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jualproduktiens.com/wp-content/uploads/2015/07/kenapa-kadar-kolesterol-tinggi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p-german-med.ru/images/nevrologia/shutterstock_149465573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ru-transferfactor.ru/cont/img/Nervnyie-bolezni-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nfocardio.ru/wp-content/uploads/2015/09/Harakternye-projavlenija1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allphoto.in.ua/photo/39/es2399117.jpg" TargetMode="Externa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nfogipertoniya.ru/articles/wp-content/uploads/2015/12/18372458-gipertonicheskaya-bolezn-iii.jp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gipertonineti.ru/articles/wp-content/uploads/2016/05/27383699-gipertonicheskaya-bolezn-v-starcheskom-vozraste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plusgipertoniya.ru/articles/wp-content/uploads/2016/04/19675532-tezisy-o-diete-pri-gipertonicheskoy-bolezni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plus-medic-net.ru/gipertoniya/wp-content/uploads/2016/01/30195359-gipertonicheskaya-bolezn-narodnaya-medicina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ipertonikussv2.ru/articles/wp-content/uploads/2016/05/14601003-gipertonicheskaya-bolezn-standarty-okazaniya-smp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bambinostory.com/wp-content/uploads/2014/01/insult-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ypresentation.ru/documents/44f5b087d86f797d6aa7c88f45e7175c/img0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.joinfo.ua/p/2013/03/11/18/150x117/1493643339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hto-proishodit.ru/system/files/styles/large/private/news/10.2014/len.jpg?itok=81o1_5cB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039" y="360608"/>
            <a:ext cx="6684136" cy="3309871"/>
          </a:xfrm>
        </p:spPr>
        <p:txBody>
          <a:bodyPr/>
          <a:lstStyle/>
          <a:p>
            <a:pPr algn="ctr"/>
            <a:r>
              <a:rPr lang="ru-RU" b="1" dirty="0"/>
              <a:t>Роль медсестры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уходе за пациентом с гипертонией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8827" y="4597758"/>
            <a:ext cx="5589432" cy="1867436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образовательное учреждение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Республики Крым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«ЯЛТИНСКИЙ МЕДИЦИНСКИЙ КОЛЛЕДЖ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Цикловой комиссией терапевтических дисциплин          Панасенко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78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74513"/>
          </a:xfrm>
        </p:spPr>
        <p:txBody>
          <a:bodyPr>
            <a:normAutofit fontScale="90000"/>
          </a:bodyPr>
          <a:lstStyle/>
          <a:p>
            <a:pPr marL="342900" lvl="0" indent="288925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u="sng" kern="0" dirty="0">
                <a:solidFill>
                  <a:srgbClr val="000000"/>
                </a:solidFill>
                <a:latin typeface="Arial"/>
                <a:ea typeface="+mn-ea"/>
                <a:cs typeface="Times New Roman" pitchFamily="18" charset="0"/>
              </a:rPr>
              <a:t>Стресс и психическое перенапряжение </a:t>
            </a:r>
            <a:r>
              <a:rPr lang="ru-RU" sz="2800" b="1" u="sng" kern="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ru-RU" sz="2800" b="1" u="sng" kern="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ru-RU" sz="2400" b="1" kern="0" dirty="0">
                <a:solidFill>
                  <a:srgbClr val="2D2D8A"/>
                </a:solidFill>
                <a:latin typeface="Arial"/>
                <a:ea typeface="+mn-ea"/>
                <a:cs typeface="Times New Roman" pitchFamily="18" charset="0"/>
              </a:rPr>
              <a:t>Гормон стресса адреналин заставляет сердце биться чаще, перекачивая больший объем крови в единицу времени, вследствие чего давление повышается. </a:t>
            </a:r>
            <a:r>
              <a:rPr lang="ru-RU" sz="2400" b="1" kern="0" dirty="0">
                <a:solidFill>
                  <a:srgbClr val="2D2D8A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ru-RU" sz="2400" b="1" kern="0" dirty="0">
                <a:solidFill>
                  <a:srgbClr val="2D2D8A"/>
                </a:solidFill>
                <a:latin typeface="Arial"/>
                <a:ea typeface="+mn-ea"/>
                <a:cs typeface="Arial" charset="0"/>
              </a:rPr>
            </a:br>
            <a:r>
              <a:rPr lang="ru-RU" sz="2400" b="1" kern="0" dirty="0">
                <a:solidFill>
                  <a:srgbClr val="2D2D8A"/>
                </a:solidFill>
                <a:latin typeface="Arial"/>
                <a:ea typeface="+mn-ea"/>
                <a:cs typeface="Times New Roman" pitchFamily="18" charset="0"/>
              </a:rPr>
              <a:t>Если стресс продолжается длительное время, то постоянная нагрузка изнашивает сосуды и повышение артериального давления становится хроническим. </a:t>
            </a:r>
            <a:r>
              <a:rPr lang="ru-RU" sz="2400" b="1" kern="0" dirty="0">
                <a:solidFill>
                  <a:srgbClr val="2D2D8A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ru-RU" sz="2400" b="1" kern="0" dirty="0">
                <a:solidFill>
                  <a:srgbClr val="2D2D8A"/>
                </a:solidFill>
                <a:latin typeface="Arial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3" name="Picture 6" descr="st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099" y="3165341"/>
            <a:ext cx="3387141" cy="320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news_img_118513_82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241" y="3165341"/>
            <a:ext cx="3490175" cy="323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21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545" y="914399"/>
            <a:ext cx="8596668" cy="5447763"/>
          </a:xfrm>
        </p:spPr>
        <p:txBody>
          <a:bodyPr>
            <a:normAutofit/>
          </a:bodyPr>
          <a:lstStyle/>
          <a:p>
            <a:pPr marL="342900" lvl="0" indent="288925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u="sng" kern="0" dirty="0">
                <a:solidFill>
                  <a:srgbClr val="000000"/>
                </a:solidFill>
                <a:latin typeface="Arial"/>
                <a:ea typeface="+mn-ea"/>
                <a:cs typeface="Times New Roman" pitchFamily="18" charset="0"/>
              </a:rPr>
              <a:t>Атеросклероз </a:t>
            </a:r>
            <a:r>
              <a:rPr lang="ru-RU" sz="2800" b="1" u="sng" kern="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ru-RU" sz="2800" b="1" u="sng" kern="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ru-RU" sz="2400" b="1" kern="0" dirty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	Избыток холестерина ведет к потере артериями эластичности, а атеросклеротические бляшки сужают просвет сосудов, что затрудняет работу сердца. Все это ведет к </a:t>
            </a: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повышению артериального</a:t>
            </a:r>
            <a:b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давления. Однако и гипертония</a:t>
            </a: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,</a:t>
            </a:r>
            <a:b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в свою очередь, </a:t>
            </a: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подстегивает</a:t>
            </a:r>
            <a:b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развитие атеросклероза, так </a:t>
            </a: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что </a:t>
            </a:r>
            <a:r>
              <a:rPr lang="ru-RU" sz="2400" b="1" kern="0" dirty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эти заболевания являются </a:t>
            </a: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/>
            </a:r>
            <a:b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факторами </a:t>
            </a:r>
            <a:r>
              <a:rPr lang="ru-RU" sz="2400" b="1" kern="0" dirty="0">
                <a:solidFill>
                  <a:srgbClr val="000066"/>
                </a:solidFill>
                <a:latin typeface="Arial"/>
                <a:ea typeface="+mn-ea"/>
                <a:cs typeface="Times New Roman" pitchFamily="18" charset="0"/>
              </a:rPr>
              <a:t>риска друг для друга. </a:t>
            </a:r>
            <a:r>
              <a:rPr lang="ru-RU" sz="2400" kern="0" dirty="0">
                <a:solidFill>
                  <a:srgbClr val="000066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ru-RU" sz="2400" kern="0" dirty="0">
                <a:solidFill>
                  <a:srgbClr val="000066"/>
                </a:solidFill>
                <a:latin typeface="Arial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3" name="Рисунок 2" descr="http://jualproduktiens.com/wp-content/uploads/2015/07/kenapa-kadar-kolesterol-tinggi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12" y="2638224"/>
            <a:ext cx="3548859" cy="2500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13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14682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Оптимальное АД - &lt; 120/80 мм рт. ст.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Нормальное АД - 120-129 /84 мм рт. ст.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Погранично нормальное АД - 130-139/85-89 мм рт. ст.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Артериальную гипертензию I степени - 140—159/90—99 мм рт. ст.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Артериальную гипертензию II степени - 160—179/100—109 мм рт. ст.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Артериальную гипертензию III степени - более 180/110 мм рт. ст.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72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56770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пациента.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Головные боли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затылочной области; по утрам или к концу рабочего дня “тяжелая голова”. Обычно боли усиливаются в горизонтальном положении и ослабевают после ходьбы. Часто боли сопровождаются головокружением и шумом в ушах.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Боли в области сердца.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АД связано с усилением работы сердца (для преодоления возросшего сопротивления) и в результате возникает диссоциация между потребностями и возможностями миокарда. Помимо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стенокардитических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боли в сердце могут быть по типу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кардиалгии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длительные тупые боли в области верхушки сердца.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Мелькание мушек перед глазами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пелена, мелькание молний. Происхождение их связано со спазмом артериол сетчатки. Могут наблюдаться кровоизлияния в сетчатку, что ведет к потере зрения.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Присутствуют симптомы нарушения нервной системы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могут проявляться псевдоневротическим синдромом: быстрая утомляемость, снижение работоспособности, ослабление памяти, раздражительность, слабость, аффективная лабильность, преобладание тревожных настроений и ипохондрических опасений. Они могут приобретать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фобический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3" name="Рисунок 2" descr="http://ru-transferfactor.ru/cont/img/Nervnyie-bolezni-3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177306"/>
            <a:ext cx="20066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llphoto.in.ua/photo/39/es2399117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34" y="5177306"/>
            <a:ext cx="187896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nfocardio.ru/wp-content/uploads/2015/09/Harakternye-projavlenija1.jpg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99" y="5191593"/>
            <a:ext cx="247459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wp-german-med.ru/images/nevrologia/shutterstock_149465573.jpg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94" y="5204336"/>
            <a:ext cx="2076450" cy="138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30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63639"/>
            <a:ext cx="8596668" cy="1365161"/>
          </a:xfrm>
        </p:spPr>
        <p:txBody>
          <a:bodyPr/>
          <a:lstStyle/>
          <a:p>
            <a:r>
              <a:rPr lang="ru-RU" dirty="0" smtClean="0"/>
              <a:t>Сестринский уход за пациентом с гипертонией.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957590"/>
            <a:ext cx="7771206" cy="68257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1. Измерять артериальное давление</a:t>
            </a:r>
            <a:endParaRPr lang="ru-RU" sz="3200" b="1" dirty="0"/>
          </a:p>
        </p:txBody>
      </p:sp>
      <p:pic>
        <p:nvPicPr>
          <p:cNvPr id="4" name="Рисунок 3" descr="http://infogipertoniya.ru/articles/wp-content/uploads/2015/12/18372458-gipertonicheskaya-bolezn-iii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28" y="2768959"/>
            <a:ext cx="5954802" cy="3876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86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Грамотно проводить беседы с пациентом о факторах риска.</a:t>
            </a:r>
            <a:endParaRPr lang="ru-RU" dirty="0"/>
          </a:p>
        </p:txBody>
      </p:sp>
      <p:pic>
        <p:nvPicPr>
          <p:cNvPr id="3" name="Рисунок 2" descr="http://gipertonineti.ru/articles/wp-content/uploads/2016/05/27383699-gipertonicheskaya-bolezn-v-starcheskom-vozraste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6" y="1826855"/>
            <a:ext cx="7687462" cy="4715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75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783308" cy="5469228"/>
          </a:xfrm>
        </p:spPr>
        <p:txBody>
          <a:bodyPr/>
          <a:lstStyle/>
          <a:p>
            <a:r>
              <a:rPr lang="ru-RU" dirty="0" smtClean="0"/>
              <a:t>3. Знать все о диете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а) Диета </a:t>
            </a:r>
            <a:r>
              <a:rPr lang="ru-RU" dirty="0" err="1" smtClean="0"/>
              <a:t>низкосолевая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б) Диета с ограничением животных жиров</a:t>
            </a:r>
            <a:endParaRPr lang="ru-RU" dirty="0"/>
          </a:p>
        </p:txBody>
      </p:sp>
      <p:pic>
        <p:nvPicPr>
          <p:cNvPr id="3" name="Рисунок 3" descr="Копия gipertonia1.jpg (400×27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10" y="3776954"/>
            <a:ext cx="3193959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slide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7"/>
          <a:stretch>
            <a:fillRect/>
          </a:stretch>
        </p:blipFill>
        <p:spPr bwMode="auto">
          <a:xfrm>
            <a:off x="5602310" y="454864"/>
            <a:ext cx="3193959" cy="33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7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47" y="880056"/>
            <a:ext cx="4448458" cy="3369972"/>
          </a:xfrm>
        </p:spPr>
        <p:txBody>
          <a:bodyPr>
            <a:normAutofit/>
          </a:bodyPr>
          <a:lstStyle/>
          <a:p>
            <a:r>
              <a:rPr lang="ru-RU" dirty="0" smtClean="0"/>
              <a:t>4. Создать эмоциональный покой</a:t>
            </a:r>
            <a:endParaRPr lang="ru-RU" dirty="0"/>
          </a:p>
        </p:txBody>
      </p:sp>
      <p:pic>
        <p:nvPicPr>
          <p:cNvPr id="3" name="Рисунок 2" descr="7defaul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9714"/>
          <a:stretch>
            <a:fillRect/>
          </a:stretch>
        </p:blipFill>
        <p:spPr bwMode="auto">
          <a:xfrm>
            <a:off x="4067510" y="880056"/>
            <a:ext cx="4319011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6805290" cy="4979832"/>
          </a:xfrm>
        </p:spPr>
        <p:txBody>
          <a:bodyPr/>
          <a:lstStyle/>
          <a:p>
            <a:r>
              <a:rPr lang="ru-RU" dirty="0" smtClean="0"/>
              <a:t>5. Уметь справляться с кризом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3" y="1356775"/>
            <a:ext cx="6805291" cy="4869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Срочно вызовите врача!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Придать больному удобное положение в постели. Голова должна быть приподнята (положите под голову дополнительную подушку), ноги опущены.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Согреть стопы и голени </a:t>
            </a:r>
            <a:r>
              <a:rPr lang="ru-RU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тёплым пледом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грелкой, можно поставить горчичники на икры ног.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Дать пациенту выпить 30-35 капель валокордина или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корвалола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внеочередную дозу его лекарства от давления, мочегонное средство.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Положить больному под язык 1 таблетку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каптоприла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клофелина.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При болях в области сердца следует дать нитроглицерин.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4" y="1356775"/>
            <a:ext cx="4130055" cy="40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0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Убедить пациента регулярно принимать гипотензивные препараты</a:t>
            </a:r>
            <a:endParaRPr lang="ru-RU" dirty="0"/>
          </a:p>
        </p:txBody>
      </p:sp>
      <p:pic>
        <p:nvPicPr>
          <p:cNvPr id="3" name="Рисунок 2" descr="http://plusgipertoniya.ru/articles/wp-content/uploads/2016/04/38245911-shema-lecheniya-gipertonicheskoy-bolez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0"/>
            <a:ext cx="7578024" cy="4778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42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762" y="309093"/>
            <a:ext cx="8487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+mj-cs"/>
              </a:rPr>
              <a:t>Гипертония, является самым распространенным заболеванием </a:t>
            </a:r>
            <a:r>
              <a:rPr lang="en-US" altLang="ru-RU" sz="32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+mj-cs"/>
              </a:rPr>
              <a:t>XXI</a:t>
            </a:r>
            <a:r>
              <a:rPr lang="ru-RU" altLang="ru-RU" sz="32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+mj-cs"/>
              </a:rPr>
              <a:t> века</a:t>
            </a:r>
            <a:br>
              <a:rPr lang="ru-RU" altLang="ru-RU" sz="32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ru-RU" altLang="ru-RU" sz="32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+mj-cs"/>
              </a:rPr>
              <a:t>(ВОЗ).  Приблизительно 600 млн. людей во</a:t>
            </a:r>
            <a:br>
              <a:rPr lang="ru-RU" altLang="ru-RU" sz="32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ru-RU" altLang="ru-RU" sz="3200" b="1" kern="0" dirty="0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+mj-cs"/>
              </a:rPr>
              <a:t>всем мире страдают от высокого кровяного  давления.</a:t>
            </a:r>
            <a:r>
              <a:rPr lang="ru-RU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4" descr="1266264332_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987899"/>
            <a:ext cx="5872162" cy="364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63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408"/>
          </a:xfrm>
        </p:spPr>
        <p:txBody>
          <a:bodyPr>
            <a:normAutofit/>
          </a:bodyPr>
          <a:lstStyle/>
          <a:p>
            <a:r>
              <a:rPr lang="ru-RU" dirty="0" smtClean="0"/>
              <a:t>7. Проводить диспансеризацию</a:t>
            </a:r>
            <a:endParaRPr lang="ru-RU" dirty="0"/>
          </a:p>
        </p:txBody>
      </p:sp>
      <p:pic>
        <p:nvPicPr>
          <p:cNvPr id="3" name="Рисунок 2" descr="http://plusgipertoniya.ru/articles/wp-content/uploads/2016/04/19675532-tezisy-o-diete-pri-gipertonicheskoy-bolezni.jp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 b="8190"/>
          <a:stretch/>
        </p:blipFill>
        <p:spPr bwMode="auto">
          <a:xfrm>
            <a:off x="677334" y="1275008"/>
            <a:ext cx="8324998" cy="5190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15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9093"/>
            <a:ext cx="8596668" cy="15841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Невозможно переоценить роль медсестры в уходе за пациентом с гипертонией.</a:t>
            </a:r>
            <a:br>
              <a:rPr lang="ru-RU" dirty="0" smtClean="0"/>
            </a:br>
            <a:r>
              <a:rPr lang="ru-RU" dirty="0" smtClean="0"/>
              <a:t>Каждый из нас обязан заботиться о себе.</a:t>
            </a:r>
            <a:endParaRPr lang="ru-RU" dirty="0"/>
          </a:p>
        </p:txBody>
      </p:sp>
      <p:pic>
        <p:nvPicPr>
          <p:cNvPr id="3" name="Рисунок 2" descr="http://plus-medic-net.ru/gipertoniya/wp-content/uploads/2016/01/30195359-gipertonicheskaya-bolezn-narodnaya-medicina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74" y="1893194"/>
            <a:ext cx="6091707" cy="468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80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0" y="1734421"/>
            <a:ext cx="7945460" cy="44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2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75" y="218941"/>
            <a:ext cx="7203529" cy="6120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Последствия артериальной гипертонии ежедневно уносят больше жизней, чем раковые заболевания, СПИД и туберкулез вместе взятые.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международным исследованиям при возрасте старше 30 лет и верхней границе артериального давления выше 135 мм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ежегодно в мире регистрируется 7,6 миллионов случаев преждевременной смерти.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Артериальная гипертония напрямую ведет к развитию ишемического инсульта головного мозга и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инфаркта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миокарда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в России регистрируется более 400 000 случаев инсульта головного мозга, ведущих к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Четверть случаев заканчивается смертью пациентов.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год в России умирают от инфаркта миокарда более 65 тысяч человек. Половина из них не доживает до приезда скорой помощи. Десятки тысяч становятся инвалидами, теряют работоспособность.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бурное развитие фармакологической промышленности на протяжении трех последних десятилетий частота заболеваемости и смертности от артериальной гипертонии лишь неуклонно растет. Ежегодно регистрируются миллионы смертей. На данный момент официальная медицина не в состоянии предложить больным действенный способ спасения от самого распространенного и смертельного недуга. 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gipertonikussv2.ru/articles/wp-content/uploads/2016/05/14601003-gipertonicheskaya-bolezn-standarty-okazaniya-smp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4" y="3490175"/>
            <a:ext cx="3159563" cy="263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ambinostory.com/wp-content/uploads/2014/01/insult-2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4" y="218941"/>
            <a:ext cx="3159563" cy="3271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40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88057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Гипертоническая болезнь </a:t>
            </a:r>
            <a:r>
              <a:rPr lang="ru-RU" sz="4900" dirty="0" smtClean="0"/>
              <a:t>– это заболевание, основным признаком которого является повышенное давление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Объект 3" descr="http://mypresentation.ru/documents/44f5b087d86f797d6aa7c88f45e7175c/img0.jpg">
            <a:hlinkClick r:id="rId2" tgtFrame="&quot;_blank&quot;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4" t="36594" r="2270" b="18858"/>
          <a:stretch/>
        </p:blipFill>
        <p:spPr bwMode="auto">
          <a:xfrm>
            <a:off x="818982" y="3490175"/>
            <a:ext cx="4731811" cy="27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7075748" cy="5713927"/>
          </a:xfrm>
        </p:spPr>
        <p:txBody>
          <a:bodyPr>
            <a:normAutofit fontScale="90000"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Факторы образа жизни – </a:t>
            </a:r>
            <a:r>
              <a:rPr lang="en-US" sz="4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4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4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причина гипертонии</a:t>
            </a:r>
            <a:br>
              <a:rPr lang="ru-RU" sz="4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en-US" sz="28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8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Избыточная масса тела</a:t>
            </a:r>
            <a:br>
              <a:rPr lang="ru-RU" sz="28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4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  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Каждый килограмм жира требует 15 км дополнительных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мельчайших</a:t>
            </a:r>
            <a:b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кровеносных сосудов.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Поэтому требуется большее давление,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чтобы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протолкнуть через них кровь. </a:t>
            </a:r>
            <a:br>
              <a:rPr lang="ru-RU" sz="24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Статистика: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люди, имеющие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массу</a:t>
            </a:r>
            <a:b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тела на 20 % выше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нормы, в 5 раз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чаще страдают от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гипертонии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чем люди с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нормальной массой тела. У 70%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мужчин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b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и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у 61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%  женщин  больных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гипертонией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причиной заболевания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явилось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ожирение.</a:t>
            </a:r>
            <a:b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altLang="ru-RU" sz="24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Picture 5" descr="26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738" y="2189408"/>
            <a:ext cx="3470499" cy="374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66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74013" cy="5507866"/>
          </a:xfrm>
        </p:spPr>
        <p:txBody>
          <a:bodyPr>
            <a:normAutofit fontScale="90000"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Излишнее употребление соли, избыток пищевого натрия</a:t>
            </a:r>
            <a:br>
              <a:rPr lang="ru-RU" altLang="ru-RU" sz="2800" b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		Установлено, что высокое кровяное</a:t>
            </a:r>
            <a: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давление встречается редко в тех регионах</a:t>
            </a:r>
            <a: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земного</a:t>
            </a:r>
            <a: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шара,  где содержание соли в пище</a:t>
            </a:r>
            <a: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очень низкое.</a:t>
            </a:r>
            <a: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Во многих странах употребление соли</a:t>
            </a:r>
            <a: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постоянно растет.</a:t>
            </a:r>
            <a:b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 Как</a:t>
            </a:r>
            <a: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следствие - гипертония, как эпидемия,</a:t>
            </a:r>
            <a:r>
              <a:rPr lang="en-US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поражает половину взрослого населения.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Избыток соли в организме часто ведет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к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задержке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жидкости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тканях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и, как следствие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,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к развитию артериальной гипертонии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.</a:t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Подсчитано, что каждый килограмм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лишнего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веса означает увеличение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давления 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Times New Roman" panose="02020603050405020304" pitchFamily="18" charset="0"/>
              </a:rPr>
              <a:t>на 2 мм. рт. ст.</a:t>
            </a:r>
            <a: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altLang="ru-RU" sz="2400" b="1" kern="0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 descr="http://img.joinfo.ua/p/2013/03/11/18/150x117/1493643339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92" y="3065172"/>
            <a:ext cx="2860855" cy="2820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93183"/>
            <a:ext cx="8596668" cy="3709115"/>
          </a:xfrm>
        </p:spPr>
        <p:txBody>
          <a:bodyPr>
            <a:normAutofit fontScale="90000"/>
          </a:bodyPr>
          <a:lstStyle/>
          <a:p>
            <a:pPr marL="609600" lvl="0" indent="12700" defTabSz="914400" fontAlgn="base">
              <a:spcBef>
                <a:spcPct val="20000"/>
              </a:spcBef>
              <a:spcAft>
                <a:spcPct val="0"/>
              </a:spcAft>
              <a:tabLst>
                <a:tab pos="723900" algn="l"/>
              </a:tabLst>
              <a:defRPr/>
            </a:pPr>
            <a:r>
              <a:rPr lang="ru-RU" sz="32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Курение </a:t>
            </a:r>
            <a:br>
              <a:rPr lang="ru-RU" sz="32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000" kern="0" dirty="0">
                <a:solidFill>
                  <a:srgbClr val="000000"/>
                </a:solidFill>
                <a:latin typeface="Arial"/>
                <a:ea typeface="+mn-ea"/>
                <a:cs typeface="Times New Roman" pitchFamily="18" charset="0"/>
              </a:rPr>
              <a:t>		</a:t>
            </a:r>
            <a:r>
              <a:rPr lang="ru-RU" sz="2700" kern="0" dirty="0">
                <a:solidFill>
                  <a:srgbClr val="000000"/>
                </a:solidFill>
                <a:latin typeface="Arial"/>
                <a:ea typeface="+mn-ea"/>
                <a:cs typeface="Times New Roman" pitchFamily="18" charset="0"/>
              </a:rPr>
              <a:t>Компоненты табачного дыма, попадая в кровь, вызывают спазм сосудов. Вещества, содержащиеся в табаке, способствуют механическому повреждению стенок артерий, что предрасполагает к образованию в этом месте атеросклеротических бляшек. </a:t>
            </a:r>
            <a:br>
              <a:rPr lang="ru-RU" sz="2700" kern="0" dirty="0">
                <a:solidFill>
                  <a:srgbClr val="000000"/>
                </a:solidFill>
                <a:latin typeface="Arial"/>
                <a:ea typeface="+mn-ea"/>
                <a:cs typeface="Times New Roman" pitchFamily="18" charset="0"/>
              </a:rPr>
            </a:br>
            <a:r>
              <a:rPr lang="ru-RU" sz="27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Курение одной сигареты повышает давление крови. Повышенное давление сохраняется как  минимум 30 минут. </a:t>
            </a:r>
            <a:r>
              <a:rPr lang="en-US" sz="27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en-US" sz="2700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5318" y="4327300"/>
            <a:ext cx="5743978" cy="15712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2" descr="7784916-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300764" y="3541690"/>
            <a:ext cx="2562898" cy="29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d2e578bd2d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844" y="3500437"/>
            <a:ext cx="4584879" cy="299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32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706035" cy="4941194"/>
          </a:xfrm>
        </p:spPr>
        <p:txBody>
          <a:bodyPr>
            <a:noAutofit/>
          </a:bodyPr>
          <a:lstStyle/>
          <a:p>
            <a:pPr marL="609600" lvl="0" indent="1143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Кофе, чай</a:t>
            </a:r>
            <a:r>
              <a:rPr lang="en-US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	</a:t>
            </a:r>
            <a:r>
              <a:rPr lang="ru-RU" b="1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Результат научных исследований: </a:t>
            </a:r>
            <a:r>
              <a:rPr lang="ru-RU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одна чашечка кофе или чая может повысить давление крови на 5-6 делений.</a:t>
            </a:r>
            <a:br>
              <a:rPr lang="ru-RU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Picture 4" descr="C:\Users\Green HELL\Desktop\ФизКуль\ИММУН\co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752" y="609600"/>
            <a:ext cx="3791680" cy="494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44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57578"/>
            <a:ext cx="8596668" cy="3181082"/>
          </a:xfrm>
        </p:spPr>
        <p:txBody>
          <a:bodyPr>
            <a:normAutofit/>
          </a:bodyPr>
          <a:lstStyle/>
          <a:p>
            <a:pPr marL="609600" lvl="0" indent="-6096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>Малоподвижность</a:t>
            </a:r>
            <a:r>
              <a:rPr lang="en-US" sz="28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8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Результат научных исследований:</a:t>
            </a:r>
            <a:r>
              <a:rPr lang="en-US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человек,</a:t>
            </a:r>
            <a:r>
              <a:rPr lang="en-US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который не занимается</a:t>
            </a:r>
            <a:r>
              <a:rPr lang="en-US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физическими упражнениями</a:t>
            </a:r>
            <a:br>
              <a:rPr lang="ru-RU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рано или поздно будет страдать от повышенного</a:t>
            </a:r>
            <a:br>
              <a:rPr lang="ru-RU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давления. </a:t>
            </a:r>
            <a:br>
              <a:rPr lang="ru-RU" sz="2800" kern="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92439" y="2975020"/>
            <a:ext cx="4945488" cy="30663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hto-proishodit.ru/system/files/styles/large/private/news/10.2014/len.jpg?itok=81o1_5cB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29" y="2975020"/>
            <a:ext cx="6044568" cy="337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5220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396</Words>
  <Application>Microsoft Office PowerPoint</Application>
  <PresentationFormat>Широкоэкранный</PresentationFormat>
  <Paragraphs>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Роль медсестры  в уходе за пациентом с гипертонией</vt:lpstr>
      <vt:lpstr>Презентация PowerPoint</vt:lpstr>
      <vt:lpstr>Презентация PowerPoint</vt:lpstr>
      <vt:lpstr>Гипертоническая болезнь – это заболевание, основным признаком которого является повышенное давление.</vt:lpstr>
      <vt:lpstr>Факторы образа жизни –  причина гипертонии  Избыточная масса тела       Каждый килограмм жира требует 15 км дополнительных мельчайших  кровеносных сосудов.   Поэтому требуется большее давление,  чтобы протолкнуть через них кровь.  Статистика:  люди, имеющие массу  тела на 20 % выше нормы, в 5 раз чаще страдают от  гипертонии, чем люди с нормальной массой тела. У 70% мужчин,   и у 61%  женщин  больных гипертонией   причиной заболевания явилось ожирение.  </vt:lpstr>
      <vt:lpstr> Излишнее употребление соли, избыток пищевого натрия   Установлено, что высокое кровяное давление встречается редко в тех регионах земного шара,  где содержание соли в пище очень низкое. Во многих странах употребление соли постоянно растет.  Как следствие - гипертония, как эпидемия, поражает половину взрослого населения. Избыток соли в организме часто ведет к задержке  жидкости в тканях и, как следствие,  к развитию артериальной гипертонии.  Подсчитано, что каждый килограмм  лишнего веса означает увеличение  давления на 2 мм. рт. ст. </vt:lpstr>
      <vt:lpstr>Курение    Компоненты табачного дыма, попадая в кровь, вызывают спазм сосудов. Вещества, содержащиеся в табаке, способствуют механическому повреждению стенок артерий, что предрасполагает к образованию в этом месте атеросклеротических бляшек.    Курение одной сигареты повышает давление крови. Повышенное давление сохраняется как  минимум 30 минут.  </vt:lpstr>
      <vt:lpstr>Кофе, чай  Результат научных исследований: одна чашечка кофе или чая может повысить давление крови на 5-6 делений. </vt:lpstr>
      <vt:lpstr>Малоподвижность Результат научных исследований: человек, который не занимается физическими упражнениями рано или поздно будет страдать от повышенного давления.  </vt:lpstr>
      <vt:lpstr>Стресс и психическое перенапряжение  Гормон стресса адреналин заставляет сердце биться чаще, перекачивая больший объем крови в единицу времени, вследствие чего давление повышается.  Если стресс продолжается длительное время, то постоянная нагрузка изнашивает сосуды и повышение артериального давления становится хроническим.  </vt:lpstr>
      <vt:lpstr>Атеросклероз   Избыток холестерина ведет к потере артериями эластичности, а атеросклеротические бляшки сужают просвет сосудов, что затрудняет работу сердца. Все это ведет к  повышению артериального  давления. Однако и гипертония,  в свою очередь, подстегивает  развитие атеросклероза, так  что эти заболевания являются  факторами риска друг для друга.  </vt:lpstr>
      <vt:lpstr>Оптимальное АД - &lt; 120/80 мм рт. ст.  Нормальное АД - 120-129 /84 мм рт. ст.  Погранично нормальное АД - 130-139/85-89 мм рт. ст.  Артериальную гипертензию I степени - 140—159/90—99 мм рт. ст.  Артериальную гипертензию II степени - 160—179/100—109 мм рт. ст.  Артериальную гипертензию III степени - более 180/110 мм рт. ст.  </vt:lpstr>
      <vt:lpstr>Проблемы пациента.  Головные боли в затылочной области; по утрам или к концу рабочего дня “тяжелая голова”. Обычно боли усиливаются в горизонтальном положении и ослабевают после ходьбы. Часто боли сопровождаются головокружением и шумом в ушах.  Боли в области сердца. Повышение АД связано с усилением работы сердца (для преодоления возросшего сопротивления) и в результате возникает диссоциация между потребностями и возможностями миокарда. Помимо стенокардитических, боли в сердце могут быть по типу кардиалгии — длительные тупые боли в области верхушки сердца.  Мелькание мушек перед глазами, пелена, мелькание молний. Происхождение их связано со спазмом артериол сетчатки. Могут наблюдаться кровоизлияния в сетчатку, что ведет к потере зрения.  Присутствуют симптомы нарушения нервной системы, которые могут проявляться псевдоневротическим синдромом: быстрая утомляемость, снижение работоспособности, ослабление памяти, раздражительность, слабость, аффективная лабильность, преобладание тревожных настроений и ипохондрических опасений. Они могут приобретать фобический характер.  </vt:lpstr>
      <vt:lpstr>Сестринский уход за пациентом с гипертонией.</vt:lpstr>
      <vt:lpstr>2. Грамотно проводить беседы с пациентом о факторах риска.</vt:lpstr>
      <vt:lpstr>3. Знать все о диете  а) Диета низкосолевая   б) Диета с ограничением животных жиров</vt:lpstr>
      <vt:lpstr>4. Создать эмоциональный покой</vt:lpstr>
      <vt:lpstr>5. Уметь справляться с кризом</vt:lpstr>
      <vt:lpstr>6. Убедить пациента регулярно принимать гипотензивные препараты</vt:lpstr>
      <vt:lpstr>7. Проводить диспансеризацию</vt:lpstr>
      <vt:lpstr>Невозможно переоценить роль медсестры в уходе за пациентом с гипертонией. Каждый из нас обязан заботиться о себе.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медсестры  в уходе за пациентом с гипертонией</dc:title>
  <dc:creator>Валентина</dc:creator>
  <cp:lastModifiedBy>Валентина</cp:lastModifiedBy>
  <cp:revision>18</cp:revision>
  <dcterms:created xsi:type="dcterms:W3CDTF">2016-08-26T18:39:54Z</dcterms:created>
  <dcterms:modified xsi:type="dcterms:W3CDTF">2016-09-07T19:43:57Z</dcterms:modified>
</cp:coreProperties>
</file>