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77" r:id="rId5"/>
    <p:sldId id="278" r:id="rId6"/>
    <p:sldId id="283" r:id="rId7"/>
    <p:sldId id="279" r:id="rId8"/>
    <p:sldId id="284" r:id="rId9"/>
    <p:sldId id="285" r:id="rId10"/>
    <p:sldId id="259" r:id="rId11"/>
    <p:sldId id="288" r:id="rId12"/>
    <p:sldId id="290" r:id="rId13"/>
    <p:sldId id="269" r:id="rId14"/>
    <p:sldId id="270" r:id="rId15"/>
    <p:sldId id="276" r:id="rId16"/>
    <p:sldId id="289" r:id="rId17"/>
    <p:sldId id="266" r:id="rId18"/>
    <p:sldId id="287" r:id="rId19"/>
    <p:sldId id="267" r:id="rId2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27860406338096E-2"/>
          <c:y val="0.15394779819189269"/>
          <c:w val="0.55400202815557142"/>
          <c:h val="0.82372907553222519"/>
        </c:manualLayout>
      </c:layout>
      <c:pie3D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Лист2!$A$2:$A$5</c:f>
              <c:strCache>
                <c:ptCount val="4"/>
                <c:pt idx="0">
                  <c:v>Стадия не установлена</c:v>
                </c:pt>
                <c:pt idx="1">
                  <c:v>На стадии 2А, 2Б, 2В</c:v>
                </c:pt>
                <c:pt idx="2">
                  <c:v>На стадии 3</c:v>
                </c:pt>
                <c:pt idx="3">
                  <c:v>На стадии 4А, 4Б, 4В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1">
                  <c:v>3.4</c:v>
                </c:pt>
                <c:pt idx="2">
                  <c:v>68.3</c:v>
                </c:pt>
                <c:pt idx="3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8-4C01-B16E-4FE77C367B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606060606060608"/>
          <c:y val="0.29462642169728787"/>
          <c:w val="0.37878787878787878"/>
          <c:h val="0.4107471566054243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dirty="0"/>
              <a:t>Удельный</a:t>
            </a:r>
            <a:r>
              <a:rPr lang="ru-RU" sz="1400" baseline="0" dirty="0"/>
              <a:t> вес умерших среди ВИЧ-инфицированных, которым диагноз ВИЧ установлен впервые в 2020 году (</a:t>
            </a:r>
            <a:r>
              <a:rPr lang="en-US" sz="1400" baseline="0" dirty="0"/>
              <a:t>n=398)</a:t>
            </a:r>
            <a:endParaRPr lang="ru-RU" sz="1400" dirty="0"/>
          </a:p>
        </c:rich>
      </c:tx>
      <c:layout>
        <c:manualLayout>
          <c:xMode val="edge"/>
          <c:yMode val="edge"/>
          <c:x val="0.19038242815801876"/>
          <c:y val="2.244668911335577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379500639343154E-2"/>
          <c:y val="0.2660754526896259"/>
          <c:w val="0.56050503062117241"/>
          <c:h val="0.70195610965296007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9.0400043744531935E-2"/>
                  <c:y val="1.14862204724409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C-433E-B5E3-6E5BC4C12BE3}"/>
                </c:ext>
              </c:extLst>
            </c:dLbl>
            <c:dLbl>
              <c:idx val="1"/>
              <c:layout>
                <c:manualLayout>
                  <c:x val="1.5445756780402475E-2"/>
                  <c:y val="-0.263028215223097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C-433E-B5E3-6E5BC4C12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Лист5!$A$3:$A$4</c:f>
              <c:strCache>
                <c:ptCount val="2"/>
                <c:pt idx="0">
                  <c:v>Диагноз ВИЧ-инфекция установлен в 2020 году впервые</c:v>
                </c:pt>
                <c:pt idx="1">
                  <c:v>Диагноз ВИЧ-инфекция установлен до 2020 года</c:v>
                </c:pt>
              </c:strCache>
            </c:strRef>
          </c:cat>
          <c:val>
            <c:numRef>
              <c:f>Лист5!$B$3:$B$4</c:f>
              <c:numCache>
                <c:formatCode>General</c:formatCode>
                <c:ptCount val="2"/>
                <c:pt idx="0">
                  <c:v>6.3</c:v>
                </c:pt>
                <c:pt idx="1">
                  <c:v>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C-433E-B5E3-6E5BC4C12B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640150750386976"/>
          <c:y val="0.4507006489508677"/>
          <c:w val="0.41077797967561747"/>
          <c:h val="0.3279290425397162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98578-5EA5-4191-9F8F-024B225E5A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B482B7-E9BA-443E-9CF4-2FF957135DC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Ожидаемая продолжительность жизни у ЛЖВ, получающих АРВТ, увеличилась до значения, приближенного к нормальной </a:t>
          </a:r>
          <a:r>
            <a: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A899D-5B58-493D-8EE4-C832AD87E0EE}" type="parTrans" cxnId="{60300C4A-7D4D-4234-BB0A-C4415C5751FE}">
      <dgm:prSet/>
      <dgm:spPr/>
      <dgm:t>
        <a:bodyPr/>
        <a:lstStyle/>
        <a:p>
          <a:endParaRPr lang="ru-RU"/>
        </a:p>
      </dgm:t>
    </dgm:pt>
    <dgm:pt modelId="{17EBB85B-AF91-4240-92CF-7A4093A7B87C}" type="sibTrans" cxnId="{60300C4A-7D4D-4234-BB0A-C4415C5751FE}">
      <dgm:prSet/>
      <dgm:spPr/>
      <dgm:t>
        <a:bodyPr/>
        <a:lstStyle/>
        <a:p>
          <a:endParaRPr lang="ru-RU"/>
        </a:p>
      </dgm:t>
    </dgm:pt>
    <dgm:pt modelId="{FD784C76-1BB8-479D-A1F1-40AFD62CA37F}">
      <dgm:prSet phldrT="[Текст]" phldr="1"/>
      <dgm:spPr/>
      <dgm:t>
        <a:bodyPr/>
        <a:lstStyle/>
        <a:p>
          <a:endParaRPr lang="ru-RU" dirty="0"/>
        </a:p>
      </dgm:t>
    </dgm:pt>
    <dgm:pt modelId="{1648326E-2C60-47F8-9898-4441CA05565F}" type="parTrans" cxnId="{1529657C-8762-4234-A71A-92E6A6D60628}">
      <dgm:prSet/>
      <dgm:spPr/>
      <dgm:t>
        <a:bodyPr/>
        <a:lstStyle/>
        <a:p>
          <a:endParaRPr lang="ru-RU"/>
        </a:p>
      </dgm:t>
    </dgm:pt>
    <dgm:pt modelId="{8D00D482-5E3C-423B-97B2-69FDE13F81BD}" type="sibTrans" cxnId="{1529657C-8762-4234-A71A-92E6A6D60628}">
      <dgm:prSet/>
      <dgm:spPr/>
      <dgm:t>
        <a:bodyPr/>
        <a:lstStyle/>
        <a:p>
          <a:endParaRPr lang="ru-RU"/>
        </a:p>
      </dgm:t>
    </dgm:pt>
    <dgm:pt modelId="{46F17E07-E8A0-4841-9254-360C68A6671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ЛЖВ будут получать терапию в течение десятилетий. Средняя оценочная продолжительность лечения в течение всей жизни в 2012 году составляла 39,1 года   </a:t>
          </a:r>
          <a:r>
            <a: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0F95E6-C56C-42E2-A1AC-520328351980}" type="parTrans" cxnId="{67A3C568-9626-4321-A39B-319534390B65}">
      <dgm:prSet/>
      <dgm:spPr/>
      <dgm:t>
        <a:bodyPr/>
        <a:lstStyle/>
        <a:p>
          <a:endParaRPr lang="ru-RU"/>
        </a:p>
      </dgm:t>
    </dgm:pt>
    <dgm:pt modelId="{46FAE85B-66AE-4C39-BDAF-D4D8FBB7B1C8}" type="sibTrans" cxnId="{67A3C568-9626-4321-A39B-319534390B65}">
      <dgm:prSet/>
      <dgm:spPr/>
      <dgm:t>
        <a:bodyPr/>
        <a:lstStyle/>
        <a:p>
          <a:endParaRPr lang="ru-RU"/>
        </a:p>
      </dgm:t>
    </dgm:pt>
    <dgm:pt modelId="{C91BDA29-C3BC-4F73-BA76-4DC05EB31564}">
      <dgm:prSet phldrT="[Текст]" phldr="1"/>
      <dgm:spPr/>
      <dgm:t>
        <a:bodyPr/>
        <a:lstStyle/>
        <a:p>
          <a:endParaRPr lang="ru-RU" dirty="0"/>
        </a:p>
      </dgm:t>
    </dgm:pt>
    <dgm:pt modelId="{B26BFFA9-76A7-4581-843D-4AB56D632738}" type="parTrans" cxnId="{C4DD078F-C6A2-4FB7-8872-BC9985CEC152}">
      <dgm:prSet/>
      <dgm:spPr/>
      <dgm:t>
        <a:bodyPr/>
        <a:lstStyle/>
        <a:p>
          <a:endParaRPr lang="ru-RU"/>
        </a:p>
      </dgm:t>
    </dgm:pt>
    <dgm:pt modelId="{08A2DEFC-F7E1-497D-86A5-0B727BE8DD28}" type="sibTrans" cxnId="{C4DD078F-C6A2-4FB7-8872-BC9985CEC152}">
      <dgm:prSet/>
      <dgm:spPr/>
      <dgm:t>
        <a:bodyPr/>
        <a:lstStyle/>
        <a:p>
          <a:endParaRPr lang="ru-RU"/>
        </a:p>
      </dgm:t>
    </dgm:pt>
    <dgm:pt modelId="{A37834D8-88FD-4B7C-8CF0-00C33A8DFDAD}" type="pres">
      <dgm:prSet presAssocID="{54A98578-5EA5-4191-9F8F-024B225E5A8A}" presName="linear" presStyleCnt="0">
        <dgm:presLayoutVars>
          <dgm:animLvl val="lvl"/>
          <dgm:resizeHandles val="exact"/>
        </dgm:presLayoutVars>
      </dgm:prSet>
      <dgm:spPr/>
    </dgm:pt>
    <dgm:pt modelId="{030D89C6-D04F-4C2F-B1E5-0144E21CFCC3}" type="pres">
      <dgm:prSet presAssocID="{74B482B7-E9BA-443E-9CF4-2FF957135DC6}" presName="parentText" presStyleLbl="node1" presStyleIdx="0" presStyleCnt="2" custScaleY="72025">
        <dgm:presLayoutVars>
          <dgm:chMax val="0"/>
          <dgm:bulletEnabled val="1"/>
        </dgm:presLayoutVars>
      </dgm:prSet>
      <dgm:spPr/>
    </dgm:pt>
    <dgm:pt modelId="{98404E8F-5281-4980-AAA5-7B1B178D3E23}" type="pres">
      <dgm:prSet presAssocID="{74B482B7-E9BA-443E-9CF4-2FF957135DC6}" presName="childText" presStyleLbl="revTx" presStyleIdx="0" presStyleCnt="2">
        <dgm:presLayoutVars>
          <dgm:bulletEnabled val="1"/>
        </dgm:presLayoutVars>
      </dgm:prSet>
      <dgm:spPr/>
    </dgm:pt>
    <dgm:pt modelId="{D88B16A3-74B6-4F25-903A-CC036439EC60}" type="pres">
      <dgm:prSet presAssocID="{46F17E07-E8A0-4841-9254-360C68A6671F}" presName="parentText" presStyleLbl="node1" presStyleIdx="1" presStyleCnt="2" custScaleY="70313">
        <dgm:presLayoutVars>
          <dgm:chMax val="0"/>
          <dgm:bulletEnabled val="1"/>
        </dgm:presLayoutVars>
      </dgm:prSet>
      <dgm:spPr/>
    </dgm:pt>
    <dgm:pt modelId="{99A221B0-86A8-4276-B454-0E8947A602AF}" type="pres">
      <dgm:prSet presAssocID="{46F17E07-E8A0-4841-9254-360C68A6671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5864507-2CA7-42CD-93C5-447ED098D49C}" type="presOf" srcId="{74B482B7-E9BA-443E-9CF4-2FF957135DC6}" destId="{030D89C6-D04F-4C2F-B1E5-0144E21CFCC3}" srcOrd="0" destOrd="0" presId="urn:microsoft.com/office/officeart/2005/8/layout/vList2"/>
    <dgm:cxn modelId="{7EE2D50D-B65C-40C7-8505-23E6FE628C3B}" type="presOf" srcId="{FD784C76-1BB8-479D-A1F1-40AFD62CA37F}" destId="{98404E8F-5281-4980-AAA5-7B1B178D3E23}" srcOrd="0" destOrd="0" presId="urn:microsoft.com/office/officeart/2005/8/layout/vList2"/>
    <dgm:cxn modelId="{D3E29032-8A7E-475F-B469-B938395A5B7A}" type="presOf" srcId="{46F17E07-E8A0-4841-9254-360C68A6671F}" destId="{D88B16A3-74B6-4F25-903A-CC036439EC60}" srcOrd="0" destOrd="0" presId="urn:microsoft.com/office/officeart/2005/8/layout/vList2"/>
    <dgm:cxn modelId="{67A3C568-9626-4321-A39B-319534390B65}" srcId="{54A98578-5EA5-4191-9F8F-024B225E5A8A}" destId="{46F17E07-E8A0-4841-9254-360C68A6671F}" srcOrd="1" destOrd="0" parTransId="{290F95E6-C56C-42E2-A1AC-520328351980}" sibTransId="{46FAE85B-66AE-4C39-BDAF-D4D8FBB7B1C8}"/>
    <dgm:cxn modelId="{60300C4A-7D4D-4234-BB0A-C4415C5751FE}" srcId="{54A98578-5EA5-4191-9F8F-024B225E5A8A}" destId="{74B482B7-E9BA-443E-9CF4-2FF957135DC6}" srcOrd="0" destOrd="0" parTransId="{F3BA899D-5B58-493D-8EE4-C832AD87E0EE}" sibTransId="{17EBB85B-AF91-4240-92CF-7A4093A7B87C}"/>
    <dgm:cxn modelId="{F9F41255-E028-4759-A78C-C2EC91629F5A}" type="presOf" srcId="{54A98578-5EA5-4191-9F8F-024B225E5A8A}" destId="{A37834D8-88FD-4B7C-8CF0-00C33A8DFDAD}" srcOrd="0" destOrd="0" presId="urn:microsoft.com/office/officeart/2005/8/layout/vList2"/>
    <dgm:cxn modelId="{1529657C-8762-4234-A71A-92E6A6D60628}" srcId="{74B482B7-E9BA-443E-9CF4-2FF957135DC6}" destId="{FD784C76-1BB8-479D-A1F1-40AFD62CA37F}" srcOrd="0" destOrd="0" parTransId="{1648326E-2C60-47F8-9898-4441CA05565F}" sibTransId="{8D00D482-5E3C-423B-97B2-69FDE13F81BD}"/>
    <dgm:cxn modelId="{C4DD078F-C6A2-4FB7-8872-BC9985CEC152}" srcId="{46F17E07-E8A0-4841-9254-360C68A6671F}" destId="{C91BDA29-C3BC-4F73-BA76-4DC05EB31564}" srcOrd="0" destOrd="0" parTransId="{B26BFFA9-76A7-4581-843D-4AB56D632738}" sibTransId="{08A2DEFC-F7E1-497D-86A5-0B727BE8DD28}"/>
    <dgm:cxn modelId="{8DFC77F0-E98A-4515-9C14-532E23F77DCA}" type="presOf" srcId="{C91BDA29-C3BC-4F73-BA76-4DC05EB31564}" destId="{99A221B0-86A8-4276-B454-0E8947A602AF}" srcOrd="0" destOrd="0" presId="urn:microsoft.com/office/officeart/2005/8/layout/vList2"/>
    <dgm:cxn modelId="{F43B6FD1-4C80-4DCD-AFF0-5E30A0207F66}" type="presParOf" srcId="{A37834D8-88FD-4B7C-8CF0-00C33A8DFDAD}" destId="{030D89C6-D04F-4C2F-B1E5-0144E21CFCC3}" srcOrd="0" destOrd="0" presId="urn:microsoft.com/office/officeart/2005/8/layout/vList2"/>
    <dgm:cxn modelId="{A8F9E996-35DF-4B35-BE3A-FA5B4DD3588E}" type="presParOf" srcId="{A37834D8-88FD-4B7C-8CF0-00C33A8DFDAD}" destId="{98404E8F-5281-4980-AAA5-7B1B178D3E23}" srcOrd="1" destOrd="0" presId="urn:microsoft.com/office/officeart/2005/8/layout/vList2"/>
    <dgm:cxn modelId="{93F02EF7-E219-4AF5-9E16-5645E4789F86}" type="presParOf" srcId="{A37834D8-88FD-4B7C-8CF0-00C33A8DFDAD}" destId="{D88B16A3-74B6-4F25-903A-CC036439EC60}" srcOrd="2" destOrd="0" presId="urn:microsoft.com/office/officeart/2005/8/layout/vList2"/>
    <dgm:cxn modelId="{DBC64DA8-7D47-40AE-A728-5700D9EF3B1E}" type="presParOf" srcId="{A37834D8-88FD-4B7C-8CF0-00C33A8DFDAD}" destId="{99A221B0-86A8-4276-B454-0E8947A602A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D89C6-D04F-4C2F-B1E5-0144E21CFCC3}">
      <dsp:nvSpPr>
        <dsp:cNvPr id="0" name=""/>
        <dsp:cNvSpPr/>
      </dsp:nvSpPr>
      <dsp:spPr>
        <a:xfrm>
          <a:off x="0" y="12611"/>
          <a:ext cx="8229600" cy="135568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Ожидаемая продолжительность жизни у ЛЖВ, получающих АРВТ, увеличилась до значения, приближенного к нормальной </a:t>
          </a:r>
          <a:r>
            <a:rPr lang="ru-RU" sz="14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179" y="78790"/>
        <a:ext cx="8097242" cy="1223323"/>
      </dsp:txXfrm>
    </dsp:sp>
    <dsp:sp modelId="{98404E8F-5281-4980-AAA5-7B1B178D3E23}">
      <dsp:nvSpPr>
        <dsp:cNvPr id="0" name=""/>
        <dsp:cNvSpPr/>
      </dsp:nvSpPr>
      <dsp:spPr>
        <a:xfrm>
          <a:off x="0" y="1368292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4300" kern="1200" dirty="0"/>
        </a:p>
      </dsp:txBody>
      <dsp:txXfrm>
        <a:off x="0" y="1368292"/>
        <a:ext cx="8229600" cy="910800"/>
      </dsp:txXfrm>
    </dsp:sp>
    <dsp:sp modelId="{D88B16A3-74B6-4F25-903A-CC036439EC60}">
      <dsp:nvSpPr>
        <dsp:cNvPr id="0" name=""/>
        <dsp:cNvSpPr/>
      </dsp:nvSpPr>
      <dsp:spPr>
        <a:xfrm>
          <a:off x="0" y="2279092"/>
          <a:ext cx="8229600" cy="132345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Таким образом, ЛЖВ будут получать терапию в течение десятилетий. Средняя оценочная продолжительность лечения в течение всей жизни в 2012 году составляла 39,1 года   </a:t>
          </a:r>
          <a:r>
            <a:rPr lang="ru-RU" sz="1400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kern="1200" dirty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06" y="2343698"/>
        <a:ext cx="8100388" cy="1194245"/>
      </dsp:txXfrm>
    </dsp:sp>
    <dsp:sp modelId="{99A221B0-86A8-4276-B454-0E8947A602AF}">
      <dsp:nvSpPr>
        <dsp:cNvPr id="0" name=""/>
        <dsp:cNvSpPr/>
      </dsp:nvSpPr>
      <dsp:spPr>
        <a:xfrm>
          <a:off x="0" y="3602550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4300" kern="1200" dirty="0"/>
        </a:p>
      </dsp:txBody>
      <dsp:txXfrm>
        <a:off x="0" y="3602550"/>
        <a:ext cx="8229600" cy="91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0.28833</cdr:x>
      <cdr:y>0.05556</cdr:y>
    </cdr:from>
    <cdr:to>
      <cdr:x>0.87333</cdr:x>
      <cdr:y>0.2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8260" y="152400"/>
          <a:ext cx="267462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0.02281</cdr:x>
      <cdr:y>0</cdr:y>
    </cdr:from>
    <cdr:to>
      <cdr:x>1</cdr:x>
      <cdr:y>0.24444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716" y="0"/>
          <a:ext cx="4914484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Структура</a:t>
          </a:r>
          <a:r>
            <a:rPr lang="ru-RU" sz="1400" b="1" baseline="0" dirty="0"/>
            <a:t> впервые выявленных пациентов с ВИЧ-инфекцией на разных стадиях течения болезни, за отчетный период (</a:t>
          </a:r>
          <a:r>
            <a:rPr lang="en-US" sz="1400" b="1" baseline="0" dirty="0"/>
            <a:t>n</a:t>
          </a:r>
          <a:r>
            <a:rPr lang="ru-RU" sz="1400" b="1" baseline="0" dirty="0"/>
            <a:t>=1003)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0" y="0"/>
            <a:ext cx="6798387" cy="98748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93" name="CustomShape 2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4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6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7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8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9"/>
          <p:cNvSpPr/>
          <p:nvPr/>
        </p:nvSpPr>
        <p:spPr>
          <a:xfrm>
            <a:off x="0" y="0"/>
            <a:ext cx="6797667" cy="9874106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PlaceHolder 10"/>
          <p:cNvSpPr>
            <a:spLocks noGrp="1" noRot="1" noChangeAspect="1"/>
          </p:cNvSpPr>
          <p:nvPr>
            <p:ph type="sldImg"/>
          </p:nvPr>
        </p:nvSpPr>
        <p:spPr>
          <a:xfrm>
            <a:off x="1123950" y="808038"/>
            <a:ext cx="5297488" cy="397192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50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02" name="PlaceHolder 11"/>
          <p:cNvSpPr>
            <a:spLocks noGrp="1"/>
          </p:cNvSpPr>
          <p:nvPr>
            <p:ph type="body"/>
          </p:nvPr>
        </p:nvSpPr>
        <p:spPr>
          <a:xfrm>
            <a:off x="755456" y="5050911"/>
            <a:ext cx="6035369" cy="477127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Click to edit the notes format</a:t>
            </a:r>
          </a:p>
        </p:txBody>
      </p:sp>
      <p:sp>
        <p:nvSpPr>
          <p:cNvPr id="103" name="CustomShape 12"/>
          <p:cNvSpPr/>
          <p:nvPr/>
        </p:nvSpPr>
        <p:spPr>
          <a:xfrm>
            <a:off x="0" y="0"/>
            <a:ext cx="328036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3"/>
          <p:cNvSpPr/>
          <p:nvPr/>
        </p:nvSpPr>
        <p:spPr>
          <a:xfrm>
            <a:off x="4279239" y="0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4"/>
          <p:cNvSpPr/>
          <p:nvPr/>
        </p:nvSpPr>
        <p:spPr>
          <a:xfrm>
            <a:off x="0" y="10101463"/>
            <a:ext cx="328036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PlaceHolder 15"/>
          <p:cNvSpPr>
            <a:spLocks noGrp="1"/>
          </p:cNvSpPr>
          <p:nvPr>
            <p:ph type="sldNum"/>
          </p:nvPr>
        </p:nvSpPr>
        <p:spPr>
          <a:xfrm>
            <a:off x="4278879" y="10101105"/>
            <a:ext cx="3267763" cy="51808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610BE1F-040B-419B-997F-28EC709A0986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CE5DE4D2-3127-4C82-A6AF-FD9672D84E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1A9F9667-BC13-4BE4-82F2-55D9E6AEB22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62091647-3E06-4861-94E9-445EA8CBA37D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55ACC17-7B10-4D84-BFC9-2FCCFC4494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8C2165B-C6CB-447D-B96D-2F7C55883CD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9F6B077-1BA2-428F-A5A2-3A97C0D83CB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55ACC17-7B10-4D84-BFC9-2FCCFC4494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8C2165B-C6CB-447D-B96D-2F7C55883CD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9F6B077-1BA2-428F-A5A2-3A97C0D83CB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455ACC17-7B10-4D84-BFC9-2FCCFC4494EB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58C2165B-C6CB-447D-B96D-2F7C55883CD0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E9F6B077-1BA2-428F-A5A2-3A97C0D83CBE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14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C230A29-CA4F-48A3-A007-FCC0E5847FE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16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DD8658B6-103A-4702-9A6C-7714FCC30BB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16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F371C9F1-5993-4B4A-9D8A-C3EC865382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16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AC230A29-CA4F-48A3-A007-FCC0E5847FE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17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DD8658B6-103A-4702-9A6C-7714FCC30BB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17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F371C9F1-5993-4B4A-9D8A-C3EC865382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17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279239" y="10101463"/>
            <a:ext cx="3267763" cy="5180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9548B7EB-CD10-4DFC-A876-E2139C917D1A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18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4279239" y="10101463"/>
            <a:ext cx="3274244" cy="5241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B40C9B29-CA01-4F50-A0F8-406462B4AC03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18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4279239" y="10101463"/>
            <a:ext cx="3280726" cy="530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5000"/>
              </a:lnSpc>
            </a:pPr>
            <a:fld id="{038A640D-86FB-4916-A7E1-EB7D64E6624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18</a:t>
            </a:fld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122363" y="808038"/>
            <a:ext cx="5314950" cy="3986212"/>
          </a:xfrm>
          <a:prstGeom prst="rect">
            <a:avLst/>
          </a:prstGeom>
        </p:spPr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755816" y="7345470"/>
            <a:ext cx="6038610" cy="18466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46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1236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46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1236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91520" cy="523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460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12360" y="160452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460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12360" y="3961440"/>
            <a:ext cx="264492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520"/>
            <a:ext cx="8291520" cy="523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Aft>
                <a:spcPts val="1423"/>
              </a:spcAft>
            </a:pPr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7040" y="396144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7040" y="1604520"/>
            <a:ext cx="400896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1440"/>
            <a:ext cx="8215200" cy="2152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681120" y="-2246040"/>
            <a:ext cx="10372320" cy="5524920"/>
            <a:chOff x="-681120" y="-2246040"/>
            <a:chExt cx="10372320" cy="5524920"/>
          </a:xfrm>
        </p:grpSpPr>
        <p:sp>
          <p:nvSpPr>
            <p:cNvPr id="3" name="CustomShape 4"/>
            <p:cNvSpPr/>
            <p:nvPr/>
          </p:nvSpPr>
          <p:spPr>
            <a:xfrm rot="21420000">
              <a:off x="-556920" y="-1984320"/>
              <a:ext cx="10124280" cy="50018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 rot="21420000">
              <a:off x="-550440" y="-1412640"/>
              <a:ext cx="10135800" cy="40712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37200" cy="1814400"/>
          </a:xfrm>
          <a:prstGeom prst="rect">
            <a:avLst/>
          </a:prstGeom>
        </p:spPr>
        <p:txBody>
          <a:bodyPr lIns="90000" tIns="0" rIns="18360" bIns="45000">
            <a:noAutofit/>
          </a:bodyPr>
          <a:lstStyle/>
          <a:p>
            <a:r>
              <a:rPr lang="en-US" sz="5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6840" y="6356520"/>
            <a:ext cx="21193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6.6.19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2666880" y="6356520"/>
            <a:ext cx="33530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477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fld id="{89645C98-1A11-410F-A31F-6179FD305DBF}" type="slidenum">
              <a:rPr lang="ru-RU" sz="18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Aft>
                <a:spcPts val="1423"/>
              </a:spcAft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342720" lvl="1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342720" lvl="2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342720" lvl="3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342720" lvl="4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342720" lvl="5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342720" lvl="6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920"/>
            <a:ext cx="9162720" cy="104148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920"/>
            <a:ext cx="4762440" cy="63828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681120" y="-2246040"/>
            <a:ext cx="10372320" cy="5524920"/>
            <a:chOff x="-681120" y="-2246040"/>
            <a:chExt cx="10372320" cy="5524920"/>
          </a:xfrm>
        </p:grpSpPr>
        <p:sp>
          <p:nvSpPr>
            <p:cNvPr id="49" name="CustomShape 4"/>
            <p:cNvSpPr/>
            <p:nvPr/>
          </p:nvSpPr>
          <p:spPr>
            <a:xfrm rot="21420000">
              <a:off x="-556920" y="-1984320"/>
              <a:ext cx="10124280" cy="500184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20000">
              <a:off x="-550440" y="-1412640"/>
              <a:ext cx="10135800" cy="407124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704520"/>
            <a:ext cx="8291520" cy="11286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en-US" sz="5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456840" y="6356520"/>
            <a:ext cx="21193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onstantia"/>
                <a:ea typeface="Lucida Sans Unicode"/>
              </a:rPr>
              <a:t>6.6.19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2666880" y="6356520"/>
            <a:ext cx="335304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7924320" y="6356520"/>
            <a:ext cx="747720" cy="350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C013B30-3A37-427E-9D57-584E4369F520}" type="slidenum">
              <a:rPr lang="ru-RU" sz="2400" b="0" strike="noStrike" spc="-1">
                <a:solidFill>
                  <a:srgbClr val="000000"/>
                </a:solidFill>
                <a:latin typeface="Constantia"/>
                <a:ea typeface="Lucida Sans Unicode"/>
              </a:rPr>
              <a:t>‹#›</a:t>
            </a:fld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15200" cy="4511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42720" indent="-342720">
              <a:spcAft>
                <a:spcPts val="1423"/>
              </a:spcAft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Click to edit the outline text format</a:t>
            </a:r>
          </a:p>
          <a:p>
            <a:pPr marL="342720" lvl="1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Second Outline Level</a:t>
            </a:r>
          </a:p>
          <a:p>
            <a:pPr marL="342720" lvl="2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Third Outline Level</a:t>
            </a:r>
          </a:p>
          <a:p>
            <a:pPr marL="342720" lvl="3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–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Fourth Outline Level</a:t>
            </a:r>
          </a:p>
          <a:p>
            <a:pPr marL="342720" lvl="4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Fifth Outline Level</a:t>
            </a:r>
          </a:p>
          <a:p>
            <a:pPr marL="342720" lvl="5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Sixth Outline Level</a:t>
            </a:r>
          </a:p>
          <a:p>
            <a:pPr marL="342720" lvl="6" indent="-342720">
              <a:spcAft>
                <a:spcPts val="1423"/>
              </a:spcAft>
              <a:buClr>
                <a:srgbClr val="000000"/>
              </a:buClr>
              <a:buFont typeface="Times New Roman"/>
              <a:buChar char="»"/>
            </a:pPr>
            <a:r>
              <a:rPr lang="en-US" sz="2600" b="0" strike="noStrike" spc="-1">
                <a:solidFill>
                  <a:srgbClr val="000000"/>
                </a:solidFill>
                <a:latin typeface="Constanti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/>
          <p:cNvPicPr/>
          <p:nvPr/>
        </p:nvPicPr>
        <p:blipFill>
          <a:blip r:embed="rId3"/>
          <a:stretch/>
        </p:blipFill>
        <p:spPr>
          <a:xfrm>
            <a:off x="15840" y="0"/>
            <a:ext cx="9144000" cy="680256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108000" y="5300640"/>
            <a:ext cx="8856720" cy="14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262699"/>
                </a:solidFill>
                <a:latin typeface="Times New Roman"/>
              </a:rPr>
              <a:t>Заместитель главного врача по организационно- методической  и профилактической работе ГБУЗНО «НОЦ СПИД» 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262699"/>
                </a:solidFill>
                <a:latin typeface="Times New Roman"/>
              </a:rPr>
              <a:t>к.м.н. Чуркина Н.Н.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262699"/>
                </a:solidFill>
                <a:latin typeface="Times New Roman"/>
              </a:rPr>
              <a:t>16 сентября 2020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381000" y="1371600"/>
            <a:ext cx="8382000" cy="289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262699"/>
                </a:solidFill>
                <a:latin typeface="Times New Roman"/>
              </a:rPr>
              <a:t>Современные особенности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262699"/>
                </a:solidFill>
                <a:latin typeface="Times New Roman"/>
              </a:rPr>
              <a:t>эпидемии ВИЧ-инфекции в России.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262699"/>
                </a:solidFill>
                <a:latin typeface="Times New Roman"/>
              </a:rPr>
              <a:t>Эпидемическая ситуация по ВИЧ-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262699"/>
                </a:solidFill>
                <a:latin typeface="Times New Roman"/>
              </a:rPr>
              <a:t>инфекции в Нижегородской области</a:t>
            </a:r>
            <a:endParaRPr lang="en-US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432176"/>
            <a:ext cx="8964613" cy="3309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Лидеры: ГБУЗНО «ГКБ № 40» (16,8%), «ЦГБ </a:t>
            </a:r>
            <a:r>
              <a:rPr lang="ru-RU" sz="2400" dirty="0" err="1">
                <a:solidFill>
                  <a:schemeClr val="tx1"/>
                </a:solidFill>
              </a:rPr>
              <a:t>г.Арзамаса</a:t>
            </a:r>
            <a:r>
              <a:rPr lang="ru-RU" sz="2400" dirty="0">
                <a:solidFill>
                  <a:schemeClr val="tx1"/>
                </a:solidFill>
              </a:rPr>
              <a:t>»(16,9%), «</a:t>
            </a:r>
            <a:r>
              <a:rPr lang="ru-RU" sz="2400" dirty="0" err="1">
                <a:solidFill>
                  <a:schemeClr val="tx1"/>
                </a:solidFill>
              </a:rPr>
              <a:t>Большемурашкинская</a:t>
            </a:r>
            <a:r>
              <a:rPr lang="ru-RU" sz="2400" dirty="0">
                <a:solidFill>
                  <a:schemeClr val="tx1"/>
                </a:solidFill>
              </a:rPr>
              <a:t> ЦРБ» (18,4%) «</a:t>
            </a:r>
            <a:r>
              <a:rPr lang="ru-RU" sz="2400" dirty="0" err="1">
                <a:solidFill>
                  <a:schemeClr val="tx1"/>
                </a:solidFill>
              </a:rPr>
              <a:t>Бутурлинская</a:t>
            </a:r>
            <a:r>
              <a:rPr lang="ru-RU" sz="2400" dirty="0">
                <a:solidFill>
                  <a:schemeClr val="tx1"/>
                </a:solidFill>
              </a:rPr>
              <a:t> ЦРБ»(17,0%), «Воскресенская ЦРБ»(16,3%), «Выксунская ЦРБ»(16,1%), «</a:t>
            </a:r>
            <a:r>
              <a:rPr lang="ru-RU" sz="2400" dirty="0" err="1">
                <a:solidFill>
                  <a:schemeClr val="tx1"/>
                </a:solidFill>
              </a:rPr>
              <a:t>Гагинская</a:t>
            </a:r>
            <a:r>
              <a:rPr lang="ru-RU" sz="2400" dirty="0">
                <a:solidFill>
                  <a:schemeClr val="tx1"/>
                </a:solidFill>
              </a:rPr>
              <a:t> ЦРБ» (20,4%), «</a:t>
            </a:r>
            <a:r>
              <a:rPr lang="ru-RU" sz="2400" dirty="0" err="1">
                <a:solidFill>
                  <a:schemeClr val="tx1"/>
                </a:solidFill>
              </a:rPr>
              <a:t>Дальнеконстантиновская</a:t>
            </a:r>
            <a:r>
              <a:rPr lang="ru-RU" sz="2400" dirty="0">
                <a:solidFill>
                  <a:schemeClr val="tx1"/>
                </a:solidFill>
              </a:rPr>
              <a:t> ЦРБ» (16,2%), «</a:t>
            </a:r>
            <a:r>
              <a:rPr lang="ru-RU" sz="2400" dirty="0" err="1">
                <a:solidFill>
                  <a:schemeClr val="tx1"/>
                </a:solidFill>
              </a:rPr>
              <a:t>Краснооктябрьская</a:t>
            </a:r>
            <a:r>
              <a:rPr lang="ru-RU" sz="2400" dirty="0">
                <a:solidFill>
                  <a:schemeClr val="tx1"/>
                </a:solidFill>
              </a:rPr>
              <a:t> ЦРБ»(16,4%), «</a:t>
            </a:r>
            <a:r>
              <a:rPr lang="ru-RU" sz="2400" dirty="0" err="1">
                <a:solidFill>
                  <a:schemeClr val="tx1"/>
                </a:solidFill>
              </a:rPr>
              <a:t>Навашинская</a:t>
            </a:r>
            <a:r>
              <a:rPr lang="ru-RU" sz="2400" dirty="0">
                <a:solidFill>
                  <a:schemeClr val="tx1"/>
                </a:solidFill>
              </a:rPr>
              <a:t> ЦРБ» и «Первомайская ЦРБ»(16,0%), «</a:t>
            </a:r>
            <a:r>
              <a:rPr lang="ru-RU" sz="2400" dirty="0" err="1">
                <a:solidFill>
                  <a:schemeClr val="tx1"/>
                </a:solidFill>
              </a:rPr>
              <a:t>Сергачская</a:t>
            </a:r>
            <a:r>
              <a:rPr lang="ru-RU" sz="2400" dirty="0">
                <a:solidFill>
                  <a:schemeClr val="tx1"/>
                </a:solidFill>
              </a:rPr>
              <a:t> ЦРБ» (16,4%), «Спасская ЦРБ»(18,5%), «Тонкинская ЦРБ» (20,7%), «</a:t>
            </a:r>
            <a:r>
              <a:rPr lang="ru-RU" sz="2400" dirty="0" err="1">
                <a:solidFill>
                  <a:schemeClr val="tx1"/>
                </a:solidFill>
              </a:rPr>
              <a:t>Шахунская</a:t>
            </a:r>
            <a:r>
              <a:rPr lang="ru-RU" sz="2400" dirty="0">
                <a:solidFill>
                  <a:schemeClr val="tx1"/>
                </a:solidFill>
              </a:rPr>
              <a:t> ЦРБ» (18,2).</a:t>
            </a:r>
          </a:p>
        </p:txBody>
      </p:sp>
      <p:pic>
        <p:nvPicPr>
          <p:cNvPr id="23558" name="Picture 2" descr="https://www.psuti.ru/sites/default/files/field/image/2019/02/vich_t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6" y="1155700"/>
            <a:ext cx="30956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412875"/>
            <a:ext cx="536416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Среднеобластной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показатель </a:t>
            </a:r>
            <a:r>
              <a:rPr lang="ru-RU" dirty="0">
                <a:latin typeface="Arial" pitchFamily="34" charset="0"/>
              </a:rPr>
              <a:t>– 14,0</a:t>
            </a:r>
            <a:r>
              <a:rPr lang="ru-RU" b="1" dirty="0">
                <a:solidFill>
                  <a:srgbClr val="00B0F0"/>
                </a:solidFill>
                <a:latin typeface="Arial" pitchFamily="34" charset="0"/>
              </a:rPr>
              <a:t>%</a:t>
            </a:r>
            <a:r>
              <a:rPr lang="ru-RU" b="1" dirty="0">
                <a:latin typeface="Arial" pitchFamily="34" charset="0"/>
              </a:rPr>
              <a:t> (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индикатор-16%</a:t>
            </a:r>
            <a:r>
              <a:rPr lang="ru-RU" b="1" dirty="0">
                <a:latin typeface="Arial" pitchFamily="34" charset="0"/>
              </a:rPr>
              <a:t>).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Менее уровня индикатора 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среднеобластного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показателя обследовали в 37 районах и городских округах Нижегородской области и 22 медицинские организации г.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Н.Новгорода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5487986" y="30163"/>
            <a:ext cx="328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Обследовано за 8 мес-2020 года – 451875 человек (за 8 месяцев 2019 года- 551870 нижегородцев)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28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Скрининговые обследования на ВИЧ-инфекцию </a:t>
            </a:r>
          </a:p>
        </p:txBody>
      </p:sp>
    </p:spTree>
    <p:extLst>
      <p:ext uri="{BB962C8B-B14F-4D97-AF65-F5344CB8AC3E}">
        <p14:creationId xmlns:p14="http://schemas.microsoft.com/office/powerpoint/2010/main" val="221410769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3025"/>
            <a:ext cx="9120187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95131"/>
              </p:ext>
            </p:extLst>
          </p:nvPr>
        </p:nvGraphicFramePr>
        <p:xfrm>
          <a:off x="49473" y="1248784"/>
          <a:ext cx="892048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751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Возрастная</a:t>
                      </a:r>
                      <a:r>
                        <a:rPr lang="ru-RU" sz="1400" baseline="0" dirty="0"/>
                        <a:t> группа,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18-20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21-30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31-40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41-50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51-60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61-70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71-80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81 и ст.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46">
                <a:tc rowSpan="7">
                  <a:txBody>
                    <a:bodyPr/>
                    <a:lstStyle/>
                    <a:p>
                      <a:endParaRPr lang="ru-RU" dirty="0"/>
                    </a:p>
                    <a:p>
                      <a:pPr algn="ctr"/>
                      <a:r>
                        <a:rPr lang="ru-RU" dirty="0"/>
                        <a:t>Удельный вес обследований на ВИЧ-инфекцию (скрининг)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11,2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18,4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18,8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  <a:r>
                        <a:rPr lang="ru-RU" sz="1400" dirty="0"/>
                        <a:t>=500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17,6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24,7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13,6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</a:t>
                      </a:r>
                      <a:r>
                        <a:rPr lang="ru-RU" sz="1400" dirty="0"/>
                        <a:t>=1225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12,6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15,5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20,7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11,4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5,6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n=</a:t>
                      </a:r>
                      <a:r>
                        <a:rPr lang="ru-RU" sz="1400" dirty="0"/>
                        <a:t>3493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12,2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16,4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19,7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9,5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5,4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1403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Среднеобластной</a:t>
                      </a:r>
                      <a:r>
                        <a:rPr lang="ru-RU" sz="1600" baseline="0" dirty="0"/>
                        <a:t> показатель</a:t>
                      </a:r>
                      <a:endParaRPr lang="ru-RU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6,6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16,5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21,6</a:t>
                      </a:r>
                      <a:endParaRPr lang="ru-RU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16,1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14,1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12,8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6,6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3,2</a:t>
                      </a:r>
                      <a:endParaRPr lang="ru-RU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n=38831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2489578" y="1544522"/>
            <a:ext cx="2286001" cy="1636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218" y="70542"/>
            <a:ext cx="91007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Наибольший удельный вес обследований на ВИЧ-инфекцию приходится на возрастную группу </a:t>
            </a:r>
            <a:r>
              <a:rPr lang="ru-RU" sz="2000" b="1" u="sng" dirty="0"/>
              <a:t>18-40 лет</a:t>
            </a:r>
            <a:r>
              <a:rPr lang="ru-RU" b="1" dirty="0"/>
              <a:t>: 48,4% и 55,9% соответственно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480178" y="1024649"/>
            <a:ext cx="304800" cy="224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218" y="5934670"/>
            <a:ext cx="91007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Наибольший удельный вес обследований на ВИЧ-инфекцию приходится на возрастную группу </a:t>
            </a:r>
            <a:r>
              <a:rPr lang="ru-RU" sz="2000" b="1" u="sng" dirty="0">
                <a:solidFill>
                  <a:srgbClr val="FF0000"/>
                </a:solidFill>
              </a:rPr>
              <a:t>старше 40 лет</a:t>
            </a:r>
            <a:r>
              <a:rPr lang="ru-RU" b="1" dirty="0">
                <a:solidFill>
                  <a:srgbClr val="0070C0"/>
                </a:solidFill>
              </a:rPr>
              <a:t>: 65,8% и 63,2% соответственно</a:t>
            </a:r>
          </a:p>
        </p:txBody>
      </p:sp>
      <p:sp>
        <p:nvSpPr>
          <p:cNvPr id="12" name="Стрелка вниз 11"/>
          <p:cNvSpPr/>
          <p:nvPr/>
        </p:nvSpPr>
        <p:spPr>
          <a:xfrm flipV="1">
            <a:off x="5998191" y="4724400"/>
            <a:ext cx="163204" cy="1210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58352" y="3048000"/>
            <a:ext cx="3657600" cy="1554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18" y="4495800"/>
            <a:ext cx="8872182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7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/>
          <p:nvPr/>
        </p:nvPicPr>
        <p:blipFill>
          <a:blip r:embed="rId2"/>
          <a:stretch/>
        </p:blipFill>
        <p:spPr>
          <a:xfrm>
            <a:off x="-23812" y="-15840"/>
            <a:ext cx="9144000" cy="6480000"/>
          </a:xfrm>
          <a:prstGeom prst="rect">
            <a:avLst/>
          </a:prstGeom>
          <a:ln>
            <a:noFill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0" y="1254919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Средний возраст умерших, среди ВИЧ-инфицированных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5098789" y="978694"/>
            <a:ext cx="4033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Средний возраст лиц с впервые установленным диагнозом ВИЧ-инфекции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5625"/>
              </p:ext>
            </p:extLst>
          </p:nvPr>
        </p:nvGraphicFramePr>
        <p:xfrm>
          <a:off x="179388" y="1955801"/>
          <a:ext cx="3173412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Год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Возраст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2017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41,7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2018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40,6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2019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40,2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2020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40,1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82563"/>
              </p:ext>
            </p:extLst>
          </p:nvPr>
        </p:nvGraphicFramePr>
        <p:xfrm>
          <a:off x="5648420" y="2049929"/>
          <a:ext cx="3250750" cy="209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Год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Возраст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2017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38,4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2018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38,5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2019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38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2020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38,8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4" name="Стрелка вправо с вырезом 7"/>
          <p:cNvSpPr>
            <a:spLocks noChangeArrowheads="1"/>
          </p:cNvSpPr>
          <p:nvPr/>
        </p:nvSpPr>
        <p:spPr bwMode="auto">
          <a:xfrm>
            <a:off x="3252788" y="2781300"/>
            <a:ext cx="649287" cy="215900"/>
          </a:xfrm>
          <a:prstGeom prst="notchedRightArrow">
            <a:avLst>
              <a:gd name="adj1" fmla="val 50000"/>
              <a:gd name="adj2" fmla="val 5012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75" name="Стрелка вправо с вырезом 8"/>
          <p:cNvSpPr>
            <a:spLocks noChangeArrowheads="1"/>
          </p:cNvSpPr>
          <p:nvPr/>
        </p:nvSpPr>
        <p:spPr bwMode="auto">
          <a:xfrm rot="10800000">
            <a:off x="5292725" y="2801938"/>
            <a:ext cx="647700" cy="215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76" name="TextBox 9"/>
          <p:cNvSpPr txBox="1">
            <a:spLocks noChangeArrowheads="1"/>
          </p:cNvSpPr>
          <p:nvPr/>
        </p:nvSpPr>
        <p:spPr bwMode="auto">
          <a:xfrm>
            <a:off x="3576637" y="2457450"/>
            <a:ext cx="2138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Трудоспособное население</a:t>
            </a:r>
          </a:p>
        </p:txBody>
      </p:sp>
      <p:sp>
        <p:nvSpPr>
          <p:cNvPr id="14377" name="TextBox 10"/>
          <p:cNvSpPr txBox="1">
            <a:spLocks noChangeArrowheads="1"/>
          </p:cNvSpPr>
          <p:nvPr/>
        </p:nvSpPr>
        <p:spPr bwMode="auto">
          <a:xfrm>
            <a:off x="179388" y="4221163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	Необходимость активно привлекать население к тестированию (особенно на рабочих местах) определяется:</a:t>
            </a:r>
          </a:p>
          <a:p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*наибольшим числом впервые выявленных случаев ВИЧ-инфекции среди трудоспособного населения;</a:t>
            </a:r>
          </a:p>
          <a:p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*средним возрастом умерших, который приходится на трудоспособный период жизни.</a:t>
            </a:r>
          </a:p>
        </p:txBody>
      </p:sp>
    </p:spTree>
    <p:extLst>
      <p:ext uri="{BB962C8B-B14F-4D97-AF65-F5344CB8AC3E}">
        <p14:creationId xmlns:p14="http://schemas.microsoft.com/office/powerpoint/2010/main" val="157187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5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85800" y="361737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Удельный вес, выявленных на стадиях проявления вторичных заболеваний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086350" y="793750"/>
            <a:ext cx="40338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</a:rPr>
              <a:t>Структура скрининга населения Нижегородской области на ВИЧ-инфекцию по кодам обследования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06319"/>
              </p:ext>
            </p:extLst>
          </p:nvPr>
        </p:nvGraphicFramePr>
        <p:xfrm>
          <a:off x="608806" y="1481933"/>
          <a:ext cx="3962400" cy="26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2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Год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%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2017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9,1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2018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9,8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2019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7,9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2020</a:t>
                      </a:r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7,6</a:t>
                      </a:r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81" name="TextBox 10"/>
          <p:cNvSpPr txBox="1">
            <a:spLocks noChangeArrowheads="1"/>
          </p:cNvSpPr>
          <p:nvPr/>
        </p:nvSpPr>
        <p:spPr bwMode="auto">
          <a:xfrm>
            <a:off x="179388" y="4221163"/>
            <a:ext cx="87852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	-лидирующее место в структуре обследований на ВИЧ инфекцию занимают обследования по клиническим показаниям;</a:t>
            </a:r>
          </a:p>
          <a:p>
            <a:r>
              <a:rPr lang="ru-RU" altLang="ru-RU" dirty="0">
                <a:solidFill>
                  <a:schemeClr val="tx1"/>
                </a:solidFill>
              </a:rPr>
              <a:t>	-сохранение доли ВИЧ-инфицированных впервые выявленных на стадии проявления</a:t>
            </a:r>
          </a:p>
          <a:p>
            <a:endParaRPr lang="ru-RU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свидетельствует о несвоевременной диагностике ВИЧ-инфекции, что приводит к поздней диспансеризации и несвоевременному лечению</a:t>
            </a:r>
          </a:p>
        </p:txBody>
      </p:sp>
      <p:pic>
        <p:nvPicPr>
          <p:cNvPr id="153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16088"/>
            <a:ext cx="3995738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231480" cy="68580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203480" y="189000"/>
            <a:ext cx="761040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3200" b="1" spc="-1" dirty="0">
                <a:solidFill>
                  <a:srgbClr val="22228B"/>
                </a:solidFill>
                <a:latin typeface="Constantia"/>
                <a:ea typeface="Arial"/>
              </a:rPr>
              <a:t>Ожидаемая продолжительность жизни ЛЖВ приближается к нормальной</a:t>
            </a:r>
          </a:p>
        </p:txBody>
      </p:sp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71062"/>
              </p:ext>
            </p:extLst>
          </p:nvPr>
        </p:nvGraphicFramePr>
        <p:xfrm>
          <a:off x="590872" y="1152525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1200"/>
            <a:ext cx="2914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789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F:\МОИ ДОКУМЕНТЫ_2015_НОЯБРЬ\40_Конференции_Поездки_Разобрать\2019\2019_05_15-16_Хабаровск\Презентация по ранней диагностике\Хабаровск 9_Каскад_Стрел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570038"/>
            <a:ext cx="445135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F:\МОИ ДОКУМЕНТЫ_2015_НОЯБРЬ\40_Конференции_Поездки_Разобрать\2019\2019_05_15-16_Хабаровск\Презентация по ранней диагностике\Хабаровск 10_Контроль эпидеми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787775"/>
            <a:ext cx="12128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F:\МОИ ДОКУМЕНТЫ_2015_НОЯБРЬ\40_Конференции_Поездки_Разобрать\2019\2019_05_15-16_Хабаровск\Презентация по ранней диагностике\Хабаровск 11_ВН НУО_Индивид и популяция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901825"/>
            <a:ext cx="1741487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4350" y="3649663"/>
            <a:ext cx="2122488" cy="173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  <a:sym typeface="Wingdings"/>
              </a:rPr>
              <a:t></a:t>
            </a: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</a:rPr>
              <a:t> заболеваемости</a:t>
            </a:r>
          </a:p>
          <a:p>
            <a:pPr marL="358775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 уровня ПМР</a:t>
            </a:r>
          </a:p>
          <a:p>
            <a:pPr marL="358775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 рискованного поведения</a:t>
            </a:r>
          </a:p>
          <a:p>
            <a:pPr marL="358775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 горизонтальной передачи</a:t>
            </a:r>
            <a:endParaRPr lang="ru-RU" sz="1400" dirty="0">
              <a:latin typeface="Arial" charset="0"/>
              <a:ea typeface="Microsoft YaHei" pitchFamily="32" charset="-122"/>
            </a:endParaRPr>
          </a:p>
        </p:txBody>
      </p:sp>
      <p:sp>
        <p:nvSpPr>
          <p:cNvPr id="11" name="Freeform 16"/>
          <p:cNvSpPr>
            <a:spLocks noChangeAspect="1"/>
          </p:cNvSpPr>
          <p:nvPr/>
        </p:nvSpPr>
        <p:spPr bwMode="auto">
          <a:xfrm>
            <a:off x="1854200" y="4395788"/>
            <a:ext cx="450850" cy="39052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Freeform 16"/>
          <p:cNvSpPr>
            <a:spLocks noChangeAspect="1"/>
          </p:cNvSpPr>
          <p:nvPr/>
        </p:nvSpPr>
        <p:spPr bwMode="auto">
          <a:xfrm rot="10800000">
            <a:off x="3536950" y="4433888"/>
            <a:ext cx="452438" cy="39052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64350" y="2339975"/>
            <a:ext cx="1958975" cy="152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5113"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  <a:sym typeface="Wingdings"/>
              </a:rPr>
              <a:t></a:t>
            </a:r>
            <a:r>
              <a:rPr lang="ru-RU" sz="1600" b="1" dirty="0">
                <a:solidFill>
                  <a:srgbClr val="00B0F0"/>
                </a:solidFill>
                <a:latin typeface="Arial" charset="0"/>
                <a:ea typeface="Microsoft YaHei" pitchFamily="32" charset="-122"/>
              </a:rPr>
              <a:t> летальности</a:t>
            </a:r>
          </a:p>
          <a:p>
            <a:pPr marL="266700" lvl="1">
              <a:buClr>
                <a:schemeClr val="tx2">
                  <a:lumMod val="50000"/>
                </a:schemeClr>
              </a:buClr>
              <a:buFont typeface="Times New Roman" pitchFamily="16" charset="0"/>
              <a:buNone/>
              <a:defRPr/>
            </a:pP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</a:t>
            </a:r>
            <a:r>
              <a:rPr lang="ru-RU" sz="1400" dirty="0">
                <a:latin typeface="Arial" charset="0"/>
                <a:ea typeface="Microsoft YaHei" pitchFamily="32" charset="-122"/>
              </a:rPr>
              <a:t> продолжительности              и </a:t>
            </a:r>
            <a:r>
              <a:rPr lang="ru-RU" sz="1400" dirty="0">
                <a:latin typeface="Arial" charset="0"/>
                <a:ea typeface="Microsoft YaHei" pitchFamily="32" charset="-122"/>
                <a:sym typeface="Wingdings"/>
              </a:rPr>
              <a:t> </a:t>
            </a:r>
            <a:r>
              <a:rPr lang="ru-RU" sz="1400" dirty="0">
                <a:latin typeface="Arial" charset="0"/>
                <a:ea typeface="Microsoft YaHei" pitchFamily="32" charset="-122"/>
              </a:rPr>
              <a:t>качества жизни</a:t>
            </a:r>
          </a:p>
        </p:txBody>
      </p:sp>
      <p:sp>
        <p:nvSpPr>
          <p:cNvPr id="14" name="Скругленный прямоугольник 14"/>
          <p:cNvSpPr/>
          <p:nvPr/>
        </p:nvSpPr>
        <p:spPr>
          <a:xfrm>
            <a:off x="1328738" y="5978525"/>
            <a:ext cx="7186612" cy="692150"/>
          </a:xfrm>
          <a:prstGeom prst="roundRect">
            <a:avLst/>
          </a:prstGeom>
          <a:noFill/>
          <a:ln w="88900" cmpd="thickThin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Сегодня у нас есть все возможности для раннего выявления ВИЧ-инфекции </a:t>
            </a:r>
          </a:p>
          <a:p>
            <a:pPr algn="ctr">
              <a:lnSpc>
                <a:spcPct val="90000"/>
              </a:lnSpc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 эффективного лечения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6284" y="152400"/>
            <a:ext cx="8291520" cy="977275"/>
          </a:xfrm>
        </p:spPr>
        <p:txBody>
          <a:bodyPr/>
          <a:lstStyle/>
          <a:p>
            <a:pPr algn="ctr"/>
            <a:r>
              <a:rPr lang="ru-RU" sz="3200" dirty="0">
                <a:latin typeface="Cambria" panose="02040503050406030204" pitchFamily="18" charset="0"/>
              </a:rPr>
              <a:t>Стратегия противодействия распространению ВИЧ-инфекции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220707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236160" cy="68025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258920" y="309600"/>
            <a:ext cx="761040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Shape 2"/>
          <p:cNvSpPr txBox="1"/>
          <p:nvPr/>
        </p:nvSpPr>
        <p:spPr>
          <a:xfrm>
            <a:off x="1258560" y="309600"/>
            <a:ext cx="7837560" cy="815760"/>
          </a:xfrm>
          <a:prstGeom prst="rect">
            <a:avLst/>
          </a:prstGeom>
          <a:noFill/>
          <a:ln>
            <a:noFill/>
          </a:ln>
        </p:spPr>
        <p:txBody>
          <a:bodyPr lIns="90000" tIns="0" rIns="18360" bIns="45000">
            <a:noAutofit/>
          </a:bodyPr>
          <a:lstStyle/>
          <a:p>
            <a:r>
              <a:rPr lang="ru-RU" sz="5000" b="0" strike="noStrike" spc="-1" dirty="0">
                <a:solidFill>
                  <a:srgbClr val="000000"/>
                </a:solidFill>
                <a:latin typeface="Arial"/>
              </a:rPr>
              <a:t>выводы</a:t>
            </a:r>
            <a:endParaRPr lang="en-US" sz="5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684360" y="1197000"/>
            <a:ext cx="8184960" cy="463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spcAft>
                <a:spcPts val="1423"/>
              </a:spcAft>
              <a:buClr>
                <a:srgbClr val="000000"/>
              </a:buClr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Тенденции </a:t>
            </a:r>
            <a:r>
              <a:rPr lang="ru-RU" sz="2000" spc="-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эпид</a:t>
            </a: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процесса по ВИЧ-инфекции: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Ежегодная регистрация новых случаев, прирост общего числа пациентов.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«Старение » эпидемии- сдвиг возрастной структуры среди вновь выявленных в сторону старших возрастных групп.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Рост удельно веса заболевших среди женской части населения.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Снижение числа лиц, выявляемых на поздних стадиях заболевания.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Превалирование полового пути передачи.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Рост обследования лиц по причине клинических показаний.</a:t>
            </a:r>
          </a:p>
          <a:p>
            <a:pPr marL="457200" indent="-457200">
              <a:spcAft>
                <a:spcPts val="1423"/>
              </a:spcAft>
              <a:buClr>
                <a:srgbClr val="000000"/>
              </a:buClr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Регистрация аварийных ситуаций с больными ВИЧ-инфекцией при оказании медицинской помощи</a:t>
            </a: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endParaRPr lang="en-US" sz="2000" b="0" strike="noStrike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/>
          <p:cNvPicPr/>
          <p:nvPr/>
        </p:nvPicPr>
        <p:blipFill>
          <a:blip r:embed="rId3"/>
          <a:stretch/>
        </p:blipFill>
        <p:spPr>
          <a:xfrm>
            <a:off x="0" y="0"/>
            <a:ext cx="9236160" cy="680256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258920" y="309600"/>
            <a:ext cx="7610400" cy="57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TextShape 2"/>
          <p:cNvSpPr txBox="1"/>
          <p:nvPr/>
        </p:nvSpPr>
        <p:spPr>
          <a:xfrm>
            <a:off x="1258560" y="309600"/>
            <a:ext cx="7837560" cy="815760"/>
          </a:xfrm>
          <a:prstGeom prst="rect">
            <a:avLst/>
          </a:prstGeom>
          <a:noFill/>
          <a:ln>
            <a:noFill/>
          </a:ln>
        </p:spPr>
        <p:txBody>
          <a:bodyPr lIns="90000" tIns="0" rIns="18360" bIns="45000">
            <a:noAutofit/>
          </a:bodyPr>
          <a:lstStyle/>
          <a:p>
            <a:r>
              <a:rPr lang="ru-RU" sz="5000" b="0" strike="noStrike" spc="-1">
                <a:solidFill>
                  <a:srgbClr val="002060"/>
                </a:solidFill>
                <a:latin typeface="Arial"/>
              </a:rPr>
              <a:t>Задачи: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684360" y="1085040"/>
            <a:ext cx="8184960" cy="4632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Доступность населения к прохождению тестирования на ВИЧ-инфекцию: максимальный охват трудоспособного населения (например, при медицинских осмотрах, диспансеризации, изменение работы процедурных кабинетов в поликлиниках).</a:t>
            </a: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Обследование населения с превалирующей долей обследования лиц трудоспособного возраста </a:t>
            </a: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Продолжить информационно- профилактические мероприятия по мотивации к тестированию населения на ВИЧ-инфекцию в различных возрастных группах</a:t>
            </a: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Содействовать формированию социальной среды, исключающей дискриминацию по отношению к ЛЖВ</a:t>
            </a: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охвата диспансерным наблюдением больных ВИЧ (продолжаем выявление подлежащих наблюдению, уточнение СНИЛС, места жительства) - не менее 90% от числа подлежащих</a:t>
            </a:r>
            <a:endParaRPr lang="en-US" sz="2000" b="0" strike="noStrike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080" indent="-514080">
              <a:spcAft>
                <a:spcPts val="1423"/>
              </a:spcAft>
              <a:buClr>
                <a:srgbClr val="000000"/>
              </a:buClr>
              <a:buFont typeface="Constantia"/>
              <a:buAutoNum type="arabicPeriod"/>
            </a:pPr>
            <a:r>
              <a:rPr lang="ru-RU" sz="2000" b="0" strike="noStrike" spc="-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охвата лечением , формирование приверженности лечению</a:t>
            </a:r>
            <a:endParaRPr lang="en-US" sz="2000" b="0" strike="noStrike" spc="-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770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/>
          <p:cNvPicPr/>
          <p:nvPr/>
        </p:nvPicPr>
        <p:blipFill>
          <a:blip r:embed="rId3"/>
          <a:stretch/>
        </p:blipFill>
        <p:spPr>
          <a:xfrm>
            <a:off x="15840" y="-1440"/>
            <a:ext cx="9144000" cy="680220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647640" y="2376360"/>
            <a:ext cx="7991640" cy="191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lang="en-US" sz="4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/>
          <p:cNvPicPr/>
          <p:nvPr/>
        </p:nvPicPr>
        <p:blipFill>
          <a:blip r:embed="rId4"/>
          <a:stretch/>
        </p:blipFill>
        <p:spPr>
          <a:xfrm>
            <a:off x="0" y="0"/>
            <a:ext cx="9231480" cy="68580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203480" y="189000"/>
            <a:ext cx="7610400" cy="80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22228B"/>
                </a:solidFill>
                <a:latin typeface="Constantia"/>
                <a:ea typeface="Arial"/>
              </a:rPr>
              <a:t>Эпидемиологическая ситуация. Заболеваемость ВИЧ-инфекцией в 1995-2020 гг. в России и Нижегородской области  (на 100 000 населения)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6959520" y="2625840"/>
            <a:ext cx="1933560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600" b="1" strike="noStrike" spc="-1" dirty="0">
                <a:solidFill>
                  <a:srgbClr val="00B0F0"/>
                </a:solidFill>
                <a:latin typeface="Arial"/>
              </a:rPr>
              <a:t>  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5056749"/>
              </p:ext>
            </p:extLst>
          </p:nvPr>
        </p:nvGraphicFramePr>
        <p:xfrm>
          <a:off x="381000" y="1371600"/>
          <a:ext cx="8512080" cy="493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Лист" r:id="rId5" imgW="7962741" imgH="5171998" progId="Excel.Sheet.8">
                  <p:embed/>
                </p:oleObj>
              </mc:Choice>
              <mc:Fallback>
                <p:oleObj name="Лист" r:id="rId5" imgW="7962741" imgH="5171998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512080" cy="4937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1600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mbria" panose="02040503050406030204" pitchFamily="18" charset="0"/>
                <a:ea typeface="Cambria" panose="02040503050406030204" pitchFamily="18" charset="0"/>
              </a:rPr>
              <a:t>На 01.07.2020 проживало  РФ 1094050 ЛЖВ (745,5 на 100 тыс. населения), за 6 мес. 2020 г. вновь выявлено 38126  больных(26,0)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/>
          <p:cNvPicPr/>
          <p:nvPr/>
        </p:nvPicPr>
        <p:blipFill>
          <a:blip r:embed="rId4"/>
          <a:stretch/>
        </p:blipFill>
        <p:spPr>
          <a:xfrm>
            <a:off x="0" y="0"/>
            <a:ext cx="9231480" cy="685800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203480" y="189000"/>
            <a:ext cx="7940520" cy="80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22228B"/>
                </a:solidFill>
                <a:latin typeface="Constantia"/>
                <a:ea typeface="Arial"/>
              </a:rPr>
              <a:t>Количество впервые выявленных случаев ВИЧ-инфекции по контингентам в Нижегородской области в 2020 году (</a:t>
            </a:r>
            <a:r>
              <a:rPr lang="ru-RU" sz="2000" b="1" spc="-1" dirty="0">
                <a:solidFill>
                  <a:srgbClr val="22228B"/>
                </a:solidFill>
                <a:latin typeface="Constantia"/>
                <a:ea typeface="Arial"/>
              </a:rPr>
              <a:t>по данным ГБУЗНО «НОЦ СПИД»</a:t>
            </a:r>
            <a:r>
              <a:rPr lang="ru-RU" sz="2400" b="1" spc="-1" dirty="0">
                <a:solidFill>
                  <a:srgbClr val="22228B"/>
                </a:solidFill>
                <a:latin typeface="Constantia"/>
                <a:ea typeface="Arial"/>
              </a:rPr>
              <a:t>)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6959520" y="2625840"/>
            <a:ext cx="1933560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r>
              <a:rPr lang="ru-RU" sz="1600" b="1" strike="noStrike" spc="-1" dirty="0">
                <a:solidFill>
                  <a:srgbClr val="00B0F0"/>
                </a:solidFill>
                <a:latin typeface="Arial"/>
              </a:rPr>
              <a:t>  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9" name="Объект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894281"/>
              </p:ext>
            </p:extLst>
          </p:nvPr>
        </p:nvGraphicFramePr>
        <p:xfrm>
          <a:off x="233363" y="1600200"/>
          <a:ext cx="84328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Лист" r:id="rId5" imgW="9105828" imgH="5095888" progId="Excel.Sheet.8">
                  <p:embed/>
                </p:oleObj>
              </mc:Choice>
              <mc:Fallback>
                <p:oleObj name="Лист" r:id="rId5" imgW="9105828" imgH="509588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600200"/>
                        <a:ext cx="8432800" cy="51895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3639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175"/>
            <a:ext cx="9229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t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fld id="{0B3CC6FA-991D-404F-AE9F-92E11A109DBF}" type="slidenum">
              <a:rPr lang="ru-RU" altLang="ru-RU" sz="1400" smtClean="0"/>
              <a:pPr>
                <a:spcBef>
                  <a:spcPct val="0"/>
                </a:spcBef>
                <a:buFont typeface="Wingdings" pitchFamily="2" charset="2"/>
                <a:buNone/>
                <a:defRPr/>
              </a:pPr>
              <a:t>4</a:t>
            </a:fld>
            <a:endParaRPr lang="ru-RU" altLang="ru-RU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23850"/>
            <a:ext cx="7777162" cy="9715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Основные пути передачи ВИЧ-инфекции в Нижегородской области в 1991-2020гг.(в %).</a:t>
            </a:r>
          </a:p>
        </p:txBody>
      </p:sp>
      <p:graphicFrame>
        <p:nvGraphicFramePr>
          <p:cNvPr id="28676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658893864"/>
              </p:ext>
            </p:extLst>
          </p:nvPr>
        </p:nvGraphicFramePr>
        <p:xfrm>
          <a:off x="457200" y="838200"/>
          <a:ext cx="8602663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Диаграмма" r:id="rId4" imgW="8581960" imgH="5895889" progId="Excel.Chart.8">
                  <p:embed/>
                </p:oleObj>
              </mc:Choice>
              <mc:Fallback>
                <p:oleObj name="Диаграмма" r:id="rId4" imgW="8581960" imgH="589588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8200"/>
                        <a:ext cx="8602663" cy="59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4582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dirty="0">
                <a:solidFill>
                  <a:srgbClr val="FFCC99"/>
                </a:solidFill>
              </a:rPr>
              <a:t>		</a:t>
            </a:r>
          </a:p>
        </p:txBody>
      </p:sp>
      <p:sp>
        <p:nvSpPr>
          <p:cNvPr id="2" name="Овал 1"/>
          <p:cNvSpPr/>
          <p:nvPr/>
        </p:nvSpPr>
        <p:spPr>
          <a:xfrm>
            <a:off x="7162800" y="2895600"/>
            <a:ext cx="228600" cy="1447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48600" y="468328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32,6%-по </a:t>
            </a:r>
            <a:r>
              <a:rPr lang="ru-RU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рФ</a:t>
            </a:r>
            <a:endParaRPr lang="ru-RU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68,1% по РФ</a:t>
            </a:r>
          </a:p>
        </p:txBody>
      </p:sp>
    </p:spTree>
    <p:extLst>
      <p:ext uri="{BB962C8B-B14F-4D97-AF65-F5344CB8AC3E}">
        <p14:creationId xmlns:p14="http://schemas.microsoft.com/office/powerpoint/2010/main" val="19663755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175"/>
            <a:ext cx="9229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B8A5BF94-73E3-4828-9776-46536705A7F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85750"/>
            <a:ext cx="7481894" cy="765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9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Удельный вес мужчин и женщин в общем </a:t>
            </a:r>
            <a:br>
              <a:rPr lang="ru-RU" altLang="ru-RU" sz="29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altLang="ru-RU" sz="2900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количестве ВИЧ- позитивных в 1996-2020гг.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061554403"/>
              </p:ext>
            </p:extLst>
          </p:nvPr>
        </p:nvGraphicFramePr>
        <p:xfrm>
          <a:off x="188913" y="1363663"/>
          <a:ext cx="833755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Лист" r:id="rId4" imgW="7962741" imgH="4610036" progId="Excel.Sheet.8">
                  <p:embed/>
                </p:oleObj>
              </mc:Choice>
              <mc:Fallback>
                <p:oleObj name="Лист" r:id="rId4" imgW="7962741" imgH="46100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1363663"/>
                        <a:ext cx="8337550" cy="482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ru-RU" sz="1400" dirty="0">
              <a:cs typeface="Arial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572132" y="5429264"/>
            <a:ext cx="33575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65000"/>
            </a:pPr>
            <a:r>
              <a:rPr lang="ru-RU" altLang="ru-RU" sz="16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Растет выявляемость у  </a:t>
            </a:r>
          </a:p>
          <a:p>
            <a:pPr>
              <a:buSzPct val="65000"/>
            </a:pPr>
            <a:r>
              <a:rPr lang="ru-RU" altLang="ru-RU" sz="16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беременных</a:t>
            </a:r>
          </a:p>
          <a:p>
            <a:pPr>
              <a:buSzPct val="65000"/>
            </a:pPr>
            <a:r>
              <a:rPr lang="ru-RU" altLang="ru-RU" sz="1600" dirty="0">
                <a:latin typeface="Times New Roman" pitchFamily="18" charset="0"/>
                <a:cs typeface="Arial" charset="0"/>
              </a:rPr>
              <a:t>2000 - 39,5/100 тыс.</a:t>
            </a:r>
          </a:p>
          <a:p>
            <a:pPr>
              <a:buSzPct val="65000"/>
            </a:pPr>
            <a:r>
              <a:rPr lang="ru-RU" altLang="ru-RU" sz="1600" dirty="0">
                <a:latin typeface="Times New Roman" pitchFamily="18" charset="0"/>
                <a:cs typeface="Arial" charset="0"/>
              </a:rPr>
              <a:t>2013 – 200/100 тыс.</a:t>
            </a:r>
          </a:p>
          <a:p>
            <a:pPr>
              <a:buSzPct val="65000"/>
            </a:pPr>
            <a:r>
              <a:rPr lang="ru-RU" altLang="ru-RU" sz="1600" dirty="0">
                <a:latin typeface="Times New Roman" pitchFamily="18" charset="0"/>
                <a:cs typeface="Arial" charset="0"/>
              </a:rPr>
              <a:t>2015 – 246/100 тыс.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22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37,4% женщин по РФ</a:t>
            </a:r>
          </a:p>
        </p:txBody>
      </p:sp>
    </p:spTree>
    <p:extLst>
      <p:ext uri="{BB962C8B-B14F-4D97-AF65-F5344CB8AC3E}">
        <p14:creationId xmlns:p14="http://schemas.microsoft.com/office/powerpoint/2010/main" val="25500750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" y="0"/>
            <a:ext cx="9229726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26554" cy="755676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Возрастная структура впервые выявленных больных ВИЧ-инфекцией  в 2000 и 2020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15200" cy="36532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3116066"/>
              </p:ext>
            </p:extLst>
          </p:nvPr>
        </p:nvGraphicFramePr>
        <p:xfrm>
          <a:off x="457200" y="1752600"/>
          <a:ext cx="84582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Лист" r:id="rId4" imgW="4276673" imgH="2409697" progId="Excel.Sheet.8">
                  <p:embed/>
                </p:oleObj>
              </mc:Choice>
              <mc:Fallback>
                <p:oleObj name="Лист" r:id="rId4" imgW="4276673" imgH="2409697" progId="Excel.Sheet.8">
                  <p:embed/>
                  <p:pic>
                    <p:nvPicPr>
                      <p:cNvPr id="0" name="Объект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4582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12191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72,1%- от 30-50 лет по РФ</a:t>
            </a:r>
          </a:p>
        </p:txBody>
      </p:sp>
    </p:spTree>
    <p:extLst>
      <p:ext uri="{BB962C8B-B14F-4D97-AF65-F5344CB8AC3E}">
        <p14:creationId xmlns:p14="http://schemas.microsoft.com/office/powerpoint/2010/main" val="6097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85231"/>
              </p:ext>
            </p:extLst>
          </p:nvPr>
        </p:nvGraphicFramePr>
        <p:xfrm>
          <a:off x="304800" y="609601"/>
          <a:ext cx="8458199" cy="6073251"/>
        </p:xfrm>
        <a:graphic>
          <a:graphicData uri="http://schemas.openxmlformats.org/drawingml/2006/table">
            <a:tbl>
              <a:tblPr/>
              <a:tblGrid>
                <a:gridCol w="297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Исследуемый 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Период исследования,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 год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месяцев </a:t>
                      </a:r>
                    </a:p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Возраст,лет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Удельный вес  возрастной группы лиц с наибольшим числом выявленных случаев, 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15-25 лет; 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19-29 лет;</a:t>
                      </a:r>
                    </a:p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30-39 лет; 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Средний возраст, лет, (ДИ 95%)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25,8±1,1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30,3±0,85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38,8±1,2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Медиана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6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Лидирующий путь передачи,%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наркотический 92,3%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наркотический 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половой при гетеросексуальных контактах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При гетеросексуальных контактах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Удельный вес лиц, выявленных на поздних стадиях течения ВИЧ-инфекции,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18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73025"/>
            <a:ext cx="9229726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636571"/>
              </p:ext>
            </p:extLst>
          </p:nvPr>
        </p:nvGraphicFramePr>
        <p:xfrm>
          <a:off x="152400" y="228600"/>
          <a:ext cx="6172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673422"/>
              </p:ext>
            </p:extLst>
          </p:nvPr>
        </p:nvGraphicFramePr>
        <p:xfrm>
          <a:off x="3048000" y="3491723"/>
          <a:ext cx="5943600" cy="339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50842" y="114096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Средний возраст 38,5±7,3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34" y="440000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Средний возраст 39,9±7,8лет</a:t>
            </a: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2286000" y="951959"/>
            <a:ext cx="4164842" cy="230636"/>
          </a:xfrm>
          <a:prstGeom prst="bentConnector3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2286000" y="4518771"/>
            <a:ext cx="3551832" cy="191519"/>
          </a:xfrm>
          <a:prstGeom prst="bentConnector3">
            <a:avLst>
              <a:gd name="adj1" fmla="val 50000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715000" y="4252071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71934" y="686381"/>
            <a:ext cx="609600" cy="611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0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33520" y="1371600"/>
            <a:ext cx="7837200" cy="1814400"/>
          </a:xfrm>
          <a:prstGeom prst="rect">
            <a:avLst/>
          </a:prstGeom>
          <a:noFill/>
          <a:ln>
            <a:noFill/>
          </a:ln>
        </p:spPr>
        <p:txBody>
          <a:bodyPr lIns="90000" tIns="0" rIns="18360" bIns="45000">
            <a:spAutoFit/>
          </a:bodyPr>
          <a:lstStyle/>
          <a:p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57200" y="6356520"/>
            <a:ext cx="2119320" cy="350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6.6.19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9" name="Picture 1"/>
          <p:cNvPicPr/>
          <p:nvPr/>
        </p:nvPicPr>
        <p:blipFill>
          <a:blip r:embed="rId2"/>
          <a:stretch/>
        </p:blipFill>
        <p:spPr>
          <a:xfrm>
            <a:off x="7188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547640" y="404640"/>
            <a:ext cx="554544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2060"/>
                </a:solidFill>
                <a:latin typeface="Constantia"/>
              </a:rPr>
              <a:t>Современные  инструменты   для реализации диспансеризации ранних стадиях инфицирования:</a:t>
            </a:r>
            <a:endParaRPr lang="en-US" sz="2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152400" y="1700280"/>
            <a:ext cx="6940680" cy="526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r>
              <a:rPr lang="ru-RU" sz="1400" b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нужно высоких технологий и сложных методов исследования. </a:t>
            </a: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Тесты определения ВИЧ (1,2)  </a:t>
            </a:r>
            <a:r>
              <a:rPr lang="en-US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IV</a:t>
            </a: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ПОКОЛЕНИЯ </a:t>
            </a:r>
            <a:endParaRPr lang="en-US" sz="1400" b="1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Современный ИФА позволяет обнаружить антитела, появляющиеся в крови с 30-го (цифры согласно клиническим рекомендациям Минздрава) дня инфицирования. </a:t>
            </a:r>
            <a:r>
              <a:rPr lang="ru-RU" sz="1400" b="0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БЕСПЛАТНОЕ</a:t>
            </a:r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обследование для ПАЦИЕНТА любой медицинской организации, подведомственной МЗНО!</a:t>
            </a:r>
            <a:endParaRPr lang="en-US" sz="1400" b="0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/>
            <a:r>
              <a:rPr lang="ru-RU" sz="1400" b="0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    </a:t>
            </a: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Вакуумные системы для забора крови.</a:t>
            </a:r>
            <a:endParaRPr lang="en-US" sz="1400" b="1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0" strike="noStrike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Вакуумные системы для забора ,хранения и доставки крови, содержащие реагенты для стабилизации </a:t>
            </a:r>
            <a:r>
              <a:rPr lang="ru-RU" sz="1400" b="0" strike="noStrike" spc="-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анолита</a:t>
            </a:r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720" indent="-342720"/>
            <a:endParaRPr lang="en-US" sz="1400" b="0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0" strike="noStrike" spc="-1" dirty="0">
                <a:solidFill>
                  <a:srgbClr val="FF0000"/>
                </a:solidFill>
                <a:latin typeface="Arial"/>
              </a:rPr>
              <a:t>3</a:t>
            </a:r>
            <a:r>
              <a:rPr lang="ru-RU" sz="1400" b="0" strike="noStrike" spc="-1" dirty="0">
                <a:solidFill>
                  <a:srgbClr val="002060"/>
                </a:solidFill>
                <a:latin typeface="Arial"/>
              </a:rPr>
              <a:t>.    </a:t>
            </a:r>
            <a:r>
              <a:rPr lang="ru-RU" sz="1400" b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Лечение и наблюдение бесплатное, несмотря на высокую стоимость лекарственных препаратов. </a:t>
            </a:r>
          </a:p>
          <a:p>
            <a:pPr marL="342720" indent="-342720"/>
            <a:r>
              <a:rPr lang="ru-RU" sz="1400" b="0" strike="noStrike" spc="-1" dirty="0">
                <a:solidFill>
                  <a:srgbClr val="002060"/>
                </a:solidFill>
                <a:latin typeface="Arial"/>
              </a:rPr>
              <a:t>	</a:t>
            </a:r>
            <a:r>
              <a:rPr lang="ru-RU" sz="1400" b="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Наличие различных схем антиретровирусной терапии, возможности ее контроля и бесплатного обеспечения для пациента для улучшения качества жизни.</a:t>
            </a:r>
            <a:endParaRPr lang="en-US" sz="1400" b="0" strike="noStrike" spc="-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/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    Возможность ДКП для постоянных половых партнеров.</a:t>
            </a:r>
            <a:endParaRPr lang="en-US" sz="1400" b="1" strike="noStrike" spc="-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AutoNum type="arabicPeriod" startAt="5"/>
            </a:pPr>
            <a:r>
              <a:rPr lang="ru-RU" sz="1400" b="1" strike="noStrike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Возможность рождения здорового поколения</a:t>
            </a:r>
            <a:r>
              <a:rPr lang="ru-RU" sz="1400" b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sz="1400" b="1" spc="-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ru-RU" sz="1400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случае нахождения беременно под диспансерным наблюдения . Ранняя          </a:t>
            </a:r>
            <a:r>
              <a:rPr lang="ru-RU" sz="1400" strike="noStrike" spc="-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диагностика у ВИЧ-инфекции детей (в течении двух первых месяцев жизни).</a:t>
            </a:r>
            <a:endParaRPr lang="en-US" sz="1400" strike="noStrike" spc="-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2720" indent="-342720">
              <a:buClr>
                <a:srgbClr val="000000"/>
              </a:buClr>
              <a:buFont typeface="Arial"/>
              <a:buAutoNum type="arabicPeriod"/>
            </a:pPr>
            <a:endParaRPr lang="en-US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2" name="Picture 2"/>
          <p:cNvPicPr/>
          <p:nvPr/>
        </p:nvPicPr>
        <p:blipFill>
          <a:blip r:embed="rId3"/>
          <a:stretch/>
        </p:blipFill>
        <p:spPr>
          <a:xfrm>
            <a:off x="6934200" y="1664053"/>
            <a:ext cx="1690189" cy="1070237"/>
          </a:xfrm>
          <a:prstGeom prst="rect">
            <a:avLst/>
          </a:prstGeom>
          <a:ln>
            <a:noFill/>
          </a:ln>
        </p:spPr>
      </p:pic>
      <p:pic>
        <p:nvPicPr>
          <p:cNvPr id="133" name="Picture 4"/>
          <p:cNvPicPr/>
          <p:nvPr/>
        </p:nvPicPr>
        <p:blipFill>
          <a:blip r:embed="rId4"/>
          <a:stretch/>
        </p:blipFill>
        <p:spPr>
          <a:xfrm>
            <a:off x="7239000" y="3154347"/>
            <a:ext cx="1749240" cy="762000"/>
          </a:xfrm>
          <a:prstGeom prst="rect">
            <a:avLst/>
          </a:prstGeom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31" y="4191000"/>
            <a:ext cx="165886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4668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5986</TotalTime>
  <Words>1217</Words>
  <Application>Microsoft Office PowerPoint</Application>
  <PresentationFormat>Экран (4:3)</PresentationFormat>
  <Paragraphs>258</Paragraphs>
  <Slides>18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</vt:lpstr>
      <vt:lpstr>Constantia</vt:lpstr>
      <vt:lpstr>Garamond</vt:lpstr>
      <vt:lpstr>Times New Roman</vt:lpstr>
      <vt:lpstr>Wingdings</vt:lpstr>
      <vt:lpstr>Office Theme</vt:lpstr>
      <vt:lpstr>Office Theme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Основные пути передачи ВИЧ-инфекции в Нижегородской области в 1991-2020гг.(в %).</vt:lpstr>
      <vt:lpstr>Удельный вес мужчин и женщин в общем  количестве ВИЧ- позитивных в 1996-2020гг.</vt:lpstr>
      <vt:lpstr>Возрастная структура впервые выявленных больных ВИЧ-инфекцией  в 2000 и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противодействия распространению ВИЧ-инфекции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Наталья</dc:creator>
  <cp:lastModifiedBy>Елена Вагина</cp:lastModifiedBy>
  <cp:revision>219</cp:revision>
  <cp:lastPrinted>2020-09-16T05:57:14Z</cp:lastPrinted>
  <dcterms:modified xsi:type="dcterms:W3CDTF">2020-09-22T16:15:00Z</dcterms:modified>
  <dc:language>en-US</dc:language>
</cp:coreProperties>
</file>