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9" r:id="rId9"/>
    <p:sldId id="270" r:id="rId10"/>
    <p:sldId id="273" r:id="rId11"/>
    <p:sldId id="266" r:id="rId12"/>
    <p:sldId id="272" r:id="rId13"/>
    <p:sldId id="274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84" autoAdjust="0"/>
  </p:normalViewPr>
  <p:slideViewPr>
    <p:cSldViewPr>
      <p:cViewPr varScale="1">
        <p:scale>
          <a:sx n="54" d="100"/>
          <a:sy n="54" d="100"/>
        </p:scale>
        <p:origin x="117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молодой возраст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показатель заболеваемости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DA-4B95-BB09-AD52511535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 60 до 74 лет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показатель заболеваемости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DA-4B95-BB09-AD52511535F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 75 до 89 лет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показатель заболеваемости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DA-4B95-BB09-AD52511535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6045568"/>
        <c:axId val="56047104"/>
        <c:axId val="0"/>
      </c:bar3DChart>
      <c:catAx>
        <c:axId val="56045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6047104"/>
        <c:crosses val="autoZero"/>
        <c:auto val="1"/>
        <c:lblAlgn val="ctr"/>
        <c:lblOffset val="100"/>
        <c:noMultiLvlLbl val="0"/>
      </c:catAx>
      <c:valAx>
        <c:axId val="56047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60455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F875C-E6D8-43DD-A960-EDAD3A1C1001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48B63-5664-4B85-B8DD-B4C895696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3B74D-8CD4-4FD7-8195-3EED6F33D174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D6CE6-6F28-4911-8DE3-692121F38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      Здравствуйте, уважаемые участники конференции.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6CE6-6F28-4911-8DE3-692121F3804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</a:t>
            </a: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Когнитивные нарушения у пожилых пациентов – это проблема 21 века, например болезнь Альцгеймера, требуют взаимодействия участкового врача и среднего мед. персонала с неврологом и психиатром, а от пациента и его  родственников приобретения дорогостоящих лекарственных препаратов для длительного и пожизненного приема.  У большинства пенсионеров пенсия мала и на лекарства нет денег – это мы слышим ежедневно, поэтому нужно очень взвешенно подходить к выбору лекарственных препаратов с учетом цены  и качества.</a:t>
            </a:r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6CE6-6F28-4911-8DE3-692121F3804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</a:t>
            </a: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Проблема – приверженности пациентов к лечению. От 20%  до 50% пациентов пожилого возраста не выполняют рекомендации врача.</a:t>
            </a:r>
          </a:p>
          <a:p>
            <a:pPr algn="just"/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Более половины пожилых людей занимаются самолечением, широко используя как домашние средства, так и медикаменты, приобретенные в аптечной сети, без назначения их врачами. Самолечение недопустимо для пожилых и старых людей. Не редко оно способствует дальнейшему развитию болезней, весьма часто переходящих в тяжелые, неизлечимые формы.</a:t>
            </a:r>
          </a:p>
          <a:p>
            <a:pPr algn="just"/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Прием лекарственных препаратов не систематически, а разово. Не выполнение назначений врача – зачем принимать лекарства, если у меня сегодня нет жалоб. Важна  очень кропотливая, разъяснительная  работа с пациентом.</a:t>
            </a:r>
          </a:p>
          <a:p>
            <a:pPr algn="just"/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Необходимо отметить, что визит пожилого пациента или посещение пожилого пациента на дому требует большего времени, чем общение с работоспособной категорией пациентов. Причина: </a:t>
            </a:r>
            <a:r>
              <a:rPr lang="ru-RU" sz="1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рассеяность</a:t>
            </a: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внимания, тугоухость, желание поговорить на сторонние темы (особенно у одиноких людей).</a:t>
            </a:r>
          </a:p>
          <a:p>
            <a:pPr algn="just"/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Пожилой пациент может быть неопрятен, не ухожен и тут опять задача  - совместная работа с родственниками пациента, социальными работниками.</a:t>
            </a:r>
          </a:p>
          <a:p>
            <a:pPr algn="just"/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6CE6-6F28-4911-8DE3-692121F3804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</a:t>
            </a: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Активный трудоспособный пожилой человек – это тоже трудная категория пациентов, так как: 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	обращается в платные клиники и мед. центры;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	грамотно трактует свое состояние и свою болезнь;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	перепроверяет назначение врача в справочниках и интернете.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этой категорией пациентов только грамотный и высококвалифицированный мед. работник достигнет доверительных отношений и добьется успеха в лечении.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С каждым годом количество пожилых людей увеличивается, а проблемы остаются на прежнем уровне. Для решения необходимо учитывать, особенности течения заболеваний в пожилом возрасте, контролировать безопасность лечения (побочные эффекты). Лечение должно быть комплексным, где лекарственная терапия является одним из звеньев  терапевтических мероприятий.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В старости увеличивается физическая и эмоциональная зависимость от других людей. Нужно расположить к себе пациента, завоевать его доверие, организовать больничную обстановку и лечение так, чтобы оградить пациента от лишних страданий и огорчений. В разговоре проявлять внимание и заинтересованность ему помочь. Отсутствие сострадания, нетерпение, спешка, небрежные жесты вызывают отрицательные эмоции, могут спровоцировать обострение заболевания и агрессию.  </a:t>
            </a:r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6CE6-6F28-4911-8DE3-692121F3804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</a:t>
            </a: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базе приемного отделения ГБУЗ НО «ГКБ №12», мы стараемся решать эти проблемы. В короткие сроки проводить обследования пожилых пациентов, такие как лабораторные исследования, рентген, КТ, УЗИ, ЭКГ. Дополнительные консультации специалистов: невролога, хирурга, травматолога, гинеколога, окулиста, отоларинголога, кардиолога, ревматолога, гастроэнтеролога, гематолога. С родственниками пациента проводятся беседы по уходу, лечению пациента. Отделение оснащено средствами передвижения для людей с ограниченными возможностями.</a:t>
            </a:r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6CE6-6F28-4911-8DE3-692121F3804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Мед. работнику, работающему с пожилым пациентом, необходимо учитывать: старость каждого человека индивидуальна и неповторима, поэтому и подходы в работе с пожилыми людьми должны быть строго индивидуальны.</a:t>
            </a:r>
          </a:p>
          <a:p>
            <a:pPr algn="ctr"/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СПАСИБО ЗА ВНИМАНИЕ !!!</a:t>
            </a:r>
          </a:p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6CE6-6F28-4911-8DE3-692121F3804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Основные проблемы пожилых людей связаны с ухудшающимся состоянием здоровья, возникающими финансовыми трудностями и социальной адаптацией. Когда человек стареет, его жизнь кардинально меняется: образ жизни, самочувствие, социальное положение, состояние здоровья. Человеку тяжело принять подобные возрастные изменения. Основной задачей  является сохранение физического и психического здоровья пожилых, и старых людей, их социального благополучия.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6CE6-6F28-4911-8DE3-692121F3804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</a:t>
            </a: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Старение является естественным процессом. Поэтому предотвратить старость и смерть невозможно, но продлить жизнь, повысить качество жизни людей пожилого и старческого возраста  — это ответственная и благородная задача современной медицины.</a:t>
            </a:r>
          </a:p>
          <a:p>
            <a:pPr algn="just"/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Биологический возраст - это мера старения организма, его здоровья, предстоящей продолжительности жизни. Точное определение биологического возраста затруднено тем, что определенные признаки старости проявляются в разном хронологическом возрасте и характеризуются различной скоростью нарастания.</a:t>
            </a:r>
          </a:p>
          <a:p>
            <a:pPr algn="just"/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Все меры медицинского воздействия должны преследовать цель активизации подвижности пожилого пациента, его способности к самообслуживанию, а если пожилой человек еще работоспособен, то и восстановления посильной общей и профессиональной работоспособности.</a:t>
            </a:r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6CE6-6F28-4911-8DE3-692121F3804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В соответствии с классификацией Всемирной организации здравоохранения к престарелому возрасту относятся жители в возрасте с 60  до 74 лет, с 75 до 89 лет – к старому, а 90 лет и больше – это долгожители.</a:t>
            </a:r>
          </a:p>
          <a:p>
            <a:pPr algn="just"/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С возрастом у людей возникает больше проблем со здоровьем. Статистика свидетельствует, что в возрасте 60–74 лет заболеваемость возрастает в 2 раза по сравнению с заболеваемостью у лиц, относящихся к молодым возрастным группам. В возрасте 75–89 лет этот показатель становится еще больше. Заболеваемость становится в 6 раз выше. Из этого можно сделать вывод, что лица пожилого и старческого возраста очень сильно нуждаются в медицинской помощи.</a:t>
            </a:r>
          </a:p>
          <a:p>
            <a:pPr algn="just"/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Стоит отметить, что все эти границы являются условными, ведь у некоторых людей начинается преждевременное старение. К факторам, влияющим на его развитие, относят болезни в хронической форме, вредные привычки, продолжительные и часто повторяющиеся стрессы, неправильное питание, вредные факторы окружающей среды.</a:t>
            </a:r>
          </a:p>
          <a:p>
            <a:pPr algn="just"/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6CE6-6F28-4911-8DE3-692121F3804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</a:t>
            </a: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Наибольший дискомфорт у лиц старших возрастов вызывают нарушения двигательной функции/подвижности (44%), сна и отдыха (35%), пищеварения (33%), кровообращения (32%), дыхания (30%), стула (28%), мочевыделения (24%), эмоционального состояния (25%), психических функций (21%), термо­регуляции (19%), зрения (14%), слуха (7%).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В возрасте более 60 лет, пожилой человек накопил определенное количество болезней, не каждый следил за своим здоровьем, своевременно лечился. Но   среди пациентов 60-80 лет, мы часто встречаем сохранных, крепких людей, которые продолжают работать, требовательны в вопросах поддержания здоровья, продления трудоспособного периода жизни, поддержания достойного качества жизни.</a:t>
            </a:r>
          </a:p>
          <a:p>
            <a:pPr algn="just"/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6CE6-6F28-4911-8DE3-692121F3804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</a:t>
            </a: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основном выявляются специалистами хронические формы недугов. Болезни часто протекают незаметно, признаков отмечается мало. Под часто встречающимися симптомами скрываются опасные заболевания. В пожилом и старческом возрасте у людей часто обнаруживаются осложнения, возникшие на фоне основного заболевания, наблюдается большая склонность к рецидивам.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Для недугов характерна </a:t>
            </a:r>
            <a:r>
              <a:rPr lang="ru-RU" sz="1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полиморбидность</a:t>
            </a: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наличие у пожилого пациента нескольких синхронно протекающих заболеваний в различных фазах. В среднем при клиническом обследовании пациентов пожилого и старческого возраста диагностируется до</a:t>
            </a:r>
            <a:r>
              <a:rPr lang="ru-RU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4-5 болезней. Взаимовлияние заболеваний изменяет классическую клиническую картину, увеличивает количество осложнений, утяжеляет  их течение, снижает качество жизни, ухудшает</a:t>
            </a:r>
            <a:r>
              <a:rPr lang="ru-RU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прогноз.</a:t>
            </a:r>
            <a:endParaRPr lang="ru-RU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6CE6-6F28-4911-8DE3-692121F3804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Однако на фоне очень высоких показателей заболеваемости лиц преклонного возраста снижается число посещений поликлиники. Обусловленное недостаточной мобильностью, отсутствием необходимости в оформлении листка нетрудоспособности, известной адаптацией к уже имеющимся хроническим заболеваниям, приобретенными навыками в лечении своих недугов, а также тем, что пациенты расценивают развившиеся клинические симптомы как проявление старости. </a:t>
            </a:r>
          </a:p>
          <a:p>
            <a:pPr algn="just"/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В настоящее время, не каждый пожилой человек сможет записаться в поликлинику через интернет, высидеть очередь к врачу, в диагностические и лечебные подразделения.</a:t>
            </a:r>
          </a:p>
          <a:p>
            <a:pPr algn="just"/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Пожилой пациент, как и мы все хочет приема врача без очереди, именно сегодня, когда ему плохо, а не по талону или записи через 10 дней. Необходимо решить эту проблему, сфокусировать внимание участкового врача и семейного врача на наблюдении ослабленного, </a:t>
            </a:r>
            <a:r>
              <a:rPr lang="ru-RU" sz="1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маломобильного</a:t>
            </a: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непрогрессивного пожилого пациента на дому, с выездом к нему лаборантов и проведения ряда возможных обследований в первый день или в короткое время.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</a:t>
            </a:r>
          </a:p>
          <a:p>
            <a:pPr algn="just"/>
            <a:endParaRPr lang="ru-RU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6CE6-6F28-4911-8DE3-692121F3804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</a:t>
            </a: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Определенной категории пациентов не доступно подняться по лестнице,  иногда даже выйти из дома. Для  этого необходимо развивать </a:t>
            </a:r>
            <a:r>
              <a:rPr lang="ru-RU" sz="1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телемедицину</a:t>
            </a: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можно общаться с врачом по </a:t>
            </a:r>
            <a:r>
              <a:rPr lang="ru-RU" sz="1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скайпу</a:t>
            </a: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нужен тесный контакт врача и пациента.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6CE6-6F28-4911-8DE3-692121F3804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</a:t>
            </a: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Пожилой человек не всегда может сформулировать четко жалоб.</a:t>
            </a:r>
            <a:r>
              <a:rPr lang="ru-RU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</a:t>
            </a: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бращение пациента, у которого все болит, чаще раздражает мед. персонал  и затрудняет поставить правильный диагноз, следовательно лечение не будет своевременным и эффективным.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6CE6-6F28-4911-8DE3-692121F3804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450551"/>
          </a:xfrm>
        </p:spPr>
        <p:txBody>
          <a:bodyPr/>
          <a:lstStyle/>
          <a:p>
            <a:r>
              <a:rPr lang="ru-RU" dirty="0" smtClean="0"/>
              <a:t>ПРОБЛЕМЫ ПОЖИЛОГО ПАЦИЕНТА В ХХ</a:t>
            </a:r>
            <a:r>
              <a:rPr lang="en-US" dirty="0" smtClean="0"/>
              <a:t>I</a:t>
            </a:r>
            <a:r>
              <a:rPr lang="ru-RU" dirty="0" smtClean="0"/>
              <a:t> ВЕКЕ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6400800" cy="264206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Старшая медицинская сестра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приемного отделения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Киселева Ирина Владимировна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Нижний Новгород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201</a:t>
            </a:r>
            <a:r>
              <a:rPr lang="ru-RU" dirty="0" smtClean="0">
                <a:solidFill>
                  <a:schemeClr val="tx1"/>
                </a:solidFill>
              </a:rPr>
              <a:t>8</a:t>
            </a:r>
            <a:r>
              <a:rPr lang="ru-RU" sz="2400" dirty="0" smtClean="0">
                <a:solidFill>
                  <a:schemeClr val="tx1"/>
                </a:solidFill>
              </a:rPr>
              <a:t>  год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357166"/>
            <a:ext cx="821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Государственное бюджетное  учреждение здравоохранения </a:t>
            </a:r>
          </a:p>
          <a:p>
            <a:pPr algn="ctr"/>
            <a:r>
              <a:rPr lang="ru-RU" sz="2000" dirty="0" smtClean="0"/>
              <a:t>Нижегородской  области </a:t>
            </a:r>
          </a:p>
          <a:p>
            <a:pPr algn="ctr"/>
            <a:r>
              <a:rPr lang="ru-RU" sz="2000" dirty="0" smtClean="0"/>
              <a:t>«Городская клиническая больница № 12 </a:t>
            </a:r>
            <a:r>
              <a:rPr lang="ru-RU" sz="2000" dirty="0" err="1" smtClean="0"/>
              <a:t>Сормовского</a:t>
            </a:r>
            <a:r>
              <a:rPr lang="ru-RU" sz="2000" dirty="0" smtClean="0"/>
              <a:t> района»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4932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0"/>
          <a:stretch>
            <a:fillRect/>
          </a:stretch>
        </p:blipFill>
        <p:spPr bwMode="auto">
          <a:xfrm>
            <a:off x="5364088" y="3423610"/>
            <a:ext cx="3526682" cy="308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977295"/>
            <a:ext cx="46480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Когнитивные </a:t>
            </a:r>
            <a:r>
              <a:rPr lang="ru-RU" sz="2400" dirty="0"/>
              <a:t>нарушения у пожилых пациентов </a:t>
            </a:r>
            <a:r>
              <a:rPr lang="ru-RU" sz="2400" dirty="0" smtClean="0"/>
              <a:t>– </a:t>
            </a:r>
            <a:r>
              <a:rPr lang="ru-RU" sz="2400" dirty="0"/>
              <a:t>проблема </a:t>
            </a:r>
            <a:r>
              <a:rPr lang="en-US" sz="2400" dirty="0" smtClean="0"/>
              <a:t>XXI</a:t>
            </a:r>
            <a:r>
              <a:rPr lang="ru-RU" sz="2400" dirty="0" smtClean="0"/>
              <a:t> века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r>
              <a:rPr lang="ru-RU" sz="2400" dirty="0" smtClean="0"/>
              <a:t>Болезнь Альцгеймера требует </a:t>
            </a:r>
            <a:r>
              <a:rPr lang="ru-RU" sz="2400" dirty="0"/>
              <a:t>взаимодействия участкового </a:t>
            </a:r>
            <a:r>
              <a:rPr lang="ru-RU" sz="2400" dirty="0" smtClean="0"/>
              <a:t>врача и среднего </a:t>
            </a:r>
            <a:r>
              <a:rPr lang="ru-RU" sz="2400" dirty="0" smtClean="0"/>
              <a:t>медперсонала </a:t>
            </a:r>
            <a:r>
              <a:rPr lang="ru-RU" sz="2400" dirty="0"/>
              <a:t>с </a:t>
            </a:r>
            <a:r>
              <a:rPr lang="ru-RU" sz="2400" dirty="0" smtClean="0"/>
              <a:t>неврологом </a:t>
            </a:r>
            <a:r>
              <a:rPr lang="ru-RU" sz="2400" dirty="0"/>
              <a:t>и психиатром, а от пациента и </a:t>
            </a:r>
            <a:r>
              <a:rPr lang="ru-RU" sz="2400" dirty="0" smtClean="0"/>
              <a:t>его родственников </a:t>
            </a:r>
            <a:r>
              <a:rPr lang="ru-RU" sz="2400" dirty="0" smtClean="0"/>
              <a:t>-приобретения </a:t>
            </a:r>
            <a:r>
              <a:rPr lang="ru-RU" sz="2400" dirty="0"/>
              <a:t>дорогостоящих лекарственных препаратов для длительного и пожизненного </a:t>
            </a:r>
            <a:r>
              <a:rPr lang="ru-RU" sz="2400" dirty="0" smtClean="0"/>
              <a:t>приема, что требует взвешенно подходить к выбору лекарственных препаратов с учетом цены  и качества</a:t>
            </a:r>
            <a:r>
              <a:rPr lang="ru-RU" sz="2400" dirty="0" smtClean="0"/>
              <a:t>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91713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208823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Более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половины пожилых людей занимаются самолечением, широко используя как домашние средства, так и медикаменты, приобретенные в аптечной сети, без назначения их врачами.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Самолечение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недопустимо для пожилых и старых людей. Не редко оно способствует дальнейшему развитию болезней, весьма часто переходящих в тяжелые, неизлечимые формы.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0"/>
          <a:stretch>
            <a:fillRect/>
          </a:stretch>
        </p:blipFill>
        <p:spPr bwMode="auto">
          <a:xfrm>
            <a:off x="2771800" y="3284984"/>
            <a:ext cx="2736305" cy="340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43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1" y="1124744"/>
            <a:ext cx="8229600" cy="1519036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Активный трудоспособный пожилой пациент: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•	обращается в платные клиники и </a:t>
            </a:r>
            <a:r>
              <a:rPr lang="ru-RU" sz="2400" dirty="0" err="1" smtClean="0">
                <a:solidFill>
                  <a:schemeClr val="tx1"/>
                </a:solidFill>
              </a:rPr>
              <a:t>медцентры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•	грамотно трактует свое состояние и свою болезнь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•	перепроверяет назначение врача в справочниках и интернете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2924944"/>
            <a:ext cx="489654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772656"/>
            <a:ext cx="8229600" cy="2370592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базе приемного отделения ГБУЗ НО «ГКБ №12», мы стараемся решать эти проблемы. В короткие сроки проводить обследования пожилых пациентов, такие как лабораторные исследования, рентген, КТ, УЗИ,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ЭКГ, дополнительные консультации специалистов. С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родственниками пациента проводятся беседы по уходу, лечению пациента. Отделение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оснащено средствами передвижения для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людей с ограниченными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возможностями.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8" name="Picture 2" descr="C:\Users\Иришка\Desktop\фото приемное отд\20170328_1032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05"/>
          <a:stretch>
            <a:fillRect/>
          </a:stretch>
        </p:blipFill>
        <p:spPr bwMode="auto">
          <a:xfrm>
            <a:off x="524185" y="4149949"/>
            <a:ext cx="2605398" cy="241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942" y="4270685"/>
            <a:ext cx="2188194" cy="217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29000"/>
            <a:ext cx="3312369" cy="192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0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20088"/>
            <a:ext cx="8229600" cy="125272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СПАСИБО ЗА ВНИМАНИЕ !</a:t>
            </a:r>
            <a:endParaRPr lang="ru-RU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2420888"/>
            <a:ext cx="6524625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8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443914" cy="1866536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Основные проблемы пожилых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людей:</a:t>
            </a:r>
            <a:b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 ухудшение состояния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здоровья,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финансовые трудности, </a:t>
            </a:r>
            <a:b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социальная адаптация, </a:t>
            </a:r>
            <a:b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снижение качества жизни,</a:t>
            </a:r>
            <a:b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психологическое принятие возрастных изменений.</a:t>
            </a:r>
            <a:b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0"/>
          <a:stretch>
            <a:fillRect/>
          </a:stretch>
        </p:blipFill>
        <p:spPr bwMode="auto">
          <a:xfrm>
            <a:off x="4857752" y="3062208"/>
            <a:ext cx="3643338" cy="359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00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3426" y="548680"/>
            <a:ext cx="8229600" cy="1947664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</a:rPr>
              <a:t>Старение является естественным процессом.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Предотвратить </a:t>
            </a:r>
            <a:r>
              <a:rPr lang="ru-RU" sz="2800" dirty="0">
                <a:solidFill>
                  <a:schemeClr val="tx1"/>
                </a:solidFill>
              </a:rPr>
              <a:t>старость и смерть невозможно, но продлить </a:t>
            </a:r>
            <a:r>
              <a:rPr lang="ru-RU" sz="2800" dirty="0" smtClean="0">
                <a:solidFill>
                  <a:schemeClr val="tx1"/>
                </a:solidFill>
              </a:rPr>
              <a:t>жизнь, повысить качество жизни людей пожилого и старческого возраста </a:t>
            </a:r>
            <a:r>
              <a:rPr lang="ru-RU" sz="2800" dirty="0">
                <a:solidFill>
                  <a:schemeClr val="tx1"/>
                </a:solidFill>
              </a:rPr>
              <a:t>— </a:t>
            </a:r>
            <a:r>
              <a:rPr lang="ru-RU" sz="2800" dirty="0" smtClean="0">
                <a:solidFill>
                  <a:schemeClr val="tx1"/>
                </a:solidFill>
              </a:rPr>
              <a:t>ответственная </a:t>
            </a:r>
            <a:r>
              <a:rPr lang="ru-RU" sz="2800" dirty="0">
                <a:solidFill>
                  <a:schemeClr val="tx1"/>
                </a:solidFill>
              </a:rPr>
              <a:t>и благородная задача современной медицины.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2786058"/>
            <a:ext cx="554461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09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585591"/>
              </p:ext>
            </p:extLst>
          </p:nvPr>
        </p:nvGraphicFramePr>
        <p:xfrm>
          <a:off x="928662" y="2643182"/>
          <a:ext cx="7408862" cy="3921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25272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Классификация </a:t>
            </a:r>
            <a:r>
              <a:rPr lang="ru-RU" sz="2800" dirty="0">
                <a:solidFill>
                  <a:schemeClr val="tx1"/>
                </a:solidFill>
              </a:rPr>
              <a:t>Всемирной организации </a:t>
            </a:r>
            <a:r>
              <a:rPr lang="ru-RU" sz="2800" dirty="0" smtClean="0">
                <a:solidFill>
                  <a:schemeClr val="tx1"/>
                </a:solidFill>
              </a:rPr>
              <a:t>здравоохранения: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 с 60  до 74 лет - престарелый возраст, 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 с </a:t>
            </a:r>
            <a:r>
              <a:rPr lang="ru-RU" sz="2800" dirty="0">
                <a:solidFill>
                  <a:schemeClr val="tx1"/>
                </a:solidFill>
              </a:rPr>
              <a:t>75 до 89 </a:t>
            </a:r>
            <a:r>
              <a:rPr lang="ru-RU" sz="2800" dirty="0" smtClean="0">
                <a:solidFill>
                  <a:schemeClr val="tx1"/>
                </a:solidFill>
              </a:rPr>
              <a:t>лет–  старческий,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- 90 </a:t>
            </a:r>
            <a:r>
              <a:rPr lang="ru-RU" sz="2800" dirty="0">
                <a:solidFill>
                  <a:schemeClr val="tx1"/>
                </a:solidFill>
              </a:rPr>
              <a:t>лет и больше – </a:t>
            </a:r>
            <a:r>
              <a:rPr lang="ru-RU" sz="2800" dirty="0" smtClean="0">
                <a:solidFill>
                  <a:schemeClr val="tx1"/>
                </a:solidFill>
              </a:rPr>
              <a:t>долгожители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799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1" cy="4968552"/>
          </a:xfrm>
        </p:spPr>
        <p:txBody>
          <a:bodyPr>
            <a:noAutofit/>
          </a:bodyPr>
          <a:lstStyle/>
          <a:p>
            <a:r>
              <a:rPr lang="ru-RU" dirty="0"/>
              <a:t>двигательной функции/подвижности </a:t>
            </a:r>
            <a:r>
              <a:rPr lang="ru-RU" dirty="0" smtClean="0"/>
              <a:t> 44% </a:t>
            </a:r>
          </a:p>
          <a:p>
            <a:r>
              <a:rPr lang="ru-RU" dirty="0" smtClean="0"/>
              <a:t>сна </a:t>
            </a:r>
            <a:r>
              <a:rPr lang="ru-RU" dirty="0"/>
              <a:t>и отдыха </a:t>
            </a:r>
            <a:r>
              <a:rPr lang="ru-RU" dirty="0" smtClean="0"/>
              <a:t>35%</a:t>
            </a:r>
          </a:p>
          <a:p>
            <a:r>
              <a:rPr lang="ru-RU" dirty="0"/>
              <a:t>п</a:t>
            </a:r>
            <a:r>
              <a:rPr lang="ru-RU" dirty="0" smtClean="0"/>
              <a:t>ищеварения  33%</a:t>
            </a:r>
          </a:p>
          <a:p>
            <a:r>
              <a:rPr lang="ru-RU" dirty="0" smtClean="0"/>
              <a:t>кровообращения  32%</a:t>
            </a:r>
          </a:p>
          <a:p>
            <a:r>
              <a:rPr lang="ru-RU" dirty="0" smtClean="0"/>
              <a:t>дыхания  30%</a:t>
            </a:r>
          </a:p>
          <a:p>
            <a:r>
              <a:rPr lang="ru-RU" dirty="0" smtClean="0"/>
              <a:t>стула  28%</a:t>
            </a:r>
          </a:p>
          <a:p>
            <a:r>
              <a:rPr lang="ru-RU" dirty="0" smtClean="0"/>
              <a:t>мочевыделения  24%</a:t>
            </a:r>
          </a:p>
          <a:p>
            <a:r>
              <a:rPr lang="ru-RU" dirty="0"/>
              <a:t>эмоционального состояния  </a:t>
            </a:r>
            <a:r>
              <a:rPr lang="ru-RU" dirty="0" smtClean="0"/>
              <a:t>25%</a:t>
            </a:r>
            <a:endParaRPr lang="ru-RU" dirty="0"/>
          </a:p>
          <a:p>
            <a:r>
              <a:rPr lang="ru-RU" dirty="0"/>
              <a:t>психических функций  </a:t>
            </a:r>
            <a:r>
              <a:rPr lang="ru-RU" dirty="0" smtClean="0"/>
              <a:t>21%</a:t>
            </a:r>
          </a:p>
          <a:p>
            <a:r>
              <a:rPr lang="ru-RU" dirty="0" smtClean="0"/>
              <a:t>термо­регуляции  19%</a:t>
            </a:r>
          </a:p>
          <a:p>
            <a:r>
              <a:rPr lang="ru-RU" dirty="0" smtClean="0"/>
              <a:t> </a:t>
            </a:r>
            <a:r>
              <a:rPr lang="ru-RU" dirty="0"/>
              <a:t>зрения </a:t>
            </a:r>
            <a:r>
              <a:rPr lang="ru-RU" dirty="0" smtClean="0"/>
              <a:t> 14%</a:t>
            </a:r>
          </a:p>
          <a:p>
            <a:r>
              <a:rPr lang="ru-RU" dirty="0" smtClean="0"/>
              <a:t>слуха  7%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Наибольший дискомфорт у лиц старших возрастов вызывают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нарушения: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52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28596" y="285728"/>
            <a:ext cx="8229600" cy="1938337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Полиморбидность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наличие у пожилого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человека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нескольких синхронно протекающих заболеваний в различных фазах.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В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среднем при клиническом обследовании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пациента пожилого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старческого возраста диагностируется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4–5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болезней.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Взаимовлияние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заболеваний изменяет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классическую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клиническую картину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увеличивает количество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осложнений, утяжеляет их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течение,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снижает  качество жизни, ухудшает 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прогноз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2420888"/>
            <a:ext cx="5591544" cy="44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84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фоне очень высоких показателей заболеваемости лиц преклонного возраста снижается число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посещений поликлиники.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каждый пожилой человек сможет записаться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прием к врачу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через интернет, высидеть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очередь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диагностические и лечебные подразделения.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2132857"/>
            <a:ext cx="650240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98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5762" y="766374"/>
            <a:ext cx="8229600" cy="1506496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Определенной категории </a:t>
            </a:r>
            <a:r>
              <a:rPr lang="ru-RU" sz="2400" dirty="0" smtClean="0">
                <a:solidFill>
                  <a:schemeClr val="tx1"/>
                </a:solidFill>
              </a:rPr>
              <a:t>пациентов </a:t>
            </a:r>
            <a:r>
              <a:rPr lang="ru-RU" sz="2400" dirty="0">
                <a:solidFill>
                  <a:schemeClr val="tx1"/>
                </a:solidFill>
              </a:rPr>
              <a:t>не доступно подняться по лестнице,  иногда даже выйти из дома. Для  этого необходимо развивать телемедицину, </a:t>
            </a:r>
            <a:r>
              <a:rPr lang="ru-RU" sz="2400" dirty="0" smtClean="0">
                <a:solidFill>
                  <a:schemeClr val="tx1"/>
                </a:solidFill>
              </a:rPr>
              <a:t>которая поможет общаться пациенту </a:t>
            </a:r>
            <a:r>
              <a:rPr lang="ru-RU" sz="2400" dirty="0">
                <a:solidFill>
                  <a:schemeClr val="tx1"/>
                </a:solidFill>
              </a:rPr>
              <a:t>с врачом по </a:t>
            </a:r>
            <a:r>
              <a:rPr lang="ru-RU" sz="2400" dirty="0" err="1" smtClean="0">
                <a:solidFill>
                  <a:schemeClr val="tx1"/>
                </a:solidFill>
              </a:rPr>
              <a:t>скайпу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" t="3864" r="4483"/>
          <a:stretch>
            <a:fillRect/>
          </a:stretch>
        </p:blipFill>
        <p:spPr bwMode="auto">
          <a:xfrm>
            <a:off x="1285852" y="2285992"/>
            <a:ext cx="6429420" cy="381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80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252728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Пожилой человек </a:t>
            </a:r>
            <a:r>
              <a:rPr lang="ru-RU" sz="2400" dirty="0" smtClean="0">
                <a:solidFill>
                  <a:schemeClr val="tx1"/>
                </a:solidFill>
              </a:rPr>
              <a:t>не всегда </a:t>
            </a:r>
            <a:r>
              <a:rPr lang="ru-RU" sz="2400" dirty="0">
                <a:solidFill>
                  <a:schemeClr val="tx1"/>
                </a:solidFill>
              </a:rPr>
              <a:t>может </a:t>
            </a:r>
            <a:r>
              <a:rPr lang="ru-RU" sz="2400" dirty="0" smtClean="0">
                <a:solidFill>
                  <a:schemeClr val="tx1"/>
                </a:solidFill>
              </a:rPr>
              <a:t>сформулировать </a:t>
            </a:r>
            <a:r>
              <a:rPr lang="ru-RU" sz="2400" dirty="0" smtClean="0">
                <a:solidFill>
                  <a:schemeClr val="tx1"/>
                </a:solidFill>
              </a:rPr>
              <a:t>четко жалоб. Обращение  </a:t>
            </a:r>
            <a:r>
              <a:rPr lang="ru-RU" sz="2400" dirty="0" smtClean="0">
                <a:solidFill>
                  <a:schemeClr val="tx1"/>
                </a:solidFill>
              </a:rPr>
              <a:t>пациента, </a:t>
            </a:r>
            <a:r>
              <a:rPr lang="ru-RU" sz="2400" dirty="0">
                <a:solidFill>
                  <a:schemeClr val="tx1"/>
                </a:solidFill>
              </a:rPr>
              <a:t>у которого все болит, чаще раздражает </a:t>
            </a:r>
            <a:r>
              <a:rPr lang="ru-RU" sz="2400" dirty="0" smtClean="0">
                <a:solidFill>
                  <a:schemeClr val="tx1"/>
                </a:solidFill>
              </a:rPr>
              <a:t>медперсонал  </a:t>
            </a:r>
            <a:r>
              <a:rPr lang="ru-RU" sz="2400" dirty="0">
                <a:solidFill>
                  <a:schemeClr val="tx1"/>
                </a:solidFill>
              </a:rPr>
              <a:t>и </a:t>
            </a:r>
            <a:r>
              <a:rPr lang="ru-RU" sz="2400" dirty="0" smtClean="0">
                <a:solidFill>
                  <a:schemeClr val="tx1"/>
                </a:solidFill>
              </a:rPr>
              <a:t>затрудняет  </a:t>
            </a:r>
            <a:r>
              <a:rPr lang="ru-RU" sz="2400" dirty="0" smtClean="0">
                <a:solidFill>
                  <a:schemeClr val="tx1"/>
                </a:solidFill>
              </a:rPr>
              <a:t>постановку правильного диагноза,  следовательно, </a:t>
            </a:r>
            <a:r>
              <a:rPr lang="ru-RU" sz="2400" dirty="0">
                <a:solidFill>
                  <a:schemeClr val="tx1"/>
                </a:solidFill>
              </a:rPr>
              <a:t>лечение не будет </a:t>
            </a:r>
            <a:r>
              <a:rPr lang="ru-RU" sz="2400" dirty="0" smtClean="0">
                <a:solidFill>
                  <a:schemeClr val="tx1"/>
                </a:solidFill>
              </a:rPr>
              <a:t>своевременным и эффективным.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4"/>
            <a:ext cx="5760640" cy="410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17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380</TotalTime>
  <Words>1498</Words>
  <Application>Microsoft Office PowerPoint</Application>
  <PresentationFormat>Экран (4:3)</PresentationFormat>
  <Paragraphs>84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Candara</vt:lpstr>
      <vt:lpstr>Symbol</vt:lpstr>
      <vt:lpstr>Times New Roman</vt:lpstr>
      <vt:lpstr>Волна</vt:lpstr>
      <vt:lpstr>ПРОБЛЕМЫ ПОЖИЛОГО ПАЦИЕНТА В ХХI ВЕКЕ</vt:lpstr>
      <vt:lpstr>Основные проблемы пожилых людей: -  ухудшение состояния здоровья,  - финансовые трудности,  - социальная адаптация,  - снижение качества жизни, - психологическое принятие возрастных изменений. </vt:lpstr>
      <vt:lpstr>Старение является естественным процессом.  Предотвратить старость и смерть невозможно, но продлить жизнь, повысить качество жизни людей пожилого и старческого возраста — ответственная и благородная задача современной медицины.</vt:lpstr>
      <vt:lpstr>Классификация Всемирной организации здравоохранения:  - с 60  до 74 лет - престарелый возраст,   - с 75 до 89 лет–  старческий,  - 90 лет и больше – долгожители.</vt:lpstr>
      <vt:lpstr>Наибольший дискомфорт у лиц старших возрастов вызывают нарушения:</vt:lpstr>
      <vt:lpstr> Полиморбидность - наличие у пожилого человека нескольких синхронно протекающих заболеваний в различных фазах.   В среднем при клиническом обследовании пациента пожилого и старческого возраста диагностируется до 4–5 болезней.  Взаимовлияние заболеваний изменяет классическую клиническую картину, увеличивает количество осложнений, утяжеляет их течение, снижает  качество жизни, ухудшает  прогноз. </vt:lpstr>
      <vt:lpstr>На фоне очень высоких показателей заболеваемости лиц преклонного возраста снижается число посещений поликлиники.  Не каждый пожилой человек сможет записаться на прием к врачу через интернет, высидеть очередь в диагностические и лечебные подразделения.</vt:lpstr>
      <vt:lpstr>Определенной категории пациентов не доступно подняться по лестнице,  иногда даже выйти из дома. Для  этого необходимо развивать телемедицину, которая поможет общаться пациенту с врачом по скайпу.</vt:lpstr>
      <vt:lpstr>Пожилой человек не всегда может сформулировать четко жалоб. Обращение  пациента, у которого все болит, чаще раздражает медперсонал  и затрудняет  постановку правильного диагноза,  следовательно, лечение не будет своевременным и эффективным. </vt:lpstr>
      <vt:lpstr>Презентация PowerPoint</vt:lpstr>
      <vt:lpstr> Более половины пожилых людей занимаются самолечением, широко используя как домашние средства, так и медикаменты, приобретенные в аптечной сети, без назначения их врачами.   Самолечение недопустимо для пожилых и старых людей. Не редко оно способствует дальнейшему развитию болезней, весьма часто переходящих в тяжелые, неизлечимые формы.</vt:lpstr>
      <vt:lpstr>Активный трудоспособный пожилой пациент:  • обращается в платные клиники и медцентры • грамотно трактует свое состояние и свою болезнь • перепроверяет назначение врача в справочниках и интернете </vt:lpstr>
      <vt:lpstr>На базе приемного отделения ГБУЗ НО «ГКБ №12», мы стараемся решать эти проблемы. В короткие сроки проводить обследования пожилых пациентов, такие как лабораторные исследования, рентген, КТ, УЗИ, ЭКГ, дополнительные консультации специалистов. С родственниками пациента проводятся беседы по уходу, лечению пациента. Отделение оснащено средствами передвижения для людей с ограниченными возможностями.</vt:lpstr>
      <vt:lpstr>СПАСИБО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ПОЖИЛОГО БОЛЬНОГО В ХХI ВЕКЕ</dc:title>
  <dc:creator>Иришка</dc:creator>
  <cp:lastModifiedBy>elena</cp:lastModifiedBy>
  <cp:revision>31</cp:revision>
  <dcterms:created xsi:type="dcterms:W3CDTF">2018-04-01T17:18:47Z</dcterms:created>
  <dcterms:modified xsi:type="dcterms:W3CDTF">2018-09-14T21:00:28Z</dcterms:modified>
</cp:coreProperties>
</file>