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0" r:id="rId3"/>
    <p:sldId id="257" r:id="rId4"/>
    <p:sldId id="273" r:id="rId5"/>
    <p:sldId id="258" r:id="rId6"/>
    <p:sldId id="264" r:id="rId7"/>
    <p:sldId id="263" r:id="rId8"/>
    <p:sldId id="261" r:id="rId9"/>
    <p:sldId id="266" r:id="rId10"/>
    <p:sldId id="267" r:id="rId11"/>
    <p:sldId id="268" r:id="rId12"/>
    <p:sldId id="269" r:id="rId13"/>
    <p:sldId id="270" r:id="rId14"/>
    <p:sldId id="271" r:id="rId15"/>
    <p:sldId id="282" r:id="rId16"/>
    <p:sldId id="283" r:id="rId17"/>
    <p:sldId id="284" r:id="rId18"/>
    <p:sldId id="285" r:id="rId19"/>
    <p:sldId id="286" r:id="rId20"/>
    <p:sldId id="287" r:id="rId21"/>
    <p:sldId id="272" r:id="rId22"/>
    <p:sldId id="280" r:id="rId23"/>
    <p:sldId id="281" r:id="rId24"/>
    <p:sldId id="293" r:id="rId25"/>
    <p:sldId id="289" r:id="rId26"/>
    <p:sldId id="29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715" autoAdjust="0"/>
  </p:normalViewPr>
  <p:slideViewPr>
    <p:cSldViewPr>
      <p:cViewPr varScale="1">
        <p:scale>
          <a:sx n="71" d="100"/>
          <a:sy n="71" d="100"/>
        </p:scale>
        <p:origin x="-115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E7BC6-39EB-4CE8-B854-7447930A9601}" type="datetimeFigureOut">
              <a:rPr lang="ru-RU" smtClean="0"/>
              <a:pPr/>
              <a:t>19.08.2018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A3542-CE60-4A87-84A9-6306128CE156}" type="slidenum">
              <a:rPr lang="ru-RU" smtClean="0"/>
              <a:pPr/>
              <a:t>‹#›</a:t>
            </a:fld>
            <a:endParaRPr lang="ru-RU"/>
          </a:p>
        </p:txBody>
      </p:sp>
    </p:spTree>
    <p:extLst>
      <p:ext uri="{BB962C8B-B14F-4D97-AF65-F5344CB8AC3E}">
        <p14:creationId xmlns:p14="http://schemas.microsoft.com/office/powerpoint/2010/main" val="267901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8A3542-CE60-4A87-84A9-6306128CE156}" type="slidenum">
              <a:rPr lang="ru-RU" smtClean="0"/>
              <a:pPr/>
              <a:t>21</a:t>
            </a:fld>
            <a:endParaRPr lang="ru-RU"/>
          </a:p>
        </p:txBody>
      </p:sp>
    </p:spTree>
    <p:extLst>
      <p:ext uri="{BB962C8B-B14F-4D97-AF65-F5344CB8AC3E}">
        <p14:creationId xmlns:p14="http://schemas.microsoft.com/office/powerpoint/2010/main" val="175910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3" y="3307356"/>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3"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4"/>
            <a:ext cx="1472963"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675724"/>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9"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9"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5"/>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3" y="1809750"/>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3"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5"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3" y="2389190"/>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5"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1" y="2389190"/>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1" y="446087"/>
            <a:ext cx="2660651"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5" y="446088"/>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1" y="1631950"/>
            <a:ext cx="2660651"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84C0FF-7CCC-408B-8799-105129D8716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9"/>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BB4DEE-3C10-4252-837B-E7A6554390B5}" type="datetimeFigureOut">
              <a:rPr lang="ru-RU" smtClean="0"/>
              <a:pPr/>
              <a:t>19.08.2018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84C0FF-7CCC-408B-8799-105129D8716F}" type="slidenum">
              <a:rPr lang="ru-RU" smtClean="0"/>
              <a:pPr/>
              <a:t>‹#›</a:t>
            </a:fld>
            <a:endParaRPr lang="ru-RU"/>
          </a:p>
        </p:txBody>
      </p:sp>
      <p:sp>
        <p:nvSpPr>
          <p:cNvPr id="32" name="Oval 31"/>
          <p:cNvSpPr/>
          <p:nvPr/>
        </p:nvSpPr>
        <p:spPr>
          <a:xfrm>
            <a:off x="5479248" y="1436862"/>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2" y="1411792"/>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5"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6"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3" y="2083427"/>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3" y="99307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7"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2" y="106059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6" y="66320"/>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4" y="675725"/>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1"/>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0CBB4DEE-3C10-4252-837B-E7A6554390B5}" type="datetimeFigureOut">
              <a:rPr lang="ru-RU" smtClean="0"/>
              <a:pPr/>
              <a:t>19.08.2018</a:t>
            </a:fld>
            <a:endParaRPr lang="ru-RU"/>
          </a:p>
        </p:txBody>
      </p:sp>
      <p:sp>
        <p:nvSpPr>
          <p:cNvPr id="5" name="Footer Placeholder 4"/>
          <p:cNvSpPr>
            <a:spLocks noGrp="1"/>
          </p:cNvSpPr>
          <p:nvPr>
            <p:ph type="ftr" sz="quarter" idx="3"/>
          </p:nvPr>
        </p:nvSpPr>
        <p:spPr>
          <a:xfrm>
            <a:off x="1180946" y="5951811"/>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9" y="5951811"/>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084C0FF-7CCC-408B-8799-105129D8716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4625"/>
            <a:ext cx="8229600" cy="6120680"/>
          </a:xfrm>
        </p:spPr>
        <p:txBody>
          <a:bodyPr>
            <a:noAutofit/>
          </a:bodyPr>
          <a:lstStyle/>
          <a:p>
            <a:pPr algn="ctr"/>
            <a:r>
              <a:rPr lang="ru-RU" sz="5400" b="1" dirty="0" smtClean="0">
                <a:solidFill>
                  <a:srgbClr val="FF0000"/>
                </a:solidFill>
              </a:rPr>
              <a:t/>
            </a:r>
            <a:br>
              <a:rPr lang="ru-RU" sz="5400" b="1" dirty="0" smtClean="0">
                <a:solidFill>
                  <a:srgbClr val="FF0000"/>
                </a:solidFill>
              </a:rPr>
            </a:br>
            <a:r>
              <a:rPr lang="ru-RU" sz="5400" b="1" dirty="0" smtClean="0">
                <a:solidFill>
                  <a:srgbClr val="FF0000"/>
                </a:solidFill>
              </a:rPr>
              <a:t>Роль </a:t>
            </a:r>
            <a:r>
              <a:rPr lang="ru-RU" sz="5400" b="1" dirty="0" err="1" smtClean="0">
                <a:solidFill>
                  <a:srgbClr val="FF0000"/>
                </a:solidFill>
              </a:rPr>
              <a:t>СОПов</a:t>
            </a:r>
            <a:r>
              <a:rPr lang="ru-RU" sz="5400" b="1" dirty="0" smtClean="0">
                <a:solidFill>
                  <a:srgbClr val="FF0000"/>
                </a:solidFill>
              </a:rPr>
              <a:t> в обеспечении качества и безопасности медицинской деятельности</a:t>
            </a:r>
            <a:r>
              <a:rPr lang="ru-RU" sz="6000" b="1" dirty="0" smtClean="0">
                <a:solidFill>
                  <a:srgbClr val="FF0000"/>
                </a:solidFill>
              </a:rPr>
              <a:t/>
            </a:r>
            <a:br>
              <a:rPr lang="ru-RU" sz="6000" b="1" dirty="0" smtClean="0">
                <a:solidFill>
                  <a:srgbClr val="FF0000"/>
                </a:solidFill>
              </a:rPr>
            </a:br>
            <a:r>
              <a:rPr lang="ru-RU" sz="6000" b="1" dirty="0" smtClean="0">
                <a:solidFill>
                  <a:srgbClr val="FF0000"/>
                </a:solidFill>
              </a:rPr>
              <a:t/>
            </a:r>
            <a:br>
              <a:rPr lang="ru-RU" sz="6000" b="1" dirty="0" smtClean="0">
                <a:solidFill>
                  <a:srgbClr val="FF0000"/>
                </a:solidFill>
              </a:rPr>
            </a:br>
            <a:r>
              <a:rPr lang="ru-RU" sz="2000" b="1" dirty="0" smtClean="0">
                <a:solidFill>
                  <a:srgbClr val="7030A0"/>
                </a:solidFill>
              </a:rPr>
              <a:t>Дмитриева Е.Н.  ГБУЗ НО «НОКБ им. </a:t>
            </a:r>
            <a:r>
              <a:rPr lang="ru-RU" sz="2000" b="1" dirty="0" err="1" smtClean="0">
                <a:solidFill>
                  <a:srgbClr val="7030A0"/>
                </a:solidFill>
              </a:rPr>
              <a:t>Н.А.Семашко</a:t>
            </a:r>
            <a:r>
              <a:rPr lang="ru-RU" sz="2000" b="1" dirty="0" smtClean="0">
                <a:solidFill>
                  <a:srgbClr val="7030A0"/>
                </a:solidFill>
              </a:rPr>
              <a:t>»</a:t>
            </a:r>
            <a:endParaRPr lang="ru-RU" sz="2000" b="1" dirty="0">
              <a:solidFill>
                <a:srgbClr val="7030A0"/>
              </a:solidFill>
            </a:endParaRPr>
          </a:p>
        </p:txBody>
      </p:sp>
    </p:spTree>
    <p:extLst>
      <p:ext uri="{BB962C8B-B14F-4D97-AF65-F5344CB8AC3E}">
        <p14:creationId xmlns:p14="http://schemas.microsoft.com/office/powerpoint/2010/main" val="2839999167"/>
      </p:ext>
    </p:extLst>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954" y="1052737"/>
            <a:ext cx="6291263" cy="54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5" y="476673"/>
            <a:ext cx="7808244" cy="523220"/>
          </a:xfrm>
          <a:prstGeom prst="rect">
            <a:avLst/>
          </a:prstGeom>
        </p:spPr>
        <p:txBody>
          <a:bodyPr wrap="square">
            <a:spAutoFit/>
          </a:bodyPr>
          <a:lstStyle/>
          <a:p>
            <a:r>
              <a:rPr lang="ru-RU" sz="2800" b="1" dirty="0">
                <a:solidFill>
                  <a:srgbClr val="FF0000"/>
                </a:solidFill>
              </a:rPr>
              <a:t>Пример титульного листа </a:t>
            </a:r>
            <a:r>
              <a:rPr lang="ru-RU" sz="2800" b="1" dirty="0" err="1" smtClean="0">
                <a:solidFill>
                  <a:srgbClr val="FF0000"/>
                </a:solidFill>
              </a:rPr>
              <a:t>СОПа</a:t>
            </a:r>
            <a:endParaRPr lang="ru-RU" sz="2800" b="1" dirty="0">
              <a:solidFill>
                <a:srgbClr val="FF0000"/>
              </a:solidFill>
            </a:endParaRPr>
          </a:p>
        </p:txBody>
      </p:sp>
    </p:spTree>
    <p:extLst>
      <p:ext uri="{BB962C8B-B14F-4D97-AF65-F5344CB8AC3E}">
        <p14:creationId xmlns:p14="http://schemas.microsoft.com/office/powerpoint/2010/main" val="3608156403"/>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21686"/>
            <a:ext cx="8064896" cy="6714659"/>
          </a:xfrm>
          <a:prstGeom prst="rect">
            <a:avLst/>
          </a:prstGeom>
        </p:spPr>
        <p:txBody>
          <a:bodyPr wrap="square">
            <a:spAutoFit/>
          </a:bodyPr>
          <a:lstStyle/>
          <a:p>
            <a:r>
              <a:rPr lang="ru-RU" sz="2400" b="1" dirty="0">
                <a:solidFill>
                  <a:srgbClr val="FF0000"/>
                </a:solidFill>
                <a:latin typeface="Times New Roman"/>
                <a:ea typeface="Times New Roman"/>
              </a:rPr>
              <a:t>Разделы </a:t>
            </a:r>
            <a:r>
              <a:rPr lang="ru-RU" sz="2400" b="1" dirty="0" err="1">
                <a:solidFill>
                  <a:srgbClr val="FF0000"/>
                </a:solidFill>
                <a:latin typeface="Times New Roman"/>
                <a:ea typeface="Times New Roman"/>
              </a:rPr>
              <a:t>СОПов</a:t>
            </a:r>
            <a:r>
              <a:rPr lang="ru-RU" sz="2400" b="1" dirty="0">
                <a:solidFill>
                  <a:srgbClr val="FF0000"/>
                </a:solidFill>
                <a:latin typeface="Times New Roman"/>
                <a:ea typeface="Times New Roman"/>
              </a:rPr>
              <a:t> будут отличаться, но </a:t>
            </a:r>
            <a:r>
              <a:rPr lang="ru-RU" sz="2400" b="1" dirty="0" smtClean="0">
                <a:solidFill>
                  <a:srgbClr val="FF0000"/>
                </a:solidFill>
                <a:latin typeface="Times New Roman"/>
                <a:ea typeface="Times New Roman"/>
              </a:rPr>
              <a:t>рекомендовано  придерживаться </a:t>
            </a:r>
            <a:r>
              <a:rPr lang="ru-RU" sz="2400" b="1" dirty="0">
                <a:solidFill>
                  <a:srgbClr val="FF0000"/>
                </a:solidFill>
                <a:latin typeface="Times New Roman"/>
                <a:ea typeface="Times New Roman"/>
              </a:rPr>
              <a:t>следующей структуры</a:t>
            </a:r>
            <a:r>
              <a:rPr lang="ru-RU" sz="2400" b="1" dirty="0" smtClean="0">
                <a:solidFill>
                  <a:srgbClr val="FF0000"/>
                </a:solidFill>
                <a:latin typeface="Times New Roman"/>
                <a:ea typeface="Times New Roman"/>
              </a:rPr>
              <a:t>:</a:t>
            </a:r>
          </a:p>
          <a:p>
            <a:endParaRPr lang="ru-RU" dirty="0">
              <a:latin typeface="Times New Roman"/>
              <a:ea typeface="Times New Roman"/>
            </a:endParaRPr>
          </a:p>
          <a:p>
            <a:pPr marL="342900" lvl="0" indent="-342900">
              <a:spcAft>
                <a:spcPts val="515"/>
              </a:spcAft>
              <a:buSzPts val="1000"/>
              <a:buFont typeface="Symbol"/>
              <a:buChar char=""/>
              <a:tabLst>
                <a:tab pos="457200" algn="l"/>
              </a:tabLst>
            </a:pPr>
            <a:r>
              <a:rPr lang="ru-RU" dirty="0">
                <a:latin typeface="Times New Roman"/>
                <a:ea typeface="Times New Roman"/>
              </a:rPr>
              <a:t>назначение;</a:t>
            </a:r>
          </a:p>
          <a:p>
            <a:pPr marL="342900" lvl="0" indent="-342900">
              <a:spcAft>
                <a:spcPts val="515"/>
              </a:spcAft>
              <a:buSzPts val="1000"/>
              <a:buFont typeface="Symbol"/>
              <a:buChar char=""/>
              <a:tabLst>
                <a:tab pos="457200" algn="l"/>
              </a:tabLst>
            </a:pPr>
            <a:r>
              <a:rPr lang="ru-RU" dirty="0">
                <a:latin typeface="Times New Roman"/>
                <a:ea typeface="Times New Roman"/>
              </a:rPr>
              <a:t>область применения;</a:t>
            </a:r>
          </a:p>
          <a:p>
            <a:pPr marL="342900" lvl="0" indent="-342900">
              <a:spcAft>
                <a:spcPts val="515"/>
              </a:spcAft>
              <a:buSzPts val="1000"/>
              <a:buFont typeface="Symbol"/>
              <a:buChar char=""/>
              <a:tabLst>
                <a:tab pos="457200" algn="l"/>
              </a:tabLst>
            </a:pPr>
            <a:r>
              <a:rPr lang="ru-RU" dirty="0">
                <a:latin typeface="Times New Roman"/>
                <a:ea typeface="Times New Roman"/>
              </a:rPr>
              <a:t>сотрудники, для которых предназначен СОП;</a:t>
            </a:r>
          </a:p>
          <a:p>
            <a:pPr marL="342900" lvl="0" indent="-342900">
              <a:spcAft>
                <a:spcPts val="515"/>
              </a:spcAft>
              <a:buSzPts val="1000"/>
              <a:buFont typeface="Symbol"/>
              <a:buChar char=""/>
              <a:tabLst>
                <a:tab pos="457200" algn="l"/>
              </a:tabLst>
            </a:pPr>
            <a:r>
              <a:rPr lang="ru-RU" dirty="0">
                <a:latin typeface="Times New Roman"/>
                <a:ea typeface="Times New Roman"/>
              </a:rPr>
              <a:t>ссылки на нормативные документы;</a:t>
            </a:r>
          </a:p>
          <a:p>
            <a:pPr marL="342900" lvl="0" indent="-342900">
              <a:spcAft>
                <a:spcPts val="515"/>
              </a:spcAft>
              <a:buSzPts val="1000"/>
              <a:buFont typeface="Symbol"/>
              <a:buChar char=""/>
              <a:tabLst>
                <a:tab pos="457200" algn="l"/>
              </a:tabLst>
            </a:pPr>
            <a:r>
              <a:rPr lang="ru-RU" dirty="0">
                <a:latin typeface="Times New Roman"/>
                <a:ea typeface="Times New Roman"/>
              </a:rPr>
              <a:t>термины и определения;</a:t>
            </a:r>
          </a:p>
          <a:p>
            <a:pPr marL="342900" lvl="0" indent="-342900">
              <a:spcAft>
                <a:spcPts val="515"/>
              </a:spcAft>
              <a:buSzPts val="1000"/>
              <a:buFont typeface="Symbol"/>
              <a:buChar char=""/>
              <a:tabLst>
                <a:tab pos="457200" algn="l"/>
              </a:tabLst>
            </a:pPr>
            <a:r>
              <a:rPr lang="ru-RU" dirty="0">
                <a:latin typeface="Times New Roman"/>
                <a:ea typeface="Times New Roman"/>
              </a:rPr>
              <a:t>используемые сокращения;</a:t>
            </a:r>
          </a:p>
          <a:p>
            <a:pPr marL="342900" lvl="0" indent="-342900">
              <a:spcAft>
                <a:spcPts val="515"/>
              </a:spcAft>
              <a:buSzPts val="1000"/>
              <a:buFont typeface="Symbol"/>
              <a:buChar char=""/>
              <a:tabLst>
                <a:tab pos="457200" algn="l"/>
              </a:tabLst>
            </a:pPr>
            <a:r>
              <a:rPr lang="ru-RU" dirty="0">
                <a:latin typeface="Times New Roman"/>
                <a:ea typeface="Times New Roman"/>
              </a:rPr>
              <a:t>применяемое оборудование и инструменты;</a:t>
            </a:r>
          </a:p>
          <a:p>
            <a:pPr marL="342900" lvl="0" indent="-342900">
              <a:spcAft>
                <a:spcPts val="515"/>
              </a:spcAft>
              <a:buSzPts val="1000"/>
              <a:buFont typeface="Symbol"/>
              <a:buChar char=""/>
              <a:tabLst>
                <a:tab pos="457200" algn="l"/>
              </a:tabLst>
            </a:pPr>
            <a:r>
              <a:rPr lang="ru-RU" dirty="0">
                <a:latin typeface="Times New Roman"/>
                <a:ea typeface="Times New Roman"/>
              </a:rPr>
              <a:t>ответственность за невыполнение или неправильное применение </a:t>
            </a:r>
            <a:r>
              <a:rPr lang="ru-RU" dirty="0" err="1">
                <a:latin typeface="Times New Roman"/>
                <a:ea typeface="Times New Roman"/>
              </a:rPr>
              <a:t>СОПа</a:t>
            </a:r>
            <a:r>
              <a:rPr lang="ru-RU" dirty="0">
                <a:latin typeface="Times New Roman"/>
                <a:ea typeface="Times New Roman"/>
              </a:rPr>
              <a:t>;</a:t>
            </a:r>
          </a:p>
          <a:p>
            <a:pPr marL="342900" lvl="0" indent="-342900">
              <a:spcAft>
                <a:spcPts val="515"/>
              </a:spcAft>
              <a:buSzPts val="1000"/>
              <a:buFont typeface="Symbol"/>
              <a:buChar char=""/>
              <a:tabLst>
                <a:tab pos="457200" algn="l"/>
              </a:tabLst>
            </a:pPr>
            <a:r>
              <a:rPr lang="ru-RU" dirty="0">
                <a:latin typeface="Times New Roman"/>
                <a:ea typeface="Times New Roman"/>
              </a:rPr>
              <a:t>описание процедуры, требования к промежуточному контролю;</a:t>
            </a:r>
          </a:p>
          <a:p>
            <a:pPr marL="342900" lvl="0" indent="-342900">
              <a:spcAft>
                <a:spcPts val="515"/>
              </a:spcAft>
              <a:buSzPts val="1000"/>
              <a:buFont typeface="Symbol"/>
              <a:buChar char=""/>
              <a:tabLst>
                <a:tab pos="457200" algn="l"/>
              </a:tabLst>
            </a:pPr>
            <a:r>
              <a:rPr lang="ru-RU" dirty="0">
                <a:latin typeface="Times New Roman"/>
                <a:ea typeface="Times New Roman"/>
              </a:rPr>
              <a:t>действия во внештатных ситуациях;</a:t>
            </a:r>
          </a:p>
          <a:p>
            <a:pPr marL="342900" lvl="0" indent="-342900">
              <a:spcAft>
                <a:spcPts val="515"/>
              </a:spcAft>
              <a:buSzPts val="1000"/>
              <a:buFont typeface="Symbol"/>
              <a:buChar char=""/>
              <a:tabLst>
                <a:tab pos="457200" algn="l"/>
              </a:tabLst>
            </a:pPr>
            <a:r>
              <a:rPr lang="ru-RU" dirty="0">
                <a:latin typeface="Times New Roman"/>
                <a:ea typeface="Times New Roman"/>
              </a:rPr>
              <a:t>алгоритм или блок-схема;</a:t>
            </a:r>
          </a:p>
          <a:p>
            <a:pPr marL="342900" lvl="0" indent="-342900">
              <a:spcAft>
                <a:spcPts val="515"/>
              </a:spcAft>
              <a:buSzPts val="1000"/>
              <a:buFont typeface="Symbol"/>
              <a:buChar char=""/>
              <a:tabLst>
                <a:tab pos="457200" algn="l"/>
              </a:tabLst>
            </a:pPr>
            <a:r>
              <a:rPr lang="ru-RU" dirty="0">
                <a:latin typeface="Times New Roman"/>
                <a:ea typeface="Times New Roman"/>
              </a:rPr>
              <a:t>процедура оценки знаний по </a:t>
            </a:r>
            <a:r>
              <a:rPr lang="ru-RU" dirty="0" err="1">
                <a:latin typeface="Times New Roman"/>
                <a:ea typeface="Times New Roman"/>
              </a:rPr>
              <a:t>СОПу</a:t>
            </a:r>
            <a:r>
              <a:rPr lang="ru-RU" dirty="0">
                <a:latin typeface="Times New Roman"/>
                <a:ea typeface="Times New Roman"/>
              </a:rPr>
              <a:t> и допуска персонала к самостоятельной работе</a:t>
            </a:r>
            <a:r>
              <a:rPr lang="ru-RU" dirty="0" smtClean="0">
                <a:latin typeface="Times New Roman"/>
                <a:ea typeface="Times New Roman"/>
              </a:rPr>
              <a:t>.</a:t>
            </a:r>
          </a:p>
          <a:p>
            <a:pPr marL="342900" lvl="0" indent="-342900">
              <a:spcAft>
                <a:spcPts val="515"/>
              </a:spcAft>
              <a:buSzPts val="1000"/>
              <a:buFont typeface="Symbol"/>
              <a:buChar char=""/>
              <a:tabLst>
                <a:tab pos="457200" algn="l"/>
              </a:tabLst>
            </a:pPr>
            <a:endParaRPr lang="ru-RU" dirty="0">
              <a:effectLst/>
              <a:latin typeface="Times New Roman"/>
              <a:ea typeface="Times New Roman"/>
            </a:endParaRPr>
          </a:p>
          <a:p>
            <a:pPr>
              <a:spcAft>
                <a:spcPts val="515"/>
              </a:spcAft>
              <a:buSzPts val="1000"/>
              <a:tabLst>
                <a:tab pos="457200" algn="l"/>
              </a:tabLst>
            </a:pPr>
            <a:r>
              <a:rPr lang="ru-RU" b="1" dirty="0" smtClean="0"/>
              <a:t> На </a:t>
            </a:r>
            <a:r>
              <a:rPr lang="ru-RU" b="1" dirty="0"/>
              <a:t>каждой странице </a:t>
            </a:r>
            <a:r>
              <a:rPr lang="ru-RU" b="1" dirty="0" err="1"/>
              <a:t>СОПа</a:t>
            </a:r>
            <a:r>
              <a:rPr lang="ru-RU" b="1" dirty="0"/>
              <a:t> укажите номер этой страницы </a:t>
            </a:r>
            <a:r>
              <a:rPr lang="ru-RU" b="1" dirty="0" smtClean="0"/>
              <a:t>     и </a:t>
            </a:r>
            <a:r>
              <a:rPr lang="ru-RU" b="1" dirty="0"/>
              <a:t>общее количество листов.</a:t>
            </a:r>
          </a:p>
          <a:p>
            <a:pPr marL="342900" lvl="0" indent="-342900">
              <a:spcAft>
                <a:spcPts val="515"/>
              </a:spcAft>
              <a:buSzPts val="1000"/>
              <a:buFont typeface="Symbol"/>
              <a:buChar char=""/>
              <a:tabLst>
                <a:tab pos="457200" algn="l"/>
              </a:tabLst>
            </a:pPr>
            <a:endParaRPr lang="ru-RU" dirty="0">
              <a:effectLst/>
              <a:latin typeface="Times New Roman"/>
              <a:ea typeface="Times New Roman"/>
            </a:endParaRPr>
          </a:p>
        </p:txBody>
      </p:sp>
    </p:spTree>
    <p:extLst>
      <p:ext uri="{BB962C8B-B14F-4D97-AF65-F5344CB8AC3E}">
        <p14:creationId xmlns:p14="http://schemas.microsoft.com/office/powerpoint/2010/main" val="363938590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4705"/>
            <a:ext cx="7776864" cy="4085734"/>
          </a:xfrm>
          <a:prstGeom prst="rect">
            <a:avLst/>
          </a:prstGeom>
        </p:spPr>
        <p:txBody>
          <a:bodyPr wrap="square">
            <a:spAutoFit/>
          </a:bodyPr>
          <a:lstStyle/>
          <a:p>
            <a:pPr algn="ctr"/>
            <a:r>
              <a:rPr lang="ru-RU" sz="2400" b="1" dirty="0" smtClean="0">
                <a:solidFill>
                  <a:srgbClr val="FF0000"/>
                </a:solidFill>
                <a:latin typeface="Times New Roman"/>
                <a:ea typeface="Times New Roman"/>
              </a:rPr>
              <a:t>Необходимо проверить,  понимают </a:t>
            </a:r>
            <a:r>
              <a:rPr lang="ru-RU" sz="2400" b="1" dirty="0">
                <a:solidFill>
                  <a:srgbClr val="FF0000"/>
                </a:solidFill>
                <a:latin typeface="Times New Roman"/>
                <a:ea typeface="Times New Roman"/>
              </a:rPr>
              <a:t>ли текст </a:t>
            </a:r>
            <a:r>
              <a:rPr lang="ru-RU" sz="2400" b="1" dirty="0" err="1">
                <a:solidFill>
                  <a:srgbClr val="FF0000"/>
                </a:solidFill>
                <a:latin typeface="Times New Roman"/>
                <a:ea typeface="Times New Roman"/>
              </a:rPr>
              <a:t>СОПа</a:t>
            </a:r>
            <a:r>
              <a:rPr lang="ru-RU" sz="2400" b="1" dirty="0">
                <a:solidFill>
                  <a:srgbClr val="FF0000"/>
                </a:solidFill>
                <a:latin typeface="Times New Roman"/>
                <a:ea typeface="Times New Roman"/>
              </a:rPr>
              <a:t> медсестры, которые будут его использовать. </a:t>
            </a:r>
            <a:endParaRPr lang="ru-RU" sz="2400" b="1" dirty="0" smtClean="0">
              <a:solidFill>
                <a:srgbClr val="FF0000"/>
              </a:solidFill>
              <a:latin typeface="Times New Roman"/>
              <a:ea typeface="Times New Roman"/>
            </a:endParaRPr>
          </a:p>
          <a:p>
            <a:pPr algn="ctr"/>
            <a:endParaRPr lang="ru-RU" sz="2400" b="1" dirty="0" smtClean="0">
              <a:solidFill>
                <a:srgbClr val="FF0000"/>
              </a:solidFill>
              <a:latin typeface="Times New Roman"/>
              <a:ea typeface="Times New Roman"/>
            </a:endParaRPr>
          </a:p>
          <a:p>
            <a:r>
              <a:rPr lang="ru-RU" b="1" dirty="0" smtClean="0">
                <a:latin typeface="Times New Roman"/>
                <a:ea typeface="Times New Roman"/>
              </a:rPr>
              <a:t>Для </a:t>
            </a:r>
            <a:r>
              <a:rPr lang="ru-RU" b="1" dirty="0">
                <a:latin typeface="Times New Roman"/>
                <a:ea typeface="Times New Roman"/>
              </a:rPr>
              <a:t>этого разработайте лист оценки и попросите нескольких сотрудников, которые не участвовали в разработке </a:t>
            </a:r>
            <a:r>
              <a:rPr lang="ru-RU" b="1" dirty="0" err="1">
                <a:latin typeface="Times New Roman"/>
                <a:ea typeface="Times New Roman"/>
              </a:rPr>
              <a:t>СОПа</a:t>
            </a:r>
            <a:r>
              <a:rPr lang="ru-RU" b="1" dirty="0">
                <a:latin typeface="Times New Roman"/>
                <a:ea typeface="Times New Roman"/>
              </a:rPr>
              <a:t>, но будут им пользоваться, заполнить этот лист. В лист оценки включите вопросы:</a:t>
            </a:r>
          </a:p>
          <a:p>
            <a:r>
              <a:rPr lang="ru-RU" b="1" dirty="0">
                <a:latin typeface="Times New Roman"/>
                <a:ea typeface="Times New Roman"/>
              </a:rPr>
              <a:t>1. СОП написан понятным языком (варианты ответов: да/нет)?</a:t>
            </a:r>
          </a:p>
          <a:p>
            <a:r>
              <a:rPr lang="ru-RU" b="1" dirty="0">
                <a:latin typeface="Times New Roman"/>
                <a:ea typeface="Times New Roman"/>
              </a:rPr>
              <a:t>2. Шрифт легко читается, размер шрифта не слишком мелкий и не слишком крупный, расстояние между строками комфортно для чтения (да/нет)?</a:t>
            </a:r>
          </a:p>
          <a:p>
            <a:r>
              <a:rPr lang="ru-RU" b="1" dirty="0">
                <a:latin typeface="Times New Roman"/>
                <a:ea typeface="Times New Roman"/>
              </a:rPr>
              <a:t>3. Графики, чертежи, блок-схемы, фотографии, дают четкие и понятные инструкции (да/нет)?</a:t>
            </a:r>
          </a:p>
          <a:p>
            <a:r>
              <a:rPr lang="ru-RU" b="1" dirty="0">
                <a:latin typeface="Times New Roman"/>
                <a:ea typeface="Times New Roman"/>
              </a:rPr>
              <a:t>4. В </a:t>
            </a:r>
            <a:r>
              <a:rPr lang="ru-RU" b="1" dirty="0" err="1">
                <a:latin typeface="Times New Roman"/>
                <a:ea typeface="Times New Roman"/>
              </a:rPr>
              <a:t>СОПе</a:t>
            </a:r>
            <a:r>
              <a:rPr lang="ru-RU" b="1" dirty="0">
                <a:latin typeface="Times New Roman"/>
                <a:ea typeface="Times New Roman"/>
              </a:rPr>
              <a:t> нет предложений, допускающих двойное толкование (да/нет</a:t>
            </a:r>
            <a:r>
              <a:rPr lang="ru-RU" b="1" dirty="0" smtClean="0">
                <a:latin typeface="Times New Roman"/>
                <a:ea typeface="Times New Roman"/>
              </a:rPr>
              <a:t>)?</a:t>
            </a:r>
            <a:endParaRPr lang="ru-RU" b="1" dirty="0">
              <a:latin typeface="Times New Roman"/>
              <a:ea typeface="Times New Roman"/>
            </a:endParaRPr>
          </a:p>
        </p:txBody>
      </p:sp>
    </p:spTree>
    <p:extLst>
      <p:ext uri="{BB962C8B-B14F-4D97-AF65-F5344CB8AC3E}">
        <p14:creationId xmlns:p14="http://schemas.microsoft.com/office/powerpoint/2010/main" val="301978133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230"/>
            <a:ext cx="8496944" cy="5174237"/>
          </a:xfrm>
          <a:prstGeom prst="rect">
            <a:avLst/>
          </a:prstGeom>
        </p:spPr>
        <p:txBody>
          <a:bodyPr wrap="square">
            <a:spAutoFit/>
          </a:bodyPr>
          <a:lstStyle/>
          <a:p>
            <a:pPr algn="ctr">
              <a:lnSpc>
                <a:spcPct val="115000"/>
              </a:lnSpc>
              <a:spcAft>
                <a:spcPts val="1000"/>
              </a:spcAft>
            </a:pPr>
            <a:r>
              <a:rPr lang="ru-RU" sz="3200" b="1" dirty="0">
                <a:solidFill>
                  <a:srgbClr val="FF0000"/>
                </a:solidFill>
                <a:latin typeface="Times New Roman"/>
                <a:ea typeface="Times New Roman"/>
                <a:cs typeface="Helvetica"/>
              </a:rPr>
              <a:t>Как внедрить </a:t>
            </a:r>
            <a:r>
              <a:rPr lang="ru-RU" sz="3200" b="1" dirty="0" err="1" smtClean="0">
                <a:solidFill>
                  <a:srgbClr val="FF0000"/>
                </a:solidFill>
                <a:latin typeface="Times New Roman"/>
                <a:ea typeface="Times New Roman"/>
                <a:cs typeface="Helvetica"/>
              </a:rPr>
              <a:t>СОПы</a:t>
            </a:r>
            <a:r>
              <a:rPr lang="ru-RU" sz="3200" b="1" dirty="0" smtClean="0">
                <a:solidFill>
                  <a:srgbClr val="FF0000"/>
                </a:solidFill>
                <a:latin typeface="Times New Roman"/>
                <a:ea typeface="Times New Roman"/>
                <a:cs typeface="Helvetica"/>
              </a:rPr>
              <a:t> ?</a:t>
            </a:r>
            <a:endParaRPr lang="ru-RU" sz="3200" b="1" dirty="0">
              <a:solidFill>
                <a:srgbClr val="FF0000"/>
              </a:solidFill>
              <a:latin typeface="Calibri"/>
              <a:ea typeface="Calibri"/>
              <a:cs typeface="Times New Roman"/>
            </a:endParaRPr>
          </a:p>
          <a:p>
            <a:pPr>
              <a:lnSpc>
                <a:spcPct val="115000"/>
              </a:lnSpc>
              <a:spcAft>
                <a:spcPts val="1000"/>
              </a:spcAft>
            </a:pPr>
            <a:r>
              <a:rPr lang="ru-RU" dirty="0" smtClean="0">
                <a:latin typeface="Times New Roman"/>
                <a:ea typeface="Times New Roman"/>
                <a:cs typeface="Times New Roman"/>
              </a:rPr>
              <a:t>Прежде</a:t>
            </a:r>
            <a:r>
              <a:rPr lang="ru-RU" dirty="0" smtClean="0">
                <a:latin typeface="Times New Roman"/>
                <a:ea typeface="Times New Roman"/>
                <a:cs typeface="Times New Roman"/>
              </a:rPr>
              <a:t>, </a:t>
            </a:r>
            <a:r>
              <a:rPr lang="ru-RU" dirty="0" smtClean="0">
                <a:latin typeface="Times New Roman"/>
                <a:ea typeface="Times New Roman"/>
                <a:cs typeface="Times New Roman"/>
              </a:rPr>
              <a:t>чем </a:t>
            </a:r>
            <a:r>
              <a:rPr lang="ru-RU" dirty="0">
                <a:latin typeface="Times New Roman"/>
                <a:ea typeface="Times New Roman"/>
                <a:cs typeface="Times New Roman"/>
              </a:rPr>
              <a:t>передать СОП </a:t>
            </a:r>
            <a:r>
              <a:rPr lang="ru-RU" dirty="0" smtClean="0">
                <a:latin typeface="Times New Roman"/>
                <a:ea typeface="Times New Roman"/>
                <a:cs typeface="Times New Roman"/>
              </a:rPr>
              <a:t>сотрудникам</a:t>
            </a:r>
          </a:p>
          <a:p>
            <a:pPr marL="285750" indent="-285750">
              <a:lnSpc>
                <a:spcPct val="115000"/>
              </a:lnSpc>
              <a:spcAft>
                <a:spcPts val="1000"/>
              </a:spcAft>
              <a:buFont typeface="Wingdings" panose="05000000000000000000" pitchFamily="2" charset="2"/>
              <a:buChar char="v"/>
            </a:pPr>
            <a:r>
              <a:rPr lang="ru-RU" dirty="0" smtClean="0">
                <a:latin typeface="Times New Roman"/>
                <a:ea typeface="Times New Roman"/>
                <a:cs typeface="Times New Roman"/>
              </a:rPr>
              <a:t>убедитесь</a:t>
            </a:r>
            <a:r>
              <a:rPr lang="ru-RU" dirty="0">
                <a:latin typeface="Times New Roman"/>
                <a:ea typeface="Times New Roman"/>
                <a:cs typeface="Times New Roman"/>
              </a:rPr>
              <a:t>, что он соответствует правилам оформления</a:t>
            </a:r>
            <a:endParaRPr lang="ru-RU" sz="1600" dirty="0">
              <a:latin typeface="Calibri"/>
              <a:ea typeface="Calibri"/>
              <a:cs typeface="Times New Roman"/>
            </a:endParaRPr>
          </a:p>
          <a:p>
            <a:pPr marL="342900" lvl="0" indent="-342900">
              <a:lnSpc>
                <a:spcPct val="115000"/>
              </a:lnSpc>
              <a:spcAft>
                <a:spcPts val="1000"/>
              </a:spcAft>
              <a:buFont typeface="Wingdings"/>
              <a:buChar char=""/>
            </a:pPr>
            <a:r>
              <a:rPr lang="ru-RU" dirty="0">
                <a:latin typeface="Times New Roman"/>
                <a:ea typeface="Times New Roman"/>
                <a:cs typeface="Times New Roman"/>
              </a:rPr>
              <a:t>Назначьте сотрудников, ответственных за обучение персонала.</a:t>
            </a:r>
            <a:endParaRPr lang="ru-RU" sz="1600" dirty="0">
              <a:latin typeface="Calibri"/>
              <a:ea typeface="Calibri"/>
              <a:cs typeface="Times New Roman"/>
            </a:endParaRPr>
          </a:p>
          <a:p>
            <a:pPr marL="342900" lvl="0" indent="-342900">
              <a:buFont typeface="Wingdings"/>
              <a:buChar char=""/>
            </a:pPr>
            <a:r>
              <a:rPr lang="ru-RU" dirty="0">
                <a:latin typeface="Times New Roman"/>
                <a:ea typeface="Times New Roman"/>
              </a:rPr>
              <a:t>Организуйте обучение сотрудников – медсестры должны освоить выполнение процедур именно в таком порядке, как описано в </a:t>
            </a:r>
            <a:r>
              <a:rPr lang="ru-RU" dirty="0" err="1">
                <a:latin typeface="Times New Roman"/>
                <a:ea typeface="Times New Roman"/>
              </a:rPr>
              <a:t>СОПах</a:t>
            </a:r>
            <a:r>
              <a:rPr lang="ru-RU" dirty="0" smtClean="0">
                <a:latin typeface="Times New Roman"/>
                <a:ea typeface="Times New Roman"/>
              </a:rPr>
              <a:t>.</a:t>
            </a:r>
          </a:p>
          <a:p>
            <a:pPr marL="342900" lvl="0" indent="-342900">
              <a:buFont typeface="Wingdings"/>
              <a:buChar char=""/>
            </a:pPr>
            <a:endParaRPr lang="ru-RU" dirty="0">
              <a:latin typeface="Times New Roman"/>
              <a:ea typeface="Times New Roman"/>
            </a:endParaRPr>
          </a:p>
          <a:p>
            <a:pPr marL="342900" lvl="0" indent="-342900">
              <a:buFont typeface="Wingdings"/>
              <a:buChar char=""/>
            </a:pPr>
            <a:r>
              <a:rPr lang="ru-RU" dirty="0">
                <a:latin typeface="Times New Roman"/>
                <a:ea typeface="Times New Roman"/>
              </a:rPr>
              <a:t>После обучения необходимо проверить знания сотрудников. Необходимо разработать 5-10 вопросов по </a:t>
            </a:r>
            <a:r>
              <a:rPr lang="ru-RU" dirty="0" err="1">
                <a:latin typeface="Times New Roman"/>
                <a:ea typeface="Times New Roman"/>
              </a:rPr>
              <a:t>СОПу</a:t>
            </a:r>
            <a:r>
              <a:rPr lang="ru-RU" dirty="0">
                <a:latin typeface="Times New Roman"/>
                <a:ea typeface="Times New Roman"/>
              </a:rPr>
              <a:t>. Сотрудники могут отвечать на вопросы как письменно, так и устно </a:t>
            </a:r>
            <a:endParaRPr lang="ru-RU" dirty="0" smtClean="0">
              <a:latin typeface="Times New Roman"/>
              <a:ea typeface="Times New Roman"/>
            </a:endParaRPr>
          </a:p>
          <a:p>
            <a:pPr marL="342900" lvl="0" indent="-342900">
              <a:buFont typeface="Wingdings"/>
              <a:buChar char=""/>
            </a:pPr>
            <a:endParaRPr lang="ru-RU" dirty="0">
              <a:latin typeface="Times New Roman"/>
              <a:ea typeface="Times New Roman"/>
            </a:endParaRPr>
          </a:p>
          <a:p>
            <a:pPr marL="342900" lvl="0" indent="-342900">
              <a:buFont typeface="Wingdings"/>
              <a:buChar char=""/>
            </a:pPr>
            <a:r>
              <a:rPr lang="ru-RU" dirty="0" smtClean="0">
                <a:latin typeface="Times New Roman"/>
                <a:ea typeface="Times New Roman"/>
              </a:rPr>
              <a:t>После </a:t>
            </a:r>
            <a:r>
              <a:rPr lang="ru-RU" dirty="0">
                <a:latin typeface="Times New Roman"/>
                <a:ea typeface="Times New Roman"/>
              </a:rPr>
              <a:t>устного опроса сотрудник, который обучал медсестер работе по </a:t>
            </a:r>
            <a:r>
              <a:rPr lang="ru-RU" dirty="0" err="1">
                <a:latin typeface="Times New Roman"/>
                <a:ea typeface="Times New Roman"/>
              </a:rPr>
              <a:t>СОПу</a:t>
            </a:r>
            <a:r>
              <a:rPr lang="ru-RU" dirty="0">
                <a:latin typeface="Times New Roman"/>
                <a:ea typeface="Times New Roman"/>
              </a:rPr>
              <a:t>, должен проверить эти знания на практике. Например, если вы внедряете СОП по взятию биоматериала, медсестра должна показать на манекене, как она будет выполнять процедуру.</a:t>
            </a:r>
            <a:endParaRPr lang="ru-RU" dirty="0">
              <a:effectLst/>
              <a:latin typeface="Times New Roman"/>
              <a:ea typeface="Times New Roman"/>
            </a:endParaRPr>
          </a:p>
        </p:txBody>
      </p:sp>
    </p:spTree>
    <p:extLst>
      <p:ext uri="{BB962C8B-B14F-4D97-AF65-F5344CB8AC3E}">
        <p14:creationId xmlns:p14="http://schemas.microsoft.com/office/powerpoint/2010/main" val="3088817177"/>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8964488" cy="4031873"/>
          </a:xfrm>
          <a:prstGeom prst="rect">
            <a:avLst/>
          </a:prstGeom>
        </p:spPr>
        <p:txBody>
          <a:bodyPr wrap="square">
            <a:spAutoFit/>
          </a:bodyPr>
          <a:lstStyle/>
          <a:p>
            <a:r>
              <a:rPr lang="ru-RU" sz="2000" b="1" dirty="0" err="1" smtClean="0">
                <a:solidFill>
                  <a:srgbClr val="FF0000"/>
                </a:solidFill>
              </a:rPr>
              <a:t>Медорганизация</a:t>
            </a:r>
            <a:r>
              <a:rPr lang="ru-RU" sz="2000" b="1" dirty="0" smtClean="0">
                <a:solidFill>
                  <a:srgbClr val="FF0000"/>
                </a:solidFill>
              </a:rPr>
              <a:t> </a:t>
            </a:r>
            <a:r>
              <a:rPr lang="ru-RU" sz="2000" b="1" dirty="0">
                <a:solidFill>
                  <a:srgbClr val="FF0000"/>
                </a:solidFill>
              </a:rPr>
              <a:t>должна применять </a:t>
            </a:r>
            <a:r>
              <a:rPr lang="ru-RU" sz="2000" b="1" dirty="0" err="1">
                <a:solidFill>
                  <a:srgbClr val="FF0000"/>
                </a:solidFill>
              </a:rPr>
              <a:t>СОПы</a:t>
            </a:r>
            <a:r>
              <a:rPr lang="ru-RU" sz="2000" b="1" dirty="0">
                <a:solidFill>
                  <a:srgbClr val="FF0000"/>
                </a:solidFill>
              </a:rPr>
              <a:t> по следующим</a:t>
            </a:r>
          </a:p>
          <a:p>
            <a:r>
              <a:rPr lang="ru-RU" sz="2000" b="1" dirty="0">
                <a:solidFill>
                  <a:srgbClr val="FF0000"/>
                </a:solidFill>
              </a:rPr>
              <a:t>разделам работы с лекарственными </a:t>
            </a:r>
            <a:r>
              <a:rPr lang="ru-RU" sz="2000" b="1" dirty="0" smtClean="0">
                <a:solidFill>
                  <a:srgbClr val="FF0000"/>
                </a:solidFill>
              </a:rPr>
              <a:t>препаратами</a:t>
            </a:r>
          </a:p>
          <a:p>
            <a:endParaRPr lang="ru-RU" b="1" dirty="0" smtClean="0">
              <a:solidFill>
                <a:srgbClr val="FF0000"/>
              </a:solidFill>
            </a:endParaRPr>
          </a:p>
          <a:p>
            <a:r>
              <a:rPr lang="ru-RU" dirty="0" smtClean="0"/>
              <a:t> </a:t>
            </a:r>
            <a:r>
              <a:rPr lang="ru-RU" dirty="0" smtClean="0">
                <a:solidFill>
                  <a:srgbClr val="FF0000"/>
                </a:solidFill>
              </a:rPr>
              <a:t>1. </a:t>
            </a:r>
            <a:r>
              <a:rPr lang="ru-RU" dirty="0" smtClean="0"/>
              <a:t>приемка </a:t>
            </a:r>
            <a:r>
              <a:rPr lang="ru-RU" dirty="0"/>
              <a:t>лекарственных препаратов в </a:t>
            </a:r>
            <a:r>
              <a:rPr lang="ru-RU" dirty="0" err="1" smtClean="0"/>
              <a:t>медорганизации</a:t>
            </a:r>
            <a:r>
              <a:rPr lang="ru-RU" dirty="0"/>
              <a:t>;</a:t>
            </a:r>
          </a:p>
          <a:p>
            <a:r>
              <a:rPr lang="ru-RU" dirty="0">
                <a:solidFill>
                  <a:srgbClr val="FF0000"/>
                </a:solidFill>
              </a:rPr>
              <a:t>2. </a:t>
            </a:r>
            <a:r>
              <a:rPr lang="ru-RU" dirty="0"/>
              <a:t>выявление фальсифицированных, </a:t>
            </a:r>
            <a:r>
              <a:rPr lang="ru-RU" dirty="0" smtClean="0"/>
              <a:t>недоброкачественных</a:t>
            </a:r>
            <a:r>
              <a:rPr lang="ru-RU" dirty="0"/>
              <a:t>, контрафактных лекарственных препаратов;</a:t>
            </a:r>
          </a:p>
          <a:p>
            <a:r>
              <a:rPr lang="ru-RU" dirty="0">
                <a:solidFill>
                  <a:srgbClr val="FF0000"/>
                </a:solidFill>
              </a:rPr>
              <a:t>3. </a:t>
            </a:r>
            <a:r>
              <a:rPr lang="ru-RU" dirty="0"/>
              <a:t>выявление лекарственных препаратов с истекшим</a:t>
            </a:r>
          </a:p>
          <a:p>
            <a:r>
              <a:rPr lang="ru-RU" dirty="0"/>
              <a:t>сроком годности;</a:t>
            </a:r>
          </a:p>
          <a:p>
            <a:r>
              <a:rPr lang="ru-RU" dirty="0">
                <a:solidFill>
                  <a:srgbClr val="FF0000"/>
                </a:solidFill>
              </a:rPr>
              <a:t>4. </a:t>
            </a:r>
            <a:r>
              <a:rPr lang="ru-RU" dirty="0"/>
              <a:t>хранение лекарственных препаратов;</a:t>
            </a:r>
          </a:p>
          <a:p>
            <a:r>
              <a:rPr lang="ru-RU" dirty="0">
                <a:solidFill>
                  <a:srgbClr val="FF0000"/>
                </a:solidFill>
              </a:rPr>
              <a:t>5. </a:t>
            </a:r>
            <a:r>
              <a:rPr lang="ru-RU" dirty="0"/>
              <a:t>обслуживание и поверка измерительных </a:t>
            </a:r>
            <a:r>
              <a:rPr lang="ru-RU" dirty="0" smtClean="0"/>
              <a:t>приборов и </a:t>
            </a:r>
            <a:r>
              <a:rPr lang="ru-RU" dirty="0"/>
              <a:t>оборудования;</a:t>
            </a:r>
          </a:p>
          <a:p>
            <a:r>
              <a:rPr lang="ru-RU" dirty="0">
                <a:solidFill>
                  <a:srgbClr val="FF0000"/>
                </a:solidFill>
              </a:rPr>
              <a:t>6. </a:t>
            </a:r>
            <a:r>
              <a:rPr lang="ru-RU" dirty="0"/>
              <a:t>организация контроля за соблюдением </a:t>
            </a:r>
            <a:r>
              <a:rPr lang="ru-RU" dirty="0" err="1"/>
              <a:t>СОПов</a:t>
            </a:r>
            <a:r>
              <a:rPr lang="ru-RU" dirty="0" smtClean="0"/>
              <a:t>.</a:t>
            </a:r>
          </a:p>
          <a:p>
            <a:endParaRPr lang="ru-RU" dirty="0" smtClean="0"/>
          </a:p>
          <a:p>
            <a:r>
              <a:rPr lang="ru-RU" dirty="0" smtClean="0">
                <a:solidFill>
                  <a:srgbClr val="FF0000"/>
                </a:solidFill>
              </a:rPr>
              <a:t>Разрабатывать </a:t>
            </a:r>
            <a:r>
              <a:rPr lang="ru-RU" dirty="0" err="1">
                <a:solidFill>
                  <a:srgbClr val="FF0000"/>
                </a:solidFill>
              </a:rPr>
              <a:t>СОПы</a:t>
            </a:r>
            <a:r>
              <a:rPr lang="ru-RU" dirty="0">
                <a:solidFill>
                  <a:srgbClr val="FF0000"/>
                </a:solidFill>
              </a:rPr>
              <a:t> по перечисленным разделам</a:t>
            </a:r>
          </a:p>
          <a:p>
            <a:r>
              <a:rPr lang="ru-RU" dirty="0" smtClean="0">
                <a:solidFill>
                  <a:srgbClr val="FF0000"/>
                </a:solidFill>
              </a:rPr>
              <a:t>обязывает </a:t>
            </a:r>
            <a:r>
              <a:rPr lang="ru-RU" dirty="0">
                <a:solidFill>
                  <a:srgbClr val="FF0000"/>
                </a:solidFill>
              </a:rPr>
              <a:t>приказ Минздрава России от 31.08.2016 № 646н.</a:t>
            </a:r>
          </a:p>
        </p:txBody>
      </p:sp>
    </p:spTree>
    <p:extLst>
      <p:ext uri="{BB962C8B-B14F-4D97-AF65-F5344CB8AC3E}">
        <p14:creationId xmlns:p14="http://schemas.microsoft.com/office/powerpoint/2010/main" val="193436124"/>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t-PC-1090-01\Pictures\2017-12-15\Сканировать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 y="-7502"/>
            <a:ext cx="48483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Art-PC-1090-01\Pictures\2017-12-15\Сканировать2000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117" y="0"/>
            <a:ext cx="457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20419049"/>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t-PC-1090-01\Pictures\2017-12-15\Сканировать2000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 y="0"/>
            <a:ext cx="4505708"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Picture 3" descr="C:\Users\Art-PC-1090-01\Pictures\2017-12-15\Сканировать20003.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0"/>
            <a:ext cx="4644008"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99286808"/>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t-PC-1090-01\Pictures\2017-12-15\Сканировать20004.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49999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descr="C:\Users\Art-PC-1090-01\Pictures\2017-12-15\Сканировать20005.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0"/>
            <a:ext cx="462944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97070028"/>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t-PC-1090-01\Pictures\2017-12-15\Сканировать20006.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49999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3" descr="C:\Users\Art-PC-1090-01\Pictures\2017-12-15\Сканировать20007.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0"/>
            <a:ext cx="466337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94131467"/>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t-PC-1090-01\Pictures\2017-12-15\Сканировать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716016"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C:\Users\Art-PC-1090-01\Pictures\2017-12-15\Сканировать20008.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7" y="0"/>
            <a:ext cx="442798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03848919"/>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20689"/>
            <a:ext cx="8496944" cy="4031873"/>
          </a:xfrm>
          <a:prstGeom prst="rect">
            <a:avLst/>
          </a:prstGeom>
        </p:spPr>
        <p:txBody>
          <a:bodyPr wrap="square">
            <a:spAutoFit/>
          </a:bodyPr>
          <a:lstStyle/>
          <a:p>
            <a:r>
              <a:rPr lang="ru-RU" sz="3200" b="1" dirty="0">
                <a:solidFill>
                  <a:srgbClr val="FF0000"/>
                </a:solidFill>
              </a:rPr>
              <a:t>Стандартные операционные процедуры </a:t>
            </a:r>
            <a:r>
              <a:rPr lang="ru-RU" sz="3200" dirty="0" smtClean="0"/>
              <a:t>-  документально </a:t>
            </a:r>
            <a:r>
              <a:rPr lang="ru-RU" sz="3200" dirty="0"/>
              <a:t>оформленные инструкции по выполнению рабочих процедур или формализованные алгоритмы выполнения действий, исполнения требований стандартов </a:t>
            </a:r>
            <a:r>
              <a:rPr lang="ru-RU" sz="3200" dirty="0" smtClean="0"/>
              <a:t>медицинской помощи</a:t>
            </a:r>
            <a:r>
              <a:rPr lang="ru-RU" sz="3200" dirty="0"/>
              <a:t>.</a:t>
            </a:r>
          </a:p>
        </p:txBody>
      </p:sp>
    </p:spTree>
    <p:extLst>
      <p:ext uri="{BB962C8B-B14F-4D97-AF65-F5344CB8AC3E}">
        <p14:creationId xmlns:p14="http://schemas.microsoft.com/office/powerpoint/2010/main" val="3701228572"/>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t-PC-1090-01\Pictures\2017-12-15\Сканировать20009.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432"/>
            <a:ext cx="48483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7" name="Picture 3" descr="C:\Users\Art-PC-1090-01\Pictures\2017-12-15\Сканировать20010.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8807"/>
            <a:ext cx="449999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42850841"/>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Art-PC-1090-01\Pictures\2017-12-14\Сканировать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 y="0"/>
            <a:ext cx="48483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1" name="Picture 7" descr="C:\Users\Art-PC-1090-01\Pictures\2017-12-14\Сканировать2000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699" y="0"/>
            <a:ext cx="48483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22590845"/>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t-PC-1090-01\Pictures\2017-12-14\Сканировать2000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5" y="0"/>
            <a:ext cx="48483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descr="C:\Users\Art-PC-1090-01\Pictures\2017-12-14\Сканировать20003.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699" y="0"/>
            <a:ext cx="48483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8182745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t-PC-1090-01\Pictures\2017-12-14\Сканировать20004.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880"/>
            <a:ext cx="48483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35899740"/>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908" y="500042"/>
            <a:ext cx="8784976" cy="1569660"/>
          </a:xfrm>
          <a:prstGeom prst="rect">
            <a:avLst/>
          </a:prstGeom>
        </p:spPr>
        <p:txBody>
          <a:bodyPr wrap="square">
            <a:spAutoFit/>
          </a:bodyPr>
          <a:lstStyle/>
          <a:p>
            <a:pPr algn="ctr"/>
            <a:r>
              <a:rPr lang="ru-RU" sz="3200" b="1" dirty="0" smtClean="0">
                <a:solidFill>
                  <a:srgbClr val="FF0000"/>
                </a:solidFill>
              </a:rPr>
              <a:t>Следуйте золотому правилу            « Делай, как написано, и записывай, что делаешь!»</a:t>
            </a:r>
            <a:endParaRPr lang="ru-RU" sz="3200" b="1" dirty="0">
              <a:solidFill>
                <a:srgbClr val="FF0000"/>
              </a:solidFill>
            </a:endParaRPr>
          </a:p>
        </p:txBody>
      </p:sp>
      <p:pic>
        <p:nvPicPr>
          <p:cNvPr id="1026" name="Picture 2" descr="C:\Users\компьютер артема\Pictures\17923389.png"/>
          <p:cNvPicPr>
            <a:picLocks noChangeAspect="1" noChangeArrowheads="1"/>
          </p:cNvPicPr>
          <p:nvPr/>
        </p:nvPicPr>
        <p:blipFill>
          <a:blip r:embed="rId2" cstate="print"/>
          <a:srcRect/>
          <a:stretch>
            <a:fillRect/>
          </a:stretch>
        </p:blipFill>
        <p:spPr bwMode="auto">
          <a:xfrm>
            <a:off x="2428860" y="2500306"/>
            <a:ext cx="4714908" cy="3625868"/>
          </a:xfrm>
          <a:prstGeom prst="rect">
            <a:avLst/>
          </a:prstGeom>
          <a:noFill/>
        </p:spPr>
      </p:pic>
      <p:sp>
        <p:nvSpPr>
          <p:cNvPr id="4" name="Прямоугольник 3"/>
          <p:cNvSpPr/>
          <p:nvPr/>
        </p:nvSpPr>
        <p:spPr>
          <a:xfrm>
            <a:off x="3929059" y="3244334"/>
            <a:ext cx="1357322" cy="584775"/>
          </a:xfrm>
          <a:prstGeom prst="rect">
            <a:avLst/>
          </a:prstGeom>
        </p:spPr>
        <p:txBody>
          <a:bodyPr wrap="square">
            <a:spAutoFit/>
          </a:bodyPr>
          <a:lstStyle/>
          <a:p>
            <a:r>
              <a:rPr lang="ru-RU" sz="3200" b="1" dirty="0" smtClean="0">
                <a:solidFill>
                  <a:srgbClr val="FF0000"/>
                </a:solidFill>
              </a:rPr>
              <a:t>СОП</a:t>
            </a:r>
            <a:endParaRPr lang="ru-RU" sz="3200" b="1" dirty="0">
              <a:solidFill>
                <a:srgbClr val="FF0000"/>
              </a:solidFill>
            </a:endParaRPr>
          </a:p>
        </p:txBody>
      </p:sp>
    </p:spTree>
    <p:extLst>
      <p:ext uri="{BB962C8B-B14F-4D97-AF65-F5344CB8AC3E}">
        <p14:creationId xmlns:p14="http://schemas.microsoft.com/office/powerpoint/2010/main" val="24055784"/>
      </p:ext>
    </p:extLst>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t-PC-1090-01\Pictures\1474803829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0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1"/>
            <a:ext cx="7704856" cy="1077218"/>
          </a:xfrm>
          <a:prstGeom prst="rect">
            <a:avLst/>
          </a:prstGeom>
        </p:spPr>
        <p:txBody>
          <a:bodyPr wrap="square">
            <a:spAutoFit/>
          </a:bodyPr>
          <a:lstStyle/>
          <a:p>
            <a:r>
              <a:rPr lang="ru-RU" sz="3200" b="1" dirty="0">
                <a:solidFill>
                  <a:srgbClr val="FF0000"/>
                </a:solidFill>
              </a:rPr>
              <a:t>Уважаемые коллеги!</a:t>
            </a:r>
          </a:p>
          <a:p>
            <a:r>
              <a:rPr lang="ru-RU" sz="3200" b="1" dirty="0">
                <a:solidFill>
                  <a:srgbClr val="FF0000"/>
                </a:solidFill>
              </a:rPr>
              <a:t> </a:t>
            </a:r>
            <a:r>
              <a:rPr lang="ru-RU" sz="3200" b="1" dirty="0" smtClean="0">
                <a:solidFill>
                  <a:srgbClr val="FF0000"/>
                </a:solidFill>
              </a:rPr>
              <a:t>  С </a:t>
            </a:r>
            <a:r>
              <a:rPr lang="ru-RU" sz="3200" b="1" dirty="0">
                <a:solidFill>
                  <a:srgbClr val="FF0000"/>
                </a:solidFill>
              </a:rPr>
              <a:t>наступающим  2018 </a:t>
            </a:r>
            <a:r>
              <a:rPr lang="ru-RU" sz="3200" b="1" dirty="0" smtClean="0">
                <a:solidFill>
                  <a:srgbClr val="FF0000"/>
                </a:solidFill>
              </a:rPr>
              <a:t>годом</a:t>
            </a:r>
            <a:r>
              <a:rPr lang="ru-RU" sz="3200" b="1" dirty="0">
                <a:solidFill>
                  <a:srgbClr val="FF0000"/>
                </a:solidFill>
              </a:rPr>
              <a:t>!</a:t>
            </a:r>
          </a:p>
        </p:txBody>
      </p:sp>
    </p:spTree>
    <p:extLst>
      <p:ext uri="{BB962C8B-B14F-4D97-AF65-F5344CB8AC3E}">
        <p14:creationId xmlns:p14="http://schemas.microsoft.com/office/powerpoint/2010/main" val="2759009674"/>
      </p:ext>
    </p:extLst>
  </p:cSld>
  <p:clrMapOvr>
    <a:masterClrMapping/>
  </p:clrMapOvr>
  <p:transition>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rt-PC-1090-01\Pictures\kartinkijane.ru-117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647"/>
            <a:ext cx="92052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35203"/>
            <a:ext cx="7992888" cy="369332"/>
          </a:xfrm>
          <a:prstGeom prst="rect">
            <a:avLst/>
          </a:prstGeom>
        </p:spPr>
        <p:txBody>
          <a:bodyPr wrap="square">
            <a:spAutoFit/>
          </a:bodyPr>
          <a:lstStyle/>
          <a:p>
            <a:r>
              <a:rPr lang="ru-RU" dirty="0"/>
              <a:t> </a:t>
            </a:r>
          </a:p>
        </p:txBody>
      </p:sp>
      <p:sp>
        <p:nvSpPr>
          <p:cNvPr id="3" name="Прямоугольник 2"/>
          <p:cNvSpPr/>
          <p:nvPr/>
        </p:nvSpPr>
        <p:spPr>
          <a:xfrm>
            <a:off x="154169" y="-28647"/>
            <a:ext cx="8435323" cy="769441"/>
          </a:xfrm>
          <a:prstGeom prst="rect">
            <a:avLst/>
          </a:prstGeom>
        </p:spPr>
        <p:txBody>
          <a:bodyPr wrap="none">
            <a:spAutoFit/>
          </a:bodyPr>
          <a:lstStyle/>
          <a:p>
            <a:r>
              <a:rPr lang="ru-RU" sz="4400" b="1" dirty="0" smtClean="0">
                <a:solidFill>
                  <a:srgbClr val="FF0000"/>
                </a:solidFill>
              </a:rPr>
              <a:t>СПАСИБО ЗА ВНИМАНИЕ!</a:t>
            </a:r>
            <a:endParaRPr lang="ru-RU" sz="4400" b="1" dirty="0">
              <a:solidFill>
                <a:srgbClr val="FF0000"/>
              </a:solidFill>
            </a:endParaRPr>
          </a:p>
        </p:txBody>
      </p:sp>
    </p:spTree>
    <p:extLst>
      <p:ext uri="{BB962C8B-B14F-4D97-AF65-F5344CB8AC3E}">
        <p14:creationId xmlns:p14="http://schemas.microsoft.com/office/powerpoint/2010/main" val="1713839703"/>
      </p:ext>
    </p:extLst>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836713"/>
            <a:ext cx="7560840" cy="4031873"/>
          </a:xfrm>
          <a:prstGeom prst="rect">
            <a:avLst/>
          </a:prstGeom>
        </p:spPr>
        <p:txBody>
          <a:bodyPr wrap="square">
            <a:spAutoFit/>
          </a:bodyPr>
          <a:lstStyle/>
          <a:p>
            <a:pPr algn="ctr"/>
            <a:r>
              <a:rPr lang="ru-RU" sz="4400" b="1" dirty="0" smtClean="0">
                <a:solidFill>
                  <a:srgbClr val="FF0000"/>
                </a:solidFill>
                <a:effectLst/>
                <a:latin typeface="Times New Roman"/>
              </a:rPr>
              <a:t>Зачем нужны </a:t>
            </a:r>
            <a:r>
              <a:rPr lang="ru-RU" sz="4400" b="1" dirty="0" err="1" smtClean="0">
                <a:solidFill>
                  <a:srgbClr val="FF0000"/>
                </a:solidFill>
                <a:effectLst/>
                <a:latin typeface="Times New Roman"/>
              </a:rPr>
              <a:t>СОПы</a:t>
            </a:r>
            <a:r>
              <a:rPr lang="ru-RU" sz="4400" b="1" dirty="0" smtClean="0">
                <a:solidFill>
                  <a:srgbClr val="FF0000"/>
                </a:solidFill>
                <a:effectLst/>
                <a:latin typeface="Times New Roman"/>
              </a:rPr>
              <a:t>?</a:t>
            </a:r>
          </a:p>
          <a:p>
            <a:pPr algn="ctr"/>
            <a:endParaRPr lang="ru-RU" sz="4400" b="1" dirty="0" smtClean="0">
              <a:solidFill>
                <a:srgbClr val="FF0000"/>
              </a:solidFill>
              <a:effectLst/>
              <a:latin typeface="Times New Roman"/>
            </a:endParaRPr>
          </a:p>
          <a:p>
            <a:r>
              <a:rPr lang="ru-RU" sz="2800" dirty="0" smtClean="0">
                <a:effectLst/>
                <a:latin typeface="Times New Roman"/>
              </a:rPr>
              <a:t>Стандартные операционные процедуры – </a:t>
            </a:r>
          </a:p>
          <a:p>
            <a:r>
              <a:rPr lang="ru-RU" sz="2800" dirty="0" smtClean="0">
                <a:effectLst/>
                <a:latin typeface="Times New Roman"/>
              </a:rPr>
              <a:t>обязательная часть системы менеджмента качества в любой медицинской организации. </a:t>
            </a:r>
          </a:p>
          <a:p>
            <a:endParaRPr lang="ru-RU" sz="2800" dirty="0" smtClean="0">
              <a:effectLst/>
              <a:latin typeface="Times New Roman"/>
            </a:endParaRPr>
          </a:p>
          <a:p>
            <a:r>
              <a:rPr lang="ru-RU" sz="2800" dirty="0" smtClean="0">
                <a:effectLst/>
                <a:latin typeface="Times New Roman"/>
              </a:rPr>
              <a:t>Основная цель такой системы – сделать </a:t>
            </a:r>
          </a:p>
          <a:p>
            <a:r>
              <a:rPr lang="ru-RU" sz="2800" dirty="0" smtClean="0">
                <a:effectLst/>
                <a:latin typeface="Times New Roman"/>
              </a:rPr>
              <a:t>лечение пациентов эффективным и безопасным.</a:t>
            </a:r>
          </a:p>
        </p:txBody>
      </p:sp>
    </p:spTree>
    <p:extLst>
      <p:ext uri="{BB962C8B-B14F-4D97-AF65-F5344CB8AC3E}">
        <p14:creationId xmlns:p14="http://schemas.microsoft.com/office/powerpoint/2010/main" val="674053778"/>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9145016" cy="6020110"/>
          </a:xfrm>
          <a:prstGeom prst="rect">
            <a:avLst/>
          </a:prstGeom>
        </p:spPr>
        <p:txBody>
          <a:bodyPr wrap="square">
            <a:spAutoFit/>
          </a:bodyPr>
          <a:lstStyle/>
          <a:p>
            <a:pPr algn="ctr">
              <a:lnSpc>
                <a:spcPct val="115000"/>
              </a:lnSpc>
              <a:spcAft>
                <a:spcPts val="0"/>
              </a:spcAft>
            </a:pPr>
            <a:r>
              <a:rPr lang="ru-RU" b="1" dirty="0">
                <a:solidFill>
                  <a:srgbClr val="002060"/>
                </a:solidFill>
                <a:latin typeface="Times New Roman"/>
                <a:ea typeface="Times New Roman"/>
                <a:cs typeface="Times New Roman"/>
              </a:rPr>
              <a:t>Н А Ц И О Н А Л Ь Н Ы </a:t>
            </a:r>
            <a:r>
              <a:rPr lang="ru-RU" b="1" dirty="0" smtClean="0">
                <a:solidFill>
                  <a:srgbClr val="002060"/>
                </a:solidFill>
                <a:latin typeface="Times New Roman"/>
                <a:ea typeface="Times New Roman"/>
                <a:cs typeface="Times New Roman"/>
              </a:rPr>
              <a:t>Й</a:t>
            </a:r>
            <a:r>
              <a:rPr lang="ru-RU" sz="1600" b="1" dirty="0" smtClean="0">
                <a:solidFill>
                  <a:srgbClr val="002060"/>
                </a:solidFill>
                <a:latin typeface="Calibri"/>
                <a:ea typeface="Times New Roman"/>
                <a:cs typeface="Times New Roman"/>
              </a:rPr>
              <a:t>  </a:t>
            </a:r>
            <a:r>
              <a:rPr lang="ru-RU" b="1" dirty="0" smtClean="0">
                <a:solidFill>
                  <a:srgbClr val="002060"/>
                </a:solidFill>
                <a:latin typeface="Times New Roman"/>
                <a:ea typeface="Times New Roman"/>
                <a:cs typeface="Times New Roman"/>
              </a:rPr>
              <a:t>С </a:t>
            </a:r>
            <a:r>
              <a:rPr lang="ru-RU" b="1" dirty="0">
                <a:solidFill>
                  <a:srgbClr val="002060"/>
                </a:solidFill>
                <a:latin typeface="Times New Roman"/>
                <a:ea typeface="Times New Roman"/>
                <a:cs typeface="Times New Roman"/>
              </a:rPr>
              <a:t>Т А Н Д А Р Т  Р О </a:t>
            </a:r>
            <a:r>
              <a:rPr lang="ru-RU" b="1" dirty="0" smtClean="0">
                <a:solidFill>
                  <a:srgbClr val="002060"/>
                </a:solidFill>
                <a:latin typeface="Times New Roman"/>
                <a:ea typeface="Times New Roman"/>
                <a:cs typeface="Times New Roman"/>
              </a:rPr>
              <a:t>СС </a:t>
            </a:r>
            <a:r>
              <a:rPr lang="ru-RU" b="1" dirty="0">
                <a:solidFill>
                  <a:srgbClr val="002060"/>
                </a:solidFill>
                <a:latin typeface="Times New Roman"/>
                <a:ea typeface="Times New Roman"/>
                <a:cs typeface="Times New Roman"/>
              </a:rPr>
              <a:t>И Й С К О Й </a:t>
            </a:r>
            <a:r>
              <a:rPr lang="ru-RU" b="1" dirty="0" smtClean="0">
                <a:solidFill>
                  <a:srgbClr val="002060"/>
                </a:solidFill>
                <a:latin typeface="Times New Roman"/>
                <a:ea typeface="Times New Roman"/>
                <a:cs typeface="Times New Roman"/>
              </a:rPr>
              <a:t> Ф </a:t>
            </a:r>
            <a:r>
              <a:rPr lang="ru-RU" b="1" dirty="0">
                <a:solidFill>
                  <a:srgbClr val="002060"/>
                </a:solidFill>
                <a:latin typeface="Times New Roman"/>
                <a:ea typeface="Times New Roman"/>
                <a:cs typeface="Times New Roman"/>
              </a:rPr>
              <a:t>Е</a:t>
            </a:r>
            <a:r>
              <a:rPr lang="ru-RU" b="1" dirty="0" smtClean="0">
                <a:solidFill>
                  <a:srgbClr val="002060"/>
                </a:solidFill>
                <a:latin typeface="Times New Roman"/>
                <a:ea typeface="Times New Roman"/>
                <a:cs typeface="Times New Roman"/>
              </a:rPr>
              <a:t>Д </a:t>
            </a:r>
            <a:r>
              <a:rPr lang="ru-RU" b="1" dirty="0">
                <a:solidFill>
                  <a:srgbClr val="002060"/>
                </a:solidFill>
                <a:latin typeface="Times New Roman"/>
                <a:ea typeface="Times New Roman"/>
                <a:cs typeface="Times New Roman"/>
              </a:rPr>
              <a:t>Е Р </a:t>
            </a:r>
            <a:r>
              <a:rPr lang="ru-RU" b="1" dirty="0" smtClean="0">
                <a:solidFill>
                  <a:srgbClr val="002060"/>
                </a:solidFill>
                <a:latin typeface="Times New Roman"/>
                <a:ea typeface="Times New Roman"/>
                <a:cs typeface="Times New Roman"/>
              </a:rPr>
              <a:t>АЦ ИИ</a:t>
            </a:r>
            <a:endParaRPr lang="ru-RU" sz="1600" b="1" dirty="0">
              <a:solidFill>
                <a:srgbClr val="002060"/>
              </a:solidFill>
              <a:latin typeface="Calibri"/>
              <a:ea typeface="Calibri"/>
              <a:cs typeface="Times New Roman"/>
            </a:endParaRPr>
          </a:p>
          <a:p>
            <a:pPr algn="ctr">
              <a:lnSpc>
                <a:spcPct val="115000"/>
              </a:lnSpc>
              <a:spcAft>
                <a:spcPts val="0"/>
              </a:spcAft>
            </a:pPr>
            <a:r>
              <a:rPr lang="ru-RU" b="1" dirty="0">
                <a:solidFill>
                  <a:srgbClr val="002060"/>
                </a:solidFill>
                <a:latin typeface="Times New Roman"/>
                <a:ea typeface="Times New Roman"/>
                <a:cs typeface="Times New Roman"/>
              </a:rPr>
              <a:t> </a:t>
            </a:r>
            <a:r>
              <a:rPr lang="ru-RU" sz="1600" b="1" dirty="0" smtClean="0">
                <a:solidFill>
                  <a:srgbClr val="002060"/>
                </a:solidFill>
                <a:latin typeface="Calibri"/>
                <a:ea typeface="Times New Roman"/>
                <a:cs typeface="Times New Roman"/>
              </a:rPr>
              <a:t> </a:t>
            </a:r>
            <a:r>
              <a:rPr lang="ru-RU" b="1" dirty="0" smtClean="0">
                <a:solidFill>
                  <a:srgbClr val="002060"/>
                </a:solidFill>
                <a:latin typeface="Times New Roman"/>
                <a:ea typeface="Times New Roman"/>
                <a:cs typeface="Times New Roman"/>
              </a:rPr>
              <a:t> </a:t>
            </a:r>
            <a:r>
              <a:rPr lang="ru-RU" b="1" dirty="0">
                <a:solidFill>
                  <a:srgbClr val="002060"/>
                </a:solidFill>
                <a:latin typeface="Times New Roman"/>
                <a:ea typeface="Times New Roman"/>
                <a:cs typeface="Times New Roman"/>
              </a:rPr>
              <a:t>ГОСТР 52623.3— 2015</a:t>
            </a:r>
            <a:endParaRPr lang="ru-RU" sz="1600" b="1" dirty="0">
              <a:solidFill>
                <a:srgbClr val="002060"/>
              </a:solidFill>
              <a:latin typeface="Calibri"/>
              <a:ea typeface="Calibri"/>
              <a:cs typeface="Times New Roman"/>
            </a:endParaRPr>
          </a:p>
          <a:p>
            <a:pPr>
              <a:lnSpc>
                <a:spcPct val="115000"/>
              </a:lnSpc>
              <a:spcAft>
                <a:spcPts val="0"/>
              </a:spcAft>
            </a:pPr>
            <a:r>
              <a:rPr lang="ru-RU" dirty="0" smtClean="0">
                <a:latin typeface="Times New Roman"/>
                <a:ea typeface="Times New Roman"/>
                <a:cs typeface="Times New Roman"/>
              </a:rPr>
              <a:t>Технологии  выполнения</a:t>
            </a:r>
            <a:r>
              <a:rPr lang="ru-RU" sz="1600" dirty="0" smtClean="0">
                <a:latin typeface="Calibri"/>
                <a:ea typeface="Times New Roman"/>
                <a:cs typeface="Times New Roman"/>
              </a:rPr>
              <a:t>  </a:t>
            </a:r>
            <a:r>
              <a:rPr lang="ru-RU" dirty="0" smtClean="0">
                <a:latin typeface="Times New Roman"/>
                <a:ea typeface="Times New Roman"/>
                <a:cs typeface="Times New Roman"/>
              </a:rPr>
              <a:t>простых  медицинских  услуг</a:t>
            </a:r>
            <a:endParaRPr lang="ru-RU" sz="1600" dirty="0">
              <a:latin typeface="Calibri"/>
              <a:ea typeface="Calibri"/>
              <a:cs typeface="Times New Roman"/>
            </a:endParaRPr>
          </a:p>
          <a:p>
            <a:pPr>
              <a:lnSpc>
                <a:spcPct val="115000"/>
              </a:lnSpc>
              <a:spcAft>
                <a:spcPts val="0"/>
              </a:spcAft>
            </a:pPr>
            <a:r>
              <a:rPr lang="ru-RU" dirty="0" smtClean="0">
                <a:latin typeface="Times New Roman"/>
                <a:ea typeface="Times New Roman"/>
                <a:cs typeface="Times New Roman"/>
              </a:rPr>
              <a:t>МАНИПУЛЯЦИИ</a:t>
            </a:r>
            <a:r>
              <a:rPr lang="ru-RU" sz="1600" dirty="0" smtClean="0">
                <a:latin typeface="Calibri"/>
                <a:ea typeface="Times New Roman"/>
                <a:cs typeface="Times New Roman"/>
              </a:rPr>
              <a:t>     </a:t>
            </a:r>
            <a:r>
              <a:rPr lang="ru-RU" dirty="0" smtClean="0">
                <a:latin typeface="Times New Roman"/>
                <a:ea typeface="Times New Roman"/>
                <a:cs typeface="Times New Roman"/>
              </a:rPr>
              <a:t>СЕСТРИНСКОГО УХОДА</a:t>
            </a:r>
          </a:p>
          <a:p>
            <a:r>
              <a:rPr lang="ru-RU" sz="1600" dirty="0" smtClean="0">
                <a:latin typeface="Times New Roman"/>
                <a:cs typeface="Times New Roman"/>
              </a:rPr>
              <a:t> </a:t>
            </a:r>
            <a:r>
              <a:rPr lang="ru-RU" sz="1600" dirty="0" smtClean="0"/>
              <a:t>«</a:t>
            </a:r>
            <a:r>
              <a:rPr lang="ru-RU" sz="1600" dirty="0"/>
              <a:t>Бритье кожи предоперационного или поврежденного участка»</a:t>
            </a:r>
          </a:p>
          <a:p>
            <a:r>
              <a:rPr lang="ru-RU" sz="1600" dirty="0"/>
              <a:t> </a:t>
            </a:r>
            <a:r>
              <a:rPr lang="ru-RU" sz="1600" dirty="0" smtClean="0"/>
              <a:t>2)Убедиться</a:t>
            </a:r>
            <a:r>
              <a:rPr lang="ru-RU" sz="1600" dirty="0"/>
              <a:t>, что кожные покровы сухие.</a:t>
            </a:r>
          </a:p>
          <a:p>
            <a:r>
              <a:rPr lang="ru-RU" sz="1600" dirty="0"/>
              <a:t>3) Приступить непосредственно к бритью кожных покровов</a:t>
            </a:r>
          </a:p>
          <a:p>
            <a:r>
              <a:rPr lang="ru-RU" sz="1600" dirty="0"/>
              <a:t>с использованием средства для бритья при необходимости:</a:t>
            </a:r>
          </a:p>
          <a:p>
            <a:r>
              <a:rPr lang="ru-RU" sz="1600" dirty="0"/>
              <a:t>вести станок вниз, оттягивая кожу кверху, до полного  удале­ния волосяного покрова (при бритье пораженного участка направление движения — от краев раны к наружи, на </a:t>
            </a:r>
            <a:r>
              <a:rPr lang="ru-RU" sz="1600" dirty="0" smtClean="0"/>
              <a:t>рану положить </a:t>
            </a:r>
            <a:r>
              <a:rPr lang="ru-RU" sz="1600" dirty="0"/>
              <a:t>стерильную салфетку, чтобы не попали волосы).</a:t>
            </a:r>
          </a:p>
          <a:p>
            <a:r>
              <a:rPr lang="ru-RU" sz="1600" dirty="0"/>
              <a:t>4) При загрязнении лезвия </a:t>
            </a:r>
            <a:r>
              <a:rPr lang="ru-RU" sz="1600" dirty="0" smtClean="0"/>
              <a:t>волосами, </a:t>
            </a:r>
            <a:r>
              <a:rPr lang="ru-RU" sz="1600" dirty="0"/>
              <a:t>удалить их </a:t>
            </a:r>
            <a:r>
              <a:rPr lang="ru-RU" sz="1600" dirty="0" smtClean="0"/>
              <a:t>салфеткой</a:t>
            </a:r>
          </a:p>
          <a:p>
            <a:endParaRPr lang="ru-RU" sz="1600" dirty="0"/>
          </a:p>
          <a:p>
            <a:r>
              <a:rPr lang="ru-RU" sz="1600" b="1" dirty="0">
                <a:solidFill>
                  <a:srgbClr val="002060"/>
                </a:solidFill>
              </a:rPr>
              <a:t>СанПиН 2.1.3.2630-10 </a:t>
            </a:r>
            <a:r>
              <a:rPr lang="ru-RU" sz="1600" b="1" dirty="0" err="1">
                <a:solidFill>
                  <a:srgbClr val="002060"/>
                </a:solidFill>
              </a:rPr>
              <a:t>Санитарно</a:t>
            </a:r>
            <a:r>
              <a:rPr lang="ru-RU" sz="1600" b="1" dirty="0">
                <a:solidFill>
                  <a:srgbClr val="002060"/>
                </a:solidFill>
              </a:rPr>
              <a:t> - эпидемиологические требования к организациям, осуществляющим медицинскую деятельность</a:t>
            </a:r>
          </a:p>
          <a:p>
            <a:pPr>
              <a:lnSpc>
                <a:spcPct val="115000"/>
              </a:lnSpc>
              <a:spcAft>
                <a:spcPts val="0"/>
              </a:spcAft>
            </a:pPr>
            <a:r>
              <a:rPr lang="ru-RU" sz="1600" b="1" dirty="0" smtClean="0"/>
              <a:t>3.28</a:t>
            </a:r>
            <a:r>
              <a:rPr lang="ru-RU" sz="1600" b="1" dirty="0"/>
              <a:t>. Не следует удалять волосы перед операцией, если только волосы возле или вокруг операционного поля не будут мешать ее проведению. Если их необходимо удалять, то следует делать это непосредственно перед операцией, используя депиляторы (кремы, гели) или другие методы, не травмирующие кожные </a:t>
            </a:r>
            <a:r>
              <a:rPr lang="ru-RU" sz="1600" b="1" dirty="0" smtClean="0"/>
              <a:t>покровы</a:t>
            </a:r>
          </a:p>
          <a:p>
            <a:pPr>
              <a:lnSpc>
                <a:spcPct val="115000"/>
              </a:lnSpc>
              <a:spcAft>
                <a:spcPts val="0"/>
              </a:spcAft>
            </a:pPr>
            <a:endParaRPr lang="ru-RU" sz="1600" b="1" dirty="0">
              <a:effectLst/>
              <a:latin typeface="Calibri"/>
              <a:ea typeface="Calibri"/>
              <a:cs typeface="Times New Roman"/>
            </a:endParaRPr>
          </a:p>
        </p:txBody>
      </p:sp>
    </p:spTree>
    <p:extLst>
      <p:ext uri="{BB962C8B-B14F-4D97-AF65-F5344CB8AC3E}">
        <p14:creationId xmlns:p14="http://schemas.microsoft.com/office/powerpoint/2010/main" val="261370937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036496" cy="6001643"/>
          </a:xfrm>
          <a:prstGeom prst="rect">
            <a:avLst/>
          </a:prstGeom>
        </p:spPr>
        <p:txBody>
          <a:bodyPr wrap="square">
            <a:spAutoFit/>
          </a:bodyPr>
          <a:lstStyle/>
          <a:p>
            <a:r>
              <a:rPr lang="ru-RU" sz="2800" b="1" dirty="0" err="1" smtClean="0">
                <a:solidFill>
                  <a:srgbClr val="FF0000"/>
                </a:solidFill>
              </a:rPr>
              <a:t>СОПы</a:t>
            </a:r>
            <a:r>
              <a:rPr lang="ru-RU" sz="2800" b="1" dirty="0" smtClean="0">
                <a:solidFill>
                  <a:srgbClr val="FF0000"/>
                </a:solidFill>
              </a:rPr>
              <a:t> </a:t>
            </a:r>
            <a:r>
              <a:rPr lang="ru-RU" sz="2800" b="1" dirty="0">
                <a:solidFill>
                  <a:srgbClr val="FF0000"/>
                </a:solidFill>
              </a:rPr>
              <a:t>в </a:t>
            </a:r>
            <a:r>
              <a:rPr lang="ru-RU" sz="2800" b="1" dirty="0" err="1" smtClean="0">
                <a:solidFill>
                  <a:srgbClr val="FF0000"/>
                </a:solidFill>
              </a:rPr>
              <a:t>медорганизациях</a:t>
            </a:r>
            <a:r>
              <a:rPr lang="ru-RU" sz="2800" b="1" dirty="0">
                <a:solidFill>
                  <a:srgbClr val="FF0000"/>
                </a:solidFill>
              </a:rPr>
              <a:t> </a:t>
            </a:r>
            <a:r>
              <a:rPr lang="ru-RU" sz="2800" b="1" dirty="0" smtClean="0">
                <a:solidFill>
                  <a:srgbClr val="FF0000"/>
                </a:solidFill>
              </a:rPr>
              <a:t>применяют для: </a:t>
            </a:r>
            <a:endParaRPr lang="ru-RU" sz="2800" b="1" dirty="0">
              <a:solidFill>
                <a:srgbClr val="FF0000"/>
              </a:solidFill>
            </a:endParaRPr>
          </a:p>
          <a:p>
            <a:endParaRPr lang="ru-RU" sz="2000" b="1" dirty="0" smtClean="0">
              <a:solidFill>
                <a:srgbClr val="FF0000"/>
              </a:solidFill>
            </a:endParaRPr>
          </a:p>
          <a:p>
            <a:r>
              <a:rPr lang="ru-RU" sz="2000" b="1" dirty="0" smtClean="0">
                <a:solidFill>
                  <a:srgbClr val="FF0000"/>
                </a:solidFill>
              </a:rPr>
              <a:t>1</a:t>
            </a:r>
            <a:r>
              <a:rPr lang="ru-RU" sz="2000" b="1" dirty="0">
                <a:solidFill>
                  <a:srgbClr val="FF0000"/>
                </a:solidFill>
              </a:rPr>
              <a:t>. </a:t>
            </a:r>
            <a:r>
              <a:rPr lang="ru-RU" sz="2400" b="1" dirty="0"/>
              <a:t>А</a:t>
            </a:r>
            <a:r>
              <a:rPr lang="ru-RU" sz="2400" b="1" dirty="0" smtClean="0"/>
              <a:t>нализа </a:t>
            </a:r>
            <a:r>
              <a:rPr lang="ru-RU" sz="2400" b="1" dirty="0"/>
              <a:t>работы в </a:t>
            </a:r>
            <a:r>
              <a:rPr lang="ru-RU" sz="2400" b="1" dirty="0" err="1"/>
              <a:t>медорганизации</a:t>
            </a:r>
            <a:r>
              <a:rPr lang="ru-RU" sz="2400" b="1" dirty="0"/>
              <a:t> – его проводят при создании документа;</a:t>
            </a:r>
          </a:p>
          <a:p>
            <a:r>
              <a:rPr lang="ru-RU" sz="2400" b="1" dirty="0" smtClean="0">
                <a:solidFill>
                  <a:srgbClr val="FF0000"/>
                </a:solidFill>
              </a:rPr>
              <a:t>2. </a:t>
            </a:r>
            <a:r>
              <a:rPr lang="ru-RU" sz="2400" b="1" dirty="0" smtClean="0"/>
              <a:t>Определения лучшего способа выполнения работы;</a:t>
            </a:r>
          </a:p>
          <a:p>
            <a:r>
              <a:rPr lang="ru-RU" sz="2400" b="1" dirty="0" smtClean="0">
                <a:solidFill>
                  <a:srgbClr val="FF0000"/>
                </a:solidFill>
              </a:rPr>
              <a:t>3. </a:t>
            </a:r>
            <a:r>
              <a:rPr lang="ru-RU" sz="2400" b="1" dirty="0" smtClean="0"/>
              <a:t>Стандартизации процессов в ЛПО;</a:t>
            </a:r>
          </a:p>
          <a:p>
            <a:r>
              <a:rPr lang="ru-RU" sz="2400" b="1" dirty="0" smtClean="0">
                <a:solidFill>
                  <a:srgbClr val="FF0000"/>
                </a:solidFill>
              </a:rPr>
              <a:t>4</a:t>
            </a:r>
            <a:r>
              <a:rPr lang="ru-RU" sz="2400" b="1" dirty="0">
                <a:solidFill>
                  <a:srgbClr val="FF0000"/>
                </a:solidFill>
              </a:rPr>
              <a:t>. </a:t>
            </a:r>
            <a:r>
              <a:rPr lang="ru-RU" sz="2400" b="1" dirty="0"/>
              <a:t>Упрощения ввода в работу новых сотрудников;</a:t>
            </a:r>
          </a:p>
          <a:p>
            <a:r>
              <a:rPr lang="ru-RU" sz="2400" b="1" dirty="0">
                <a:solidFill>
                  <a:srgbClr val="FF0000"/>
                </a:solidFill>
              </a:rPr>
              <a:t>5. </a:t>
            </a:r>
            <a:r>
              <a:rPr lang="ru-RU" sz="2400" b="1" dirty="0"/>
              <a:t>Проведения внутренних аудитов;</a:t>
            </a:r>
          </a:p>
          <a:p>
            <a:r>
              <a:rPr lang="ru-RU" sz="2400" b="1" dirty="0">
                <a:solidFill>
                  <a:srgbClr val="FF0000"/>
                </a:solidFill>
              </a:rPr>
              <a:t>6. </a:t>
            </a:r>
            <a:r>
              <a:rPr lang="ru-RU" sz="2400" b="1" dirty="0"/>
              <a:t>Управления знаниями, фиксации совокупного опыта персонала;</a:t>
            </a:r>
          </a:p>
          <a:p>
            <a:r>
              <a:rPr lang="ru-RU" sz="2400" b="1" dirty="0">
                <a:solidFill>
                  <a:srgbClr val="FF0000"/>
                </a:solidFill>
              </a:rPr>
              <a:t>7. </a:t>
            </a:r>
            <a:r>
              <a:rPr lang="ru-RU" sz="2400" b="1" dirty="0" smtClean="0"/>
              <a:t>Предупреждения </a:t>
            </a:r>
            <a:r>
              <a:rPr lang="ru-RU" sz="2400" b="1" dirty="0"/>
              <a:t>и </a:t>
            </a:r>
            <a:r>
              <a:rPr lang="ru-RU" sz="2400" b="1" dirty="0" smtClean="0"/>
              <a:t>разрешения </a:t>
            </a:r>
            <a:r>
              <a:rPr lang="ru-RU" sz="2400" b="1" dirty="0"/>
              <a:t>спорных вопросов;</a:t>
            </a:r>
          </a:p>
          <a:p>
            <a:r>
              <a:rPr lang="ru-RU" sz="2400" b="1" dirty="0" smtClean="0"/>
              <a:t>Поиска </a:t>
            </a:r>
            <a:r>
              <a:rPr lang="ru-RU" sz="2400" b="1" dirty="0"/>
              <a:t>источников ошибок и рисков в работе;</a:t>
            </a:r>
          </a:p>
          <a:p>
            <a:r>
              <a:rPr lang="ru-RU" sz="2400" b="1" dirty="0">
                <a:solidFill>
                  <a:srgbClr val="FF0000"/>
                </a:solidFill>
              </a:rPr>
              <a:t>8. </a:t>
            </a:r>
            <a:r>
              <a:rPr lang="ru-RU" sz="2400" b="1" dirty="0"/>
              <a:t>Защиты </a:t>
            </a:r>
            <a:r>
              <a:rPr lang="ru-RU" sz="2400" b="1" dirty="0" smtClean="0"/>
              <a:t>перед  внешними аудиторами </a:t>
            </a:r>
          </a:p>
        </p:txBody>
      </p:sp>
    </p:spTree>
    <p:extLst>
      <p:ext uri="{BB962C8B-B14F-4D97-AF65-F5344CB8AC3E}">
        <p14:creationId xmlns:p14="http://schemas.microsoft.com/office/powerpoint/2010/main" val="3649384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200800" cy="4062651"/>
          </a:xfrm>
          <a:prstGeom prst="rect">
            <a:avLst/>
          </a:prstGeom>
        </p:spPr>
        <p:txBody>
          <a:bodyPr wrap="square">
            <a:spAutoFit/>
          </a:bodyPr>
          <a:lstStyle/>
          <a:p>
            <a:r>
              <a:rPr lang="ru-RU" sz="4800" b="1" dirty="0" smtClean="0">
                <a:solidFill>
                  <a:srgbClr val="FF0000"/>
                </a:solidFill>
              </a:rPr>
              <a:t>Виды </a:t>
            </a:r>
            <a:r>
              <a:rPr lang="ru-RU" sz="4800" b="1" dirty="0" err="1" smtClean="0">
                <a:solidFill>
                  <a:srgbClr val="FF0000"/>
                </a:solidFill>
              </a:rPr>
              <a:t>СОПов</a:t>
            </a:r>
            <a:endParaRPr lang="ru-RU" sz="4800" b="1" dirty="0" smtClean="0">
              <a:solidFill>
                <a:srgbClr val="FF0000"/>
              </a:solidFill>
            </a:endParaRPr>
          </a:p>
          <a:p>
            <a:endParaRPr lang="ru-RU" sz="2400" b="1" dirty="0" smtClean="0">
              <a:solidFill>
                <a:srgbClr val="FF0000"/>
              </a:solidFill>
            </a:endParaRPr>
          </a:p>
          <a:p>
            <a:r>
              <a:rPr lang="ru-RU" sz="2400" b="1" u="sng" dirty="0" smtClean="0"/>
              <a:t>Бывают </a:t>
            </a:r>
            <a:r>
              <a:rPr lang="ru-RU" sz="2400" b="1" u="sng" dirty="0" err="1"/>
              <a:t>СОПы</a:t>
            </a:r>
            <a:r>
              <a:rPr lang="ru-RU" sz="2400" b="1" u="sng" dirty="0"/>
              <a:t>, регламентирующие выполнение</a:t>
            </a:r>
            <a:r>
              <a:rPr lang="ru-RU" u="sng" dirty="0" smtClean="0"/>
              <a:t>:</a:t>
            </a:r>
          </a:p>
          <a:p>
            <a:endParaRPr lang="ru-RU" u="sng" dirty="0"/>
          </a:p>
          <a:p>
            <a:r>
              <a:rPr lang="ru-RU" sz="2400" b="1" dirty="0" smtClean="0">
                <a:solidFill>
                  <a:srgbClr val="FF0000"/>
                </a:solidFill>
              </a:rPr>
              <a:t>1</a:t>
            </a:r>
            <a:r>
              <a:rPr lang="ru-RU" sz="2400" dirty="0"/>
              <a:t> </a:t>
            </a:r>
            <a:r>
              <a:rPr lang="ru-RU" sz="2400" dirty="0" smtClean="0"/>
              <a:t>экстренных работ</a:t>
            </a:r>
            <a:r>
              <a:rPr lang="ru-RU" sz="2400" u="sng" dirty="0" smtClean="0"/>
              <a:t>;</a:t>
            </a:r>
          </a:p>
          <a:p>
            <a:endParaRPr lang="ru-RU" sz="2400" dirty="0"/>
          </a:p>
          <a:p>
            <a:r>
              <a:rPr lang="ru-RU" sz="2400" b="1" dirty="0" smtClean="0">
                <a:solidFill>
                  <a:srgbClr val="FF0000"/>
                </a:solidFill>
              </a:rPr>
              <a:t>2 </a:t>
            </a:r>
            <a:r>
              <a:rPr lang="ru-RU" sz="2400" dirty="0" smtClean="0"/>
              <a:t>рутинных работ;</a:t>
            </a:r>
            <a:endParaRPr lang="ru-RU" sz="2400" dirty="0"/>
          </a:p>
          <a:p>
            <a:endParaRPr lang="ru-RU" sz="2400" dirty="0" smtClean="0"/>
          </a:p>
          <a:p>
            <a:r>
              <a:rPr lang="ru-RU" sz="2400" b="1" dirty="0" smtClean="0">
                <a:solidFill>
                  <a:srgbClr val="FF0000"/>
                </a:solidFill>
              </a:rPr>
              <a:t>3 </a:t>
            </a:r>
            <a:r>
              <a:rPr lang="ru-RU" sz="2400" u="sng" dirty="0"/>
              <a:t>системы менеджмента качества (СМК).</a:t>
            </a:r>
            <a:endParaRPr lang="ru-RU" sz="2400" dirty="0"/>
          </a:p>
        </p:txBody>
      </p:sp>
    </p:spTree>
    <p:extLst>
      <p:ext uri="{BB962C8B-B14F-4D97-AF65-F5344CB8AC3E}">
        <p14:creationId xmlns:p14="http://schemas.microsoft.com/office/powerpoint/2010/main" val="410068847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3"/>
            <a:ext cx="7992888" cy="4093428"/>
          </a:xfrm>
          <a:prstGeom prst="rect">
            <a:avLst/>
          </a:prstGeom>
        </p:spPr>
        <p:txBody>
          <a:bodyPr wrap="square">
            <a:spAutoFit/>
          </a:bodyPr>
          <a:lstStyle/>
          <a:p>
            <a:pPr algn="ctr">
              <a:spcAft>
                <a:spcPts val="0"/>
              </a:spcAft>
            </a:pPr>
            <a:r>
              <a:rPr lang="ru-RU" sz="3200" dirty="0">
                <a:solidFill>
                  <a:srgbClr val="FF0000"/>
                </a:solidFill>
                <a:latin typeface="Helvetica"/>
                <a:ea typeface="Times New Roman"/>
                <a:cs typeface="Helvetica"/>
              </a:rPr>
              <a:t>Кому поручить разработку </a:t>
            </a:r>
            <a:r>
              <a:rPr lang="ru-RU" sz="3200" dirty="0" err="1">
                <a:solidFill>
                  <a:srgbClr val="FF0000"/>
                </a:solidFill>
                <a:latin typeface="Helvetica"/>
                <a:ea typeface="Times New Roman"/>
                <a:cs typeface="Helvetica"/>
              </a:rPr>
              <a:t>СОПа</a:t>
            </a:r>
            <a:endParaRPr lang="ru-RU" sz="3200" dirty="0">
              <a:solidFill>
                <a:srgbClr val="FF0000"/>
              </a:solidFill>
              <a:latin typeface="Times New Roman"/>
              <a:ea typeface="Times New Roman"/>
            </a:endParaRPr>
          </a:p>
          <a:p>
            <a:endParaRPr lang="ru-RU" sz="2400" b="1" dirty="0" smtClean="0">
              <a:latin typeface="Times New Roman"/>
              <a:ea typeface="Times New Roman"/>
            </a:endParaRPr>
          </a:p>
          <a:p>
            <a:r>
              <a:rPr lang="ru-RU" sz="2400" b="1" dirty="0" smtClean="0">
                <a:latin typeface="Times New Roman"/>
                <a:ea typeface="Times New Roman"/>
              </a:rPr>
              <a:t>    Есть </a:t>
            </a:r>
            <a:r>
              <a:rPr lang="ru-RU" sz="2400" b="1" dirty="0">
                <a:latin typeface="Times New Roman"/>
                <a:ea typeface="Times New Roman"/>
              </a:rPr>
              <a:t>три пути разработки </a:t>
            </a:r>
            <a:r>
              <a:rPr lang="ru-RU" sz="2400" b="1" dirty="0" err="1">
                <a:latin typeface="Times New Roman"/>
                <a:ea typeface="Times New Roman"/>
              </a:rPr>
              <a:t>СОПов</a:t>
            </a:r>
            <a:r>
              <a:rPr lang="ru-RU" sz="2400" b="1" dirty="0">
                <a:latin typeface="Times New Roman"/>
                <a:ea typeface="Times New Roman"/>
              </a:rPr>
              <a:t>:</a:t>
            </a:r>
          </a:p>
          <a:p>
            <a:endParaRPr lang="ru-RU" sz="2000" b="1" dirty="0" smtClean="0">
              <a:latin typeface="Times New Roman"/>
              <a:ea typeface="Times New Roman"/>
            </a:endParaRPr>
          </a:p>
          <a:p>
            <a:r>
              <a:rPr lang="ru-RU" sz="2000" b="1" dirty="0" smtClean="0">
                <a:latin typeface="Times New Roman"/>
                <a:ea typeface="Times New Roman"/>
              </a:rPr>
              <a:t>1</a:t>
            </a:r>
            <a:r>
              <a:rPr lang="ru-RU" sz="2000" b="1" dirty="0">
                <a:latin typeface="Times New Roman"/>
                <a:ea typeface="Times New Roman"/>
              </a:rPr>
              <a:t>. Поручить это сотрудникам, которые знают внутренние процессы и логистику </a:t>
            </a:r>
            <a:r>
              <a:rPr lang="ru-RU" sz="2000" b="1" dirty="0" err="1">
                <a:latin typeface="Times New Roman"/>
                <a:ea typeface="Times New Roman"/>
              </a:rPr>
              <a:t>медорганизации</a:t>
            </a:r>
            <a:r>
              <a:rPr lang="ru-RU" sz="2000" b="1" dirty="0">
                <a:latin typeface="Times New Roman"/>
                <a:ea typeface="Times New Roman"/>
              </a:rPr>
              <a:t>.</a:t>
            </a:r>
          </a:p>
          <a:p>
            <a:endParaRPr lang="ru-RU" sz="2000" b="1" dirty="0" smtClean="0">
              <a:latin typeface="Times New Roman"/>
              <a:ea typeface="Times New Roman"/>
            </a:endParaRPr>
          </a:p>
          <a:p>
            <a:r>
              <a:rPr lang="ru-RU" sz="2000" b="1" dirty="0" smtClean="0">
                <a:latin typeface="Times New Roman"/>
                <a:ea typeface="Times New Roman"/>
              </a:rPr>
              <a:t>2</a:t>
            </a:r>
            <a:r>
              <a:rPr lang="ru-RU" sz="2000" b="1" dirty="0">
                <a:latin typeface="Times New Roman"/>
                <a:ea typeface="Times New Roman"/>
              </a:rPr>
              <a:t>. Заключить договор с компанией, которая разработает </a:t>
            </a:r>
            <a:r>
              <a:rPr lang="ru-RU" sz="2000" b="1" dirty="0" err="1">
                <a:latin typeface="Times New Roman"/>
                <a:ea typeface="Times New Roman"/>
              </a:rPr>
              <a:t>СОПы</a:t>
            </a:r>
            <a:r>
              <a:rPr lang="ru-RU" sz="2000" b="1" dirty="0">
                <a:latin typeface="Times New Roman"/>
                <a:ea typeface="Times New Roman"/>
              </a:rPr>
              <a:t> для вашей </a:t>
            </a:r>
            <a:r>
              <a:rPr lang="ru-RU" sz="2000" b="1" dirty="0" err="1">
                <a:latin typeface="Times New Roman"/>
                <a:ea typeface="Times New Roman"/>
              </a:rPr>
              <a:t>медорганизации</a:t>
            </a:r>
            <a:r>
              <a:rPr lang="ru-RU" sz="2000" b="1" dirty="0">
                <a:latin typeface="Times New Roman"/>
                <a:ea typeface="Times New Roman"/>
              </a:rPr>
              <a:t>.</a:t>
            </a:r>
          </a:p>
          <a:p>
            <a:endParaRPr lang="ru-RU" sz="2000" b="1" dirty="0" smtClean="0">
              <a:latin typeface="Times New Roman"/>
              <a:ea typeface="Times New Roman"/>
            </a:endParaRPr>
          </a:p>
          <a:p>
            <a:r>
              <a:rPr lang="ru-RU" sz="2000" b="1" dirty="0" smtClean="0">
                <a:latin typeface="Times New Roman"/>
                <a:ea typeface="Times New Roman"/>
              </a:rPr>
              <a:t>3</a:t>
            </a:r>
            <a:r>
              <a:rPr lang="ru-RU" sz="2000" b="1" dirty="0">
                <a:latin typeface="Times New Roman"/>
                <a:ea typeface="Times New Roman"/>
              </a:rPr>
              <a:t>. Взять шаблоны </a:t>
            </a:r>
            <a:r>
              <a:rPr lang="ru-RU" sz="2000" b="1" dirty="0" err="1">
                <a:latin typeface="Times New Roman"/>
                <a:ea typeface="Times New Roman"/>
              </a:rPr>
              <a:t>СОПов</a:t>
            </a:r>
            <a:r>
              <a:rPr lang="ru-RU" sz="2000" b="1" dirty="0">
                <a:latin typeface="Times New Roman"/>
                <a:ea typeface="Times New Roman"/>
              </a:rPr>
              <a:t> у коллег и адаптировать их для </a:t>
            </a:r>
            <a:r>
              <a:rPr lang="ru-RU" sz="2000" b="1" dirty="0" err="1">
                <a:latin typeface="Times New Roman"/>
                <a:ea typeface="Times New Roman"/>
              </a:rPr>
              <a:t>медорганизации</a:t>
            </a:r>
            <a:r>
              <a:rPr lang="ru-RU" sz="2000" b="1" dirty="0">
                <a:latin typeface="Times New Roman"/>
                <a:ea typeface="Times New Roman"/>
              </a:rPr>
              <a:t>.</a:t>
            </a:r>
            <a:endParaRPr lang="ru-RU" sz="2000" b="1" dirty="0">
              <a:effectLst/>
              <a:latin typeface="Times New Roman"/>
              <a:ea typeface="Times New Roman"/>
            </a:endParaRPr>
          </a:p>
        </p:txBody>
      </p:sp>
    </p:spTree>
    <p:extLst>
      <p:ext uri="{BB962C8B-B14F-4D97-AF65-F5344CB8AC3E}">
        <p14:creationId xmlns:p14="http://schemas.microsoft.com/office/powerpoint/2010/main" val="3886799799"/>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3" y="260648"/>
            <a:ext cx="8840705" cy="5693866"/>
          </a:xfrm>
          <a:prstGeom prst="rect">
            <a:avLst/>
          </a:prstGeom>
        </p:spPr>
        <p:txBody>
          <a:bodyPr wrap="square">
            <a:spAutoFit/>
          </a:bodyPr>
          <a:lstStyle/>
          <a:p>
            <a:r>
              <a:rPr lang="ru-RU" sz="2800" b="1" dirty="0" smtClean="0">
                <a:solidFill>
                  <a:srgbClr val="FF0000"/>
                </a:solidFill>
              </a:rPr>
              <a:t>        Алгоритм </a:t>
            </a:r>
            <a:r>
              <a:rPr lang="ru-RU" sz="2800" b="1" dirty="0">
                <a:solidFill>
                  <a:srgbClr val="FF0000"/>
                </a:solidFill>
              </a:rPr>
              <a:t>разработки </a:t>
            </a:r>
            <a:r>
              <a:rPr lang="ru-RU" sz="2800" b="1" dirty="0" smtClean="0">
                <a:solidFill>
                  <a:srgbClr val="FF0000"/>
                </a:solidFill>
              </a:rPr>
              <a:t>СОП</a:t>
            </a:r>
          </a:p>
          <a:p>
            <a:endParaRPr lang="ru-RU" sz="2800" b="1" dirty="0">
              <a:solidFill>
                <a:srgbClr val="FF0000"/>
              </a:solidFill>
            </a:endParaRPr>
          </a:p>
          <a:p>
            <a:r>
              <a:rPr lang="ru-RU" sz="2800" b="1" dirty="0" smtClean="0">
                <a:solidFill>
                  <a:srgbClr val="FF0000"/>
                </a:solidFill>
              </a:rPr>
              <a:t>Подготовка</a:t>
            </a:r>
          </a:p>
          <a:p>
            <a:endParaRPr lang="ru-RU" sz="2800" b="1" dirty="0">
              <a:solidFill>
                <a:srgbClr val="FF0000"/>
              </a:solidFill>
            </a:endParaRPr>
          </a:p>
          <a:p>
            <a:r>
              <a:rPr lang="ru-RU" sz="2800" b="1" dirty="0" smtClean="0">
                <a:solidFill>
                  <a:srgbClr val="FF0000"/>
                </a:solidFill>
              </a:rPr>
              <a:t>Проверка</a:t>
            </a:r>
          </a:p>
          <a:p>
            <a:endParaRPr lang="ru-RU" sz="2800" dirty="0" smtClean="0">
              <a:solidFill>
                <a:srgbClr val="FF0000"/>
              </a:solidFill>
            </a:endParaRPr>
          </a:p>
          <a:p>
            <a:r>
              <a:rPr lang="ru-RU" sz="2800" b="1" dirty="0" smtClean="0">
                <a:solidFill>
                  <a:srgbClr val="FF0000"/>
                </a:solidFill>
              </a:rPr>
              <a:t>Согласование           Проверка знаний</a:t>
            </a:r>
          </a:p>
          <a:p>
            <a:endParaRPr lang="ru-RU" sz="2800" b="1" dirty="0">
              <a:solidFill>
                <a:srgbClr val="FF0000"/>
              </a:solidFill>
            </a:endParaRPr>
          </a:p>
          <a:p>
            <a:r>
              <a:rPr lang="ru-RU" sz="2800" b="1" dirty="0" smtClean="0">
                <a:solidFill>
                  <a:srgbClr val="FF0000"/>
                </a:solidFill>
              </a:rPr>
              <a:t>Утверждение            Ознакомление</a:t>
            </a:r>
          </a:p>
          <a:p>
            <a:r>
              <a:rPr lang="ru-RU" sz="2800" b="1" dirty="0" smtClean="0">
                <a:solidFill>
                  <a:srgbClr val="FF0000"/>
                </a:solidFill>
              </a:rPr>
              <a:t>    </a:t>
            </a:r>
            <a:endParaRPr lang="ru-RU" sz="2800" b="1" dirty="0">
              <a:solidFill>
                <a:srgbClr val="FF0000"/>
              </a:solidFill>
            </a:endParaRPr>
          </a:p>
          <a:p>
            <a:r>
              <a:rPr lang="ru-RU" sz="2800" b="1" dirty="0" smtClean="0">
                <a:solidFill>
                  <a:srgbClr val="FF0000"/>
                </a:solidFill>
              </a:rPr>
              <a:t>Выпуск                      Распространение     </a:t>
            </a:r>
          </a:p>
          <a:p>
            <a:endParaRPr lang="ru-RU" sz="2800" b="1" dirty="0" smtClean="0">
              <a:solidFill>
                <a:srgbClr val="FF0000"/>
              </a:solidFill>
            </a:endParaRPr>
          </a:p>
          <a:p>
            <a:endParaRPr lang="ru-RU" sz="2800" b="1" dirty="0">
              <a:solidFill>
                <a:srgbClr val="FF0000"/>
              </a:solidFill>
            </a:endParaRPr>
          </a:p>
        </p:txBody>
      </p:sp>
      <p:sp>
        <p:nvSpPr>
          <p:cNvPr id="4" name="Стрелка вниз 3"/>
          <p:cNvSpPr/>
          <p:nvPr/>
        </p:nvSpPr>
        <p:spPr>
          <a:xfrm>
            <a:off x="1691680" y="1556793"/>
            <a:ext cx="484632" cy="5760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1693333" y="2420889"/>
            <a:ext cx="484632" cy="5760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1693333" y="3212976"/>
            <a:ext cx="482979" cy="64807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1691679" y="4149081"/>
            <a:ext cx="484632" cy="5760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3491880" y="4581129"/>
            <a:ext cx="1554472"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верх 8"/>
          <p:cNvSpPr/>
          <p:nvPr/>
        </p:nvSpPr>
        <p:spPr>
          <a:xfrm>
            <a:off x="6300192" y="4065892"/>
            <a:ext cx="484632" cy="659252"/>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a:off x="6300192" y="3212977"/>
            <a:ext cx="484632" cy="62861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Tree>
    <p:extLst>
      <p:ext uri="{BB962C8B-B14F-4D97-AF65-F5344CB8AC3E}">
        <p14:creationId xmlns:p14="http://schemas.microsoft.com/office/powerpoint/2010/main" val="1423436309"/>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620688"/>
            <a:ext cx="6624736" cy="4329390"/>
          </a:xfrm>
          <a:prstGeom prst="rect">
            <a:avLst/>
          </a:prstGeom>
        </p:spPr>
        <p:txBody>
          <a:bodyPr wrap="square">
            <a:spAutoFit/>
          </a:bodyPr>
          <a:lstStyle/>
          <a:p>
            <a:r>
              <a:rPr lang="ru-RU" sz="2400" b="1" dirty="0">
                <a:solidFill>
                  <a:srgbClr val="FF0000"/>
                </a:solidFill>
                <a:latin typeface="Times New Roman"/>
                <a:ea typeface="Times New Roman"/>
              </a:rPr>
              <a:t>На титульном листе </a:t>
            </a:r>
            <a:r>
              <a:rPr lang="ru-RU" sz="2400" b="1" dirty="0" err="1">
                <a:solidFill>
                  <a:srgbClr val="FF0000"/>
                </a:solidFill>
                <a:latin typeface="Times New Roman"/>
                <a:ea typeface="Times New Roman"/>
              </a:rPr>
              <a:t>СОПа</a:t>
            </a:r>
            <a:r>
              <a:rPr lang="ru-RU" sz="2400" b="1" dirty="0">
                <a:solidFill>
                  <a:srgbClr val="FF0000"/>
                </a:solidFill>
                <a:latin typeface="Times New Roman"/>
                <a:ea typeface="Times New Roman"/>
              </a:rPr>
              <a:t> </a:t>
            </a:r>
            <a:r>
              <a:rPr lang="ru-RU" sz="2400" b="1" dirty="0" smtClean="0">
                <a:solidFill>
                  <a:srgbClr val="FF0000"/>
                </a:solidFill>
                <a:latin typeface="Times New Roman"/>
                <a:ea typeface="Times New Roman"/>
              </a:rPr>
              <a:t>рекомендовано указать</a:t>
            </a:r>
            <a:r>
              <a:rPr lang="ru-RU" sz="2400" b="1" dirty="0">
                <a:solidFill>
                  <a:srgbClr val="FF0000"/>
                </a:solidFill>
                <a:latin typeface="Times New Roman"/>
                <a:ea typeface="Times New Roman"/>
              </a:rPr>
              <a:t>:</a:t>
            </a:r>
          </a:p>
          <a:p>
            <a:pPr marL="342900" lvl="0" indent="-342900">
              <a:spcAft>
                <a:spcPts val="515"/>
              </a:spcAft>
              <a:buSzPts val="1000"/>
              <a:buFont typeface="Symbol"/>
              <a:buChar char=""/>
              <a:tabLst>
                <a:tab pos="457200" algn="l"/>
              </a:tabLst>
            </a:pPr>
            <a:endParaRPr lang="ru-RU" sz="1600" dirty="0" smtClean="0">
              <a:latin typeface="Times New Roman"/>
              <a:ea typeface="Times New Roman"/>
            </a:endParaRPr>
          </a:p>
          <a:p>
            <a:pPr marL="342900" lvl="0" indent="-342900">
              <a:spcAft>
                <a:spcPts val="515"/>
              </a:spcAft>
              <a:buSzPts val="1000"/>
              <a:buFont typeface="Symbol"/>
              <a:buChar char=""/>
              <a:tabLst>
                <a:tab pos="457200" algn="l"/>
              </a:tabLst>
            </a:pPr>
            <a:r>
              <a:rPr lang="ru-RU" sz="1600" dirty="0" smtClean="0">
                <a:latin typeface="Times New Roman"/>
                <a:ea typeface="Times New Roman"/>
              </a:rPr>
              <a:t>название </a:t>
            </a:r>
            <a:r>
              <a:rPr lang="ru-RU" sz="1600" dirty="0" err="1">
                <a:latin typeface="Times New Roman"/>
                <a:ea typeface="Times New Roman"/>
              </a:rPr>
              <a:t>СОПа</a:t>
            </a:r>
            <a:r>
              <a:rPr lang="ru-RU" sz="1600" dirty="0">
                <a:latin typeface="Times New Roman"/>
                <a:ea typeface="Times New Roman"/>
              </a:rPr>
              <a:t>;</a:t>
            </a:r>
          </a:p>
          <a:p>
            <a:pPr marL="342900" lvl="0" indent="-342900">
              <a:spcAft>
                <a:spcPts val="515"/>
              </a:spcAft>
              <a:buSzPts val="1000"/>
              <a:buFont typeface="Symbol"/>
              <a:buChar char=""/>
              <a:tabLst>
                <a:tab pos="457200" algn="l"/>
              </a:tabLst>
            </a:pPr>
            <a:r>
              <a:rPr lang="ru-RU" dirty="0">
                <a:latin typeface="Times New Roman"/>
                <a:ea typeface="Times New Roman"/>
              </a:rPr>
              <a:t>идентификатор (код);</a:t>
            </a:r>
          </a:p>
          <a:p>
            <a:pPr marL="342900" lvl="0" indent="-342900">
              <a:spcAft>
                <a:spcPts val="515"/>
              </a:spcAft>
              <a:buSzPts val="1000"/>
              <a:buFont typeface="Symbol"/>
              <a:buChar char=""/>
              <a:tabLst>
                <a:tab pos="457200" algn="l"/>
              </a:tabLst>
            </a:pPr>
            <a:r>
              <a:rPr lang="ru-RU" dirty="0" smtClean="0">
                <a:latin typeface="Times New Roman"/>
                <a:ea typeface="Times New Roman"/>
              </a:rPr>
              <a:t>Ф.И.О</a:t>
            </a:r>
            <a:r>
              <a:rPr lang="ru-RU" dirty="0">
                <a:latin typeface="Times New Roman"/>
                <a:ea typeface="Times New Roman"/>
              </a:rPr>
              <a:t>., должность и подпись разработчика </a:t>
            </a:r>
            <a:r>
              <a:rPr lang="ru-RU" dirty="0" err="1">
                <a:latin typeface="Times New Roman"/>
                <a:ea typeface="Times New Roman"/>
              </a:rPr>
              <a:t>СОПа</a:t>
            </a:r>
            <a:r>
              <a:rPr lang="ru-RU" dirty="0">
                <a:latin typeface="Times New Roman"/>
                <a:ea typeface="Times New Roman"/>
              </a:rPr>
              <a:t>;</a:t>
            </a:r>
          </a:p>
          <a:p>
            <a:pPr marL="342900" lvl="0" indent="-342900">
              <a:spcAft>
                <a:spcPts val="515"/>
              </a:spcAft>
              <a:buSzPts val="1000"/>
              <a:buFont typeface="Symbol"/>
              <a:buChar char=""/>
              <a:tabLst>
                <a:tab pos="457200" algn="l"/>
              </a:tabLst>
            </a:pPr>
            <a:r>
              <a:rPr lang="ru-RU" dirty="0" smtClean="0">
                <a:latin typeface="Times New Roman"/>
                <a:ea typeface="Times New Roman"/>
              </a:rPr>
              <a:t>Ф.И.О</a:t>
            </a:r>
            <a:r>
              <a:rPr lang="ru-RU" dirty="0">
                <a:latin typeface="Times New Roman"/>
                <a:ea typeface="Times New Roman"/>
              </a:rPr>
              <a:t>., должность и подпись руководителя, утвердившего СОП;</a:t>
            </a:r>
          </a:p>
          <a:p>
            <a:pPr marL="342900" lvl="0" indent="-342900">
              <a:spcAft>
                <a:spcPts val="515"/>
              </a:spcAft>
              <a:buSzPts val="1000"/>
              <a:buFont typeface="Symbol"/>
              <a:buChar char=""/>
              <a:tabLst>
                <a:tab pos="457200" algn="l"/>
              </a:tabLst>
            </a:pPr>
            <a:r>
              <a:rPr lang="ru-RU" dirty="0" smtClean="0">
                <a:latin typeface="Times New Roman"/>
                <a:ea typeface="Times New Roman"/>
              </a:rPr>
              <a:t>Ф.И.О</a:t>
            </a:r>
            <a:r>
              <a:rPr lang="ru-RU" dirty="0">
                <a:latin typeface="Times New Roman"/>
                <a:ea typeface="Times New Roman"/>
              </a:rPr>
              <a:t>., должность и подписи сотрудников, согласовавших СОП, – если это необходимо;</a:t>
            </a:r>
          </a:p>
          <a:p>
            <a:pPr marL="342900" lvl="0" indent="-342900">
              <a:spcAft>
                <a:spcPts val="515"/>
              </a:spcAft>
              <a:buSzPts val="1000"/>
              <a:buFont typeface="Symbol"/>
              <a:buChar char=""/>
              <a:tabLst>
                <a:tab pos="457200" algn="l"/>
              </a:tabLst>
            </a:pPr>
            <a:r>
              <a:rPr lang="ru-RU" dirty="0">
                <a:latin typeface="Times New Roman"/>
                <a:ea typeface="Times New Roman"/>
              </a:rPr>
              <a:t>дату разработки; </a:t>
            </a:r>
          </a:p>
          <a:p>
            <a:pPr marL="342900" lvl="0" indent="-342900">
              <a:spcAft>
                <a:spcPts val="515"/>
              </a:spcAft>
              <a:buSzPts val="1000"/>
              <a:buFont typeface="Symbol"/>
              <a:buChar char=""/>
              <a:tabLst>
                <a:tab pos="457200" algn="l"/>
              </a:tabLst>
            </a:pPr>
            <a:r>
              <a:rPr lang="ru-RU" dirty="0">
                <a:latin typeface="Times New Roman"/>
                <a:ea typeface="Times New Roman"/>
              </a:rPr>
              <a:t>дату утверждения и введения в действие;</a:t>
            </a:r>
          </a:p>
          <a:p>
            <a:pPr marL="342900" lvl="0" indent="-342900">
              <a:spcAft>
                <a:spcPts val="515"/>
              </a:spcAft>
              <a:buSzPts val="1000"/>
              <a:buFont typeface="Symbol"/>
              <a:buChar char=""/>
              <a:tabLst>
                <a:tab pos="457200" algn="l"/>
              </a:tabLst>
            </a:pPr>
            <a:r>
              <a:rPr lang="ru-RU" dirty="0">
                <a:latin typeface="Times New Roman"/>
                <a:ea typeface="Times New Roman"/>
              </a:rPr>
              <a:t>печать организации. </a:t>
            </a:r>
            <a:endParaRPr lang="ru-RU" dirty="0">
              <a:effectLst/>
              <a:latin typeface="Times New Roman"/>
              <a:ea typeface="Times New Roman"/>
            </a:endParaRPr>
          </a:p>
        </p:txBody>
      </p:sp>
    </p:spTree>
    <p:extLst>
      <p:ext uri="{BB962C8B-B14F-4D97-AF65-F5344CB8AC3E}">
        <p14:creationId xmlns:p14="http://schemas.microsoft.com/office/powerpoint/2010/main" val="431668207"/>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TM02455519[[fn=Зима]]</Template>
  <TotalTime>2654</TotalTime>
  <Words>746</Words>
  <Application>Microsoft Office PowerPoint</Application>
  <PresentationFormat>Экран (4:3)</PresentationFormat>
  <Paragraphs>125</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Winter</vt:lpstr>
      <vt:lpstr> Роль СОПов в обеспечении качества и безопасности медицинской деятельности  Дмитриева Е.Н.  ГБУЗ НО «НОКБ им. Н.А.Семашко»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Art-PC-1090-01</dc:creator>
  <cp:lastModifiedBy>Andrey</cp:lastModifiedBy>
  <cp:revision>50</cp:revision>
  <dcterms:created xsi:type="dcterms:W3CDTF">2017-12-04T12:33:14Z</dcterms:created>
  <dcterms:modified xsi:type="dcterms:W3CDTF">2018-08-19T15:07:43Z</dcterms:modified>
</cp:coreProperties>
</file>