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8" r:id="rId6"/>
    <p:sldId id="272" r:id="rId7"/>
    <p:sldId id="261" r:id="rId8"/>
    <p:sldId id="262" r:id="rId9"/>
    <p:sldId id="263" r:id="rId10"/>
    <p:sldId id="265" r:id="rId11"/>
    <p:sldId id="267" r:id="rId12"/>
    <p:sldId id="344" r:id="rId13"/>
    <p:sldId id="343" r:id="rId14"/>
    <p:sldId id="345" r:id="rId15"/>
    <p:sldId id="348" r:id="rId16"/>
    <p:sldId id="301" r:id="rId17"/>
    <p:sldId id="342" r:id="rId18"/>
    <p:sldId id="334" r:id="rId19"/>
    <p:sldId id="333" r:id="rId20"/>
    <p:sldId id="335" r:id="rId21"/>
    <p:sldId id="336" r:id="rId22"/>
    <p:sldId id="308" r:id="rId23"/>
    <p:sldId id="309" r:id="rId24"/>
    <p:sldId id="315" r:id="rId25"/>
    <p:sldId id="316" r:id="rId26"/>
    <p:sldId id="317" r:id="rId27"/>
    <p:sldId id="319" r:id="rId28"/>
    <p:sldId id="324" r:id="rId29"/>
    <p:sldId id="347" r:id="rId30"/>
    <p:sldId id="328" r:id="rId31"/>
    <p:sldId id="307" r:id="rId32"/>
    <p:sldId id="329" r:id="rId33"/>
    <p:sldId id="331" r:id="rId34"/>
    <p:sldId id="338" r:id="rId35"/>
    <p:sldId id="340" r:id="rId36"/>
    <p:sldId id="341" r:id="rId37"/>
    <p:sldId id="276" r:id="rId38"/>
    <p:sldId id="277" r:id="rId39"/>
    <p:sldId id="284" r:id="rId40"/>
    <p:sldId id="285" r:id="rId41"/>
    <p:sldId id="281" r:id="rId42"/>
    <p:sldId id="286" r:id="rId43"/>
    <p:sldId id="287" r:id="rId44"/>
    <p:sldId id="339" r:id="rId45"/>
    <p:sldId id="270" r:id="rId46"/>
    <p:sldId id="289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033386928986997E-2"/>
          <c:y val="0"/>
          <c:w val="0.97396661307101351"/>
          <c:h val="0.64531745841951105"/>
        </c:manualLayout>
      </c:layout>
      <c:pie3DChart>
        <c:varyColors val="1"/>
        <c:ser>
          <c:idx val="0"/>
          <c:order val="0"/>
          <c:explosion val="25"/>
          <c:dLbls>
            <c:dLbl>
              <c:idx val="6"/>
              <c:spPr/>
              <c:txPr>
                <a:bodyPr/>
                <a:lstStyle/>
                <a:p>
                  <a:pPr>
                    <a:defRPr sz="1200"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PowerPoint]Лист1'!$A$1:$A$7</c:f>
              <c:strCache>
                <c:ptCount val="7"/>
                <c:pt idx="0">
                  <c:v>первичные больные</c:v>
                </c:pt>
                <c:pt idx="1">
                  <c:v>повторный прием по заболеванию</c:v>
                </c:pt>
                <c:pt idx="2">
                  <c:v>прием по поводу проведения диспансеризации  отдельных категорий граждан</c:v>
                </c:pt>
                <c:pt idx="3">
                  <c:v>оказание неотложной помощи</c:v>
                </c:pt>
                <c:pt idx="4">
                  <c:v>динамическое наблюдение за  пациентами с хроническими заболеваниями</c:v>
                </c:pt>
                <c:pt idx="5">
                  <c:v>наблюдение в рамках стационара на дому</c:v>
                </c:pt>
                <c:pt idx="6">
                  <c:v>патронаж нетранспортабельных </c:v>
                </c:pt>
              </c:strCache>
            </c:strRef>
          </c:cat>
          <c:val>
            <c:numRef>
              <c:f>'[Диаграмма в Microsoft PowerPoint]Лист1'!$B$1:$B$7</c:f>
              <c:numCache>
                <c:formatCode>General</c:formatCode>
                <c:ptCount val="7"/>
                <c:pt idx="0">
                  <c:v>25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15</c:v>
                </c:pt>
                <c:pt idx="5">
                  <c:v>10</c:v>
                </c:pt>
                <c:pt idx="6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6562674978127736"/>
          <c:w val="1"/>
          <c:h val="0.31595472440945088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Office PowerPoint]Sheet1'!$A$2</c:f>
              <c:strCache>
                <c:ptCount val="1"/>
                <c:pt idx="0">
                  <c:v>количество лиц с  зарегистрированными факторами риска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Office PowerPoint]Sheet1'!$B$1:$M$1</c:f>
              <c:strCache>
                <c:ptCount val="12"/>
                <c:pt idx="0">
                  <c:v>2000</c:v>
                </c:pt>
                <c:pt idx="1">
                  <c:v>2000 год</c:v>
                </c:pt>
                <c:pt idx="2">
                  <c:v>2004 год</c:v>
                </c:pt>
                <c:pt idx="3">
                  <c:v>2006 год</c:v>
                </c:pt>
                <c:pt idx="4">
                  <c:v>2007 год</c:v>
                </c:pt>
                <c:pt idx="5">
                  <c:v>2011 год</c:v>
                </c:pt>
                <c:pt idx="6">
                  <c:v>2012 год</c:v>
                </c:pt>
                <c:pt idx="7">
                  <c:v>2013 год</c:v>
                </c:pt>
                <c:pt idx="8">
                  <c:v>2014 год</c:v>
                </c:pt>
                <c:pt idx="9">
                  <c:v>2015 год</c:v>
                </c:pt>
                <c:pt idx="10">
                  <c:v>2016 год</c:v>
                </c:pt>
                <c:pt idx="11">
                  <c:v>2017 год</c:v>
                </c:pt>
              </c:strCache>
            </c:strRef>
          </c:cat>
          <c:val>
            <c:numRef>
              <c:f>'[Диаграмма в Microsoft Office PowerPoint]Sheet1'!$B$2:$M$2</c:f>
              <c:numCache>
                <c:formatCode>General</c:formatCode>
                <c:ptCount val="12"/>
                <c:pt idx="0">
                  <c:v>826</c:v>
                </c:pt>
                <c:pt idx="1">
                  <c:v>1654</c:v>
                </c:pt>
                <c:pt idx="2">
                  <c:v>3012</c:v>
                </c:pt>
                <c:pt idx="3">
                  <c:v>5689</c:v>
                </c:pt>
                <c:pt idx="4">
                  <c:v>10854</c:v>
                </c:pt>
                <c:pt idx="5">
                  <c:v>11678</c:v>
                </c:pt>
                <c:pt idx="6">
                  <c:v>14221</c:v>
                </c:pt>
                <c:pt idx="7">
                  <c:v>15002</c:v>
                </c:pt>
                <c:pt idx="8">
                  <c:v>16116</c:v>
                </c:pt>
                <c:pt idx="9">
                  <c:v>18346</c:v>
                </c:pt>
                <c:pt idx="10">
                  <c:v>22644</c:v>
                </c:pt>
                <c:pt idx="11">
                  <c:v>26485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PowerPoint]Sheet1'!$A$3</c:f>
              <c:strCache>
                <c:ptCount val="1"/>
                <c:pt idx="0">
                  <c:v>количество факторов риска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Office PowerPoint]Sheet1'!$B$1:$M$1</c:f>
              <c:strCache>
                <c:ptCount val="12"/>
                <c:pt idx="0">
                  <c:v>2000</c:v>
                </c:pt>
                <c:pt idx="1">
                  <c:v>2000 год</c:v>
                </c:pt>
                <c:pt idx="2">
                  <c:v>2004 год</c:v>
                </c:pt>
                <c:pt idx="3">
                  <c:v>2006 год</c:v>
                </c:pt>
                <c:pt idx="4">
                  <c:v>2007 год</c:v>
                </c:pt>
                <c:pt idx="5">
                  <c:v>2011 год</c:v>
                </c:pt>
                <c:pt idx="6">
                  <c:v>2012 год</c:v>
                </c:pt>
                <c:pt idx="7">
                  <c:v>2013 год</c:v>
                </c:pt>
                <c:pt idx="8">
                  <c:v>2014 год</c:v>
                </c:pt>
                <c:pt idx="9">
                  <c:v>2015 год</c:v>
                </c:pt>
                <c:pt idx="10">
                  <c:v>2016 год</c:v>
                </c:pt>
                <c:pt idx="11">
                  <c:v>2017 год</c:v>
                </c:pt>
              </c:strCache>
            </c:strRef>
          </c:cat>
          <c:val>
            <c:numRef>
              <c:f>'[Диаграмма в Microsoft Office PowerPoint]Sheet1'!$B$3:$M$3</c:f>
              <c:numCache>
                <c:formatCode>General</c:formatCode>
                <c:ptCount val="12"/>
                <c:pt idx="2" formatCode="0">
                  <c:v>7228.8</c:v>
                </c:pt>
                <c:pt idx="3" formatCode="0">
                  <c:v>13653.6</c:v>
                </c:pt>
                <c:pt idx="4" formatCode="0">
                  <c:v>26049.599999999995</c:v>
                </c:pt>
                <c:pt idx="5" formatCode="0">
                  <c:v>28027.200000000001</c:v>
                </c:pt>
                <c:pt idx="6" formatCode="0">
                  <c:v>34130.400000000001</c:v>
                </c:pt>
                <c:pt idx="7" formatCode="0">
                  <c:v>36004.799999999996</c:v>
                </c:pt>
                <c:pt idx="8" formatCode="0">
                  <c:v>38678.400000000001</c:v>
                </c:pt>
                <c:pt idx="9" formatCode="0">
                  <c:v>40006</c:v>
                </c:pt>
                <c:pt idx="10" formatCode="0">
                  <c:v>42115</c:v>
                </c:pt>
                <c:pt idx="11" formatCode="0">
                  <c:v>46555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187392"/>
        <c:axId val="84197376"/>
        <c:axId val="0"/>
      </c:bar3DChart>
      <c:catAx>
        <c:axId val="84187392"/>
        <c:scaling>
          <c:orientation val="minMax"/>
        </c:scaling>
        <c:delete val="0"/>
        <c:axPos val="b"/>
        <c:majorTickMark val="out"/>
        <c:minorTickMark val="none"/>
        <c:tickLblPos val="nextTo"/>
        <c:crossAx val="84197376"/>
        <c:crosses val="autoZero"/>
        <c:auto val="1"/>
        <c:lblAlgn val="ctr"/>
        <c:lblOffset val="100"/>
        <c:noMultiLvlLbl val="0"/>
      </c:catAx>
      <c:valAx>
        <c:axId val="84197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1873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 b="1" i="0" baseline="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386884465231174E-2"/>
          <c:y val="3.5327755340946156E-2"/>
          <c:w val="0.89062727215153226"/>
          <c:h val="0.537077524371434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больных, осмотренных медицинскими сестрами на предмет выявления ЗНО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2017 (9 месяцев)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612</c:v>
                </c:pt>
                <c:pt idx="1">
                  <c:v>1164</c:v>
                </c:pt>
                <c:pt idx="2">
                  <c:v>2003</c:v>
                </c:pt>
                <c:pt idx="3">
                  <c:v>2548</c:v>
                </c:pt>
                <c:pt idx="4">
                  <c:v>3012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количество выявленных раковых и предраковых заболеваний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2017 (9 месяцев)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16</c:v>
                </c:pt>
                <c:pt idx="1">
                  <c:v>134</c:v>
                </c:pt>
                <c:pt idx="2">
                  <c:v>264</c:v>
                </c:pt>
                <c:pt idx="3">
                  <c:v>511</c:v>
                </c:pt>
                <c:pt idx="4">
                  <c:v>602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036416"/>
        <c:axId val="101037952"/>
        <c:axId val="0"/>
      </c:bar3DChart>
      <c:catAx>
        <c:axId val="101036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01037952"/>
        <c:crosses val="autoZero"/>
        <c:auto val="1"/>
        <c:lblAlgn val="ctr"/>
        <c:lblOffset val="100"/>
        <c:noMultiLvlLbl val="0"/>
      </c:catAx>
      <c:valAx>
        <c:axId val="101037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0364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76741484077590127"/>
          <c:w val="1"/>
          <c:h val="0.20777913129420406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baseline="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48487756024527"/>
          <c:y val="3.1712910886139235E-2"/>
          <c:w val="0.78129168654097703"/>
          <c:h val="0.826287547389909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60880609652872E-2"/>
                  <c:y val="0.10052910052910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7739204064352337E-3"/>
                  <c:y val="9.7883597883597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160880609652872E-2"/>
                  <c:y val="8.4656084656084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А.Г</c:v>
                </c:pt>
                <c:pt idx="1">
                  <c:v>Б.А</c:v>
                </c:pt>
                <c:pt idx="2">
                  <c:v>С.Д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1091</c:v>
                </c:pt>
                <c:pt idx="1">
                  <c:v>720</c:v>
                </c:pt>
                <c:pt idx="2">
                  <c:v>447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60880609652872E-2"/>
                  <c:y val="8.4656084656084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547840812870401E-2"/>
                  <c:y val="7.9365079365079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674005080440703E-3"/>
                  <c:y val="9.5238095238095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А.Г</c:v>
                </c:pt>
                <c:pt idx="1">
                  <c:v>Б.А</c:v>
                </c:pt>
                <c:pt idx="2">
                  <c:v>С.Д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981</c:v>
                </c:pt>
                <c:pt idx="1">
                  <c:v>691</c:v>
                </c:pt>
                <c:pt idx="2">
                  <c:v>875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241320914479269E-2"/>
                  <c:y val="-5.2910052910052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160880609652872E-2"/>
                  <c:y val="-1.5873015873015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241320914479269E-2"/>
                  <c:y val="-3.703703703703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А.Г</c:v>
                </c:pt>
                <c:pt idx="1">
                  <c:v>Б.А</c:v>
                </c:pt>
                <c:pt idx="2">
                  <c:v>С.Д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1401</c:v>
                </c:pt>
                <c:pt idx="1">
                  <c:v>634</c:v>
                </c:pt>
                <c:pt idx="2">
                  <c:v>756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010048"/>
        <c:axId val="119011584"/>
        <c:axId val="0"/>
      </c:bar3DChart>
      <c:catAx>
        <c:axId val="119010048"/>
        <c:scaling>
          <c:orientation val="minMax"/>
        </c:scaling>
        <c:delete val="0"/>
        <c:axPos val="b"/>
        <c:majorTickMark val="out"/>
        <c:minorTickMark val="none"/>
        <c:tickLblPos val="nextTo"/>
        <c:crossAx val="119011584"/>
        <c:crosses val="autoZero"/>
        <c:auto val="1"/>
        <c:lblAlgn val="ctr"/>
        <c:lblOffset val="100"/>
        <c:noMultiLvlLbl val="0"/>
      </c:catAx>
      <c:valAx>
        <c:axId val="119011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010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8020513393272"/>
          <c:y val="6.2708151064450296E-2"/>
          <c:w val="0.85019322052828583"/>
          <c:h val="0.593147419072615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количество вызовов скорой помщи по поводу АГ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Лист1!$C$1:$I$1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 (прогноз)</c:v>
                </c:pt>
              </c:strCache>
            </c:strRef>
          </c:cat>
          <c:val>
            <c:numRef>
              <c:f>Лист1!$C$2:$I$2</c:f>
              <c:numCache>
                <c:formatCode>General</c:formatCode>
                <c:ptCount val="7"/>
                <c:pt idx="0">
                  <c:v>4625</c:v>
                </c:pt>
                <c:pt idx="1">
                  <c:v>4211</c:v>
                </c:pt>
                <c:pt idx="2">
                  <c:v>3915</c:v>
                </c:pt>
                <c:pt idx="3">
                  <c:v>3627</c:v>
                </c:pt>
                <c:pt idx="4">
                  <c:v>3211</c:v>
                </c:pt>
                <c:pt idx="5">
                  <c:v>3003</c:v>
                </c:pt>
                <c:pt idx="6">
                  <c:v>2975</c:v>
                </c:pt>
              </c:numCache>
            </c:numRef>
          </c:val>
        </c:ser>
        <c:ser>
          <c:idx val="1"/>
          <c:order val="1"/>
          <c:tx>
            <c:strRef>
              <c:f>Лист1!$B$3</c:f>
              <c:strCache>
                <c:ptCount val="1"/>
                <c:pt idx="0">
                  <c:v>количество повторных вызовов скорой помощи по поводу АГ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5.4373522458628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Лист1!$C$1:$I$1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 (прогноз)</c:v>
                </c:pt>
              </c:strCache>
            </c:strRef>
          </c:cat>
          <c:val>
            <c:numRef>
              <c:f>Лист1!$C$3:$I$3</c:f>
              <c:numCache>
                <c:formatCode>General</c:formatCode>
                <c:ptCount val="7"/>
                <c:pt idx="0">
                  <c:v>1036</c:v>
                </c:pt>
                <c:pt idx="1">
                  <c:v>1002</c:v>
                </c:pt>
                <c:pt idx="2">
                  <c:v>915</c:v>
                </c:pt>
                <c:pt idx="3">
                  <c:v>802</c:v>
                </c:pt>
                <c:pt idx="4">
                  <c:v>702</c:v>
                </c:pt>
                <c:pt idx="5">
                  <c:v>513</c:v>
                </c:pt>
                <c:pt idx="6">
                  <c:v>506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2742272"/>
        <c:axId val="82756352"/>
        <c:axId val="0"/>
      </c:bar3DChart>
      <c:catAx>
        <c:axId val="8274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756352"/>
        <c:crosses val="autoZero"/>
        <c:auto val="1"/>
        <c:lblAlgn val="ctr"/>
        <c:lblOffset val="100"/>
        <c:noMultiLvlLbl val="0"/>
      </c:catAx>
      <c:valAx>
        <c:axId val="82756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742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0810297648964192E-4"/>
          <c:y val="0.78584755030621167"/>
          <c:w val="0.9702149997207794"/>
          <c:h val="0.18637467191601037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400" b="1" i="0" baseline="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113856068743364E-2"/>
          <c:y val="3.5211267605633846E-2"/>
          <c:w val="0.90977443609022635"/>
          <c:h val="0.720070422535212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вызовов скорой помощи взрослого населения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2007г</c:v>
                </c:pt>
                <c:pt idx="1">
                  <c:v>2008г</c:v>
                </c:pt>
                <c:pt idx="2">
                  <c:v>2009г</c:v>
                </c:pt>
                <c:pt idx="3">
                  <c:v>2010г</c:v>
                </c:pt>
                <c:pt idx="4">
                  <c:v>2011г</c:v>
                </c:pt>
                <c:pt idx="5">
                  <c:v>2012 г</c:v>
                </c:pt>
                <c:pt idx="6">
                  <c:v>2013 г</c:v>
                </c:pt>
                <c:pt idx="7">
                  <c:v>2014 г</c:v>
                </c:pt>
                <c:pt idx="8">
                  <c:v>2015 г</c:v>
                </c:pt>
                <c:pt idx="9">
                  <c:v>2016</c:v>
                </c:pt>
                <c:pt idx="10">
                  <c:v>2017</c:v>
                </c:pt>
                <c:pt idx="11">
                  <c:v>Самара 2016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187.4</c:v>
                </c:pt>
                <c:pt idx="1">
                  <c:v>173.3</c:v>
                </c:pt>
                <c:pt idx="2">
                  <c:v>185.3</c:v>
                </c:pt>
                <c:pt idx="3">
                  <c:v>211</c:v>
                </c:pt>
                <c:pt idx="4">
                  <c:v>214</c:v>
                </c:pt>
                <c:pt idx="5">
                  <c:v>221</c:v>
                </c:pt>
                <c:pt idx="6">
                  <c:v>175.4</c:v>
                </c:pt>
                <c:pt idx="7">
                  <c:v>194.9</c:v>
                </c:pt>
                <c:pt idx="8">
                  <c:v>177</c:v>
                </c:pt>
                <c:pt idx="9">
                  <c:v>176</c:v>
                </c:pt>
                <c:pt idx="10">
                  <c:v>175.4</c:v>
                </c:pt>
                <c:pt idx="11">
                  <c:v>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673536"/>
        <c:axId val="116691712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вызовов неотложной помощи взрослого населения</c:v>
                </c:pt>
              </c:strCache>
            </c:strRef>
          </c:tx>
          <c:spPr>
            <a:ln w="50823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1.2905070168355296E-2"/>
                  <c:y val="-3.762544902418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338966853728072E-3"/>
                  <c:y val="-3.05706773321482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694834268640432E-3"/>
                  <c:y val="-2.35159056401140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2575604439134359E-17"/>
                  <c:y val="-4.4680220716216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3016900561184315E-3"/>
                  <c:y val="-3.762544902418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8677933707456234E-3"/>
                  <c:y val="-3.997703958819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4338966853728072E-3"/>
                  <c:y val="-3.762544902418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5867496204125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3.2922267896159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4338966853728072E-3"/>
                  <c:y val="-3.527385846017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2007г</c:v>
                </c:pt>
                <c:pt idx="1">
                  <c:v>2008г</c:v>
                </c:pt>
                <c:pt idx="2">
                  <c:v>2009г</c:v>
                </c:pt>
                <c:pt idx="3">
                  <c:v>2010г</c:v>
                </c:pt>
                <c:pt idx="4">
                  <c:v>2011г</c:v>
                </c:pt>
                <c:pt idx="5">
                  <c:v>2012 г</c:v>
                </c:pt>
                <c:pt idx="6">
                  <c:v>2013 г</c:v>
                </c:pt>
                <c:pt idx="7">
                  <c:v>2014 г</c:v>
                </c:pt>
                <c:pt idx="8">
                  <c:v>2015 г</c:v>
                </c:pt>
                <c:pt idx="9">
                  <c:v>2016</c:v>
                </c:pt>
                <c:pt idx="10">
                  <c:v>2017</c:v>
                </c:pt>
                <c:pt idx="11">
                  <c:v>Самара 2016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72.680000000000007</c:v>
                </c:pt>
                <c:pt idx="1">
                  <c:v>75.900000000000006</c:v>
                </c:pt>
                <c:pt idx="2">
                  <c:v>78.599999999999994</c:v>
                </c:pt>
                <c:pt idx="3">
                  <c:v>70.099999999999994</c:v>
                </c:pt>
                <c:pt idx="4">
                  <c:v>60.7</c:v>
                </c:pt>
                <c:pt idx="5">
                  <c:v>56</c:v>
                </c:pt>
                <c:pt idx="6">
                  <c:v>72.7</c:v>
                </c:pt>
                <c:pt idx="7">
                  <c:v>63.6</c:v>
                </c:pt>
                <c:pt idx="8">
                  <c:v>62.6</c:v>
                </c:pt>
                <c:pt idx="9">
                  <c:v>60.6</c:v>
                </c:pt>
                <c:pt idx="10">
                  <c:v>60.2</c:v>
                </c:pt>
                <c:pt idx="11">
                  <c:v>67.099999999999994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673536"/>
        <c:axId val="116691712"/>
      </c:lineChart>
      <c:catAx>
        <c:axId val="11667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1"/>
            </a:pPr>
            <a:endParaRPr lang="ru-RU"/>
          </a:p>
        </c:txPr>
        <c:crossAx val="116691712"/>
        <c:crosses val="autoZero"/>
        <c:auto val="1"/>
        <c:lblAlgn val="ctr"/>
        <c:lblOffset val="100"/>
        <c:noMultiLvlLbl val="0"/>
      </c:catAx>
      <c:valAx>
        <c:axId val="116691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6673536"/>
        <c:crosses val="autoZero"/>
        <c:crossBetween val="between"/>
      </c:valAx>
      <c:spPr>
        <a:noFill/>
        <a:ln w="25411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409836065573776E-2"/>
          <c:y val="3.6429872495446311E-2"/>
          <c:w val="0.90710382513661159"/>
          <c:h val="0.78506375227686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госпитализации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 г</c:v>
                </c:pt>
                <c:pt idx="9">
                  <c:v>2013 г</c:v>
                </c:pt>
                <c:pt idx="10">
                  <c:v>2014 г</c:v>
                </c:pt>
                <c:pt idx="11">
                  <c:v>2015 г</c:v>
                </c:pt>
                <c:pt idx="12">
                  <c:v>2016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137.4</c:v>
                </c:pt>
                <c:pt idx="1">
                  <c:v>124.8</c:v>
                </c:pt>
                <c:pt idx="2">
                  <c:v>147.4</c:v>
                </c:pt>
                <c:pt idx="3">
                  <c:v>144.80000000000001</c:v>
                </c:pt>
                <c:pt idx="4">
                  <c:v>161.30000000000001</c:v>
                </c:pt>
                <c:pt idx="5">
                  <c:v>169.2</c:v>
                </c:pt>
                <c:pt idx="6">
                  <c:v>156.80000000000001</c:v>
                </c:pt>
                <c:pt idx="7">
                  <c:v>152.6</c:v>
                </c:pt>
                <c:pt idx="8">
                  <c:v>162.19999999999999</c:v>
                </c:pt>
                <c:pt idx="9">
                  <c:v>166.8</c:v>
                </c:pt>
                <c:pt idx="10">
                  <c:v>173.9</c:v>
                </c:pt>
                <c:pt idx="11">
                  <c:v>156</c:v>
                </c:pt>
                <c:pt idx="12">
                  <c:v>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095424"/>
        <c:axId val="11710131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стационарзамещающей помощи</c:v>
                </c:pt>
              </c:strCache>
            </c:strRef>
          </c:tx>
          <c:spPr>
            <a:ln w="50799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3.2067144054701006E-2"/>
                  <c:y val="-3.16560268232304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694351683605418E-2"/>
                  <c:y val="-3.6178316369406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863961855477981E-2"/>
                  <c:y val="-3.84394611424941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236754226573587E-2"/>
                  <c:y val="-2.2611447730878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1863961855477981E-2"/>
                  <c:y val="-4.070060591558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7491169484382361E-2"/>
                  <c:y val="-4.2961928731565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0406364398446078E-2"/>
                  <c:y val="-2.48725925039668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477915676954168E-2"/>
                  <c:y val="-3.165602682323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321559312509781E-2"/>
                  <c:y val="-4.2961750688669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 г</c:v>
                </c:pt>
                <c:pt idx="9">
                  <c:v>2013 г</c:v>
                </c:pt>
                <c:pt idx="10">
                  <c:v>2014 г</c:v>
                </c:pt>
                <c:pt idx="11">
                  <c:v>2015 г</c:v>
                </c:pt>
                <c:pt idx="12">
                  <c:v>2016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51.4</c:v>
                </c:pt>
                <c:pt idx="1">
                  <c:v>58.1</c:v>
                </c:pt>
                <c:pt idx="2">
                  <c:v>49</c:v>
                </c:pt>
                <c:pt idx="3">
                  <c:v>50</c:v>
                </c:pt>
                <c:pt idx="4">
                  <c:v>52.7</c:v>
                </c:pt>
                <c:pt idx="5">
                  <c:v>56</c:v>
                </c:pt>
                <c:pt idx="6">
                  <c:v>57.5</c:v>
                </c:pt>
                <c:pt idx="7">
                  <c:v>55.1</c:v>
                </c:pt>
                <c:pt idx="8">
                  <c:v>56.1</c:v>
                </c:pt>
                <c:pt idx="9">
                  <c:v>56.8</c:v>
                </c:pt>
                <c:pt idx="10">
                  <c:v>57.2</c:v>
                </c:pt>
                <c:pt idx="11">
                  <c:v>58</c:v>
                </c:pt>
                <c:pt idx="12">
                  <c:v>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095424"/>
        <c:axId val="117101312"/>
      </c:lineChart>
      <c:catAx>
        <c:axId val="117095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7101312"/>
        <c:crosses val="autoZero"/>
        <c:auto val="1"/>
        <c:lblAlgn val="ctr"/>
        <c:lblOffset val="100"/>
        <c:noMultiLvlLbl val="0"/>
      </c:catAx>
      <c:valAx>
        <c:axId val="117101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095424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2.376317714384063E-2"/>
          <c:y val="0.91118167606098488"/>
          <c:w val="0.92623667943146459"/>
          <c:h val="7.391382088167919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10DA1A-4916-4683-AF79-DC24111BCDA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1B8533-D343-494F-AA80-56AFAFDF440B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Дизайн структуры</a:t>
          </a:r>
          <a:endParaRPr lang="ru-RU" dirty="0"/>
        </a:p>
      </dgm:t>
    </dgm:pt>
    <dgm:pt modelId="{17340D14-1FDD-4B5F-B0B2-F1D1659D04A9}" type="parTrans" cxnId="{49638433-6096-49E3-83C7-F5BC7F7C34AB}">
      <dgm:prSet/>
      <dgm:spPr/>
      <dgm:t>
        <a:bodyPr/>
        <a:lstStyle/>
        <a:p>
          <a:endParaRPr lang="ru-RU"/>
        </a:p>
      </dgm:t>
    </dgm:pt>
    <dgm:pt modelId="{BD0F99D6-20BC-4F9D-BC4D-9A9F2E055D92}" type="sibTrans" cxnId="{49638433-6096-49E3-83C7-F5BC7F7C34AB}">
      <dgm:prSet/>
      <dgm:spPr/>
      <dgm:t>
        <a:bodyPr/>
        <a:lstStyle/>
        <a:p>
          <a:endParaRPr lang="ru-RU"/>
        </a:p>
      </dgm:t>
    </dgm:pt>
    <dgm:pt modelId="{A8F571F7-CA6A-4D40-A4FA-7BACB8B08695}">
      <dgm:prSet phldrT="[Текст]"/>
      <dgm:spPr/>
      <dgm:t>
        <a:bodyPr/>
        <a:lstStyle/>
        <a:p>
          <a:r>
            <a:rPr lang="ru-RU" dirty="0" smtClean="0"/>
            <a:t>Оснащение </a:t>
          </a:r>
          <a:endParaRPr lang="ru-RU" dirty="0"/>
        </a:p>
      </dgm:t>
    </dgm:pt>
    <dgm:pt modelId="{C934C526-D31D-4CE7-9388-2512F48F24D0}" type="parTrans" cxnId="{05B3E546-25CE-4FC0-BBA8-B10414E719CC}">
      <dgm:prSet/>
      <dgm:spPr/>
      <dgm:t>
        <a:bodyPr/>
        <a:lstStyle/>
        <a:p>
          <a:endParaRPr lang="ru-RU"/>
        </a:p>
      </dgm:t>
    </dgm:pt>
    <dgm:pt modelId="{9FEAD28C-67AF-43F4-ADF7-8A7B51220992}" type="sibTrans" cxnId="{05B3E546-25CE-4FC0-BBA8-B10414E719CC}">
      <dgm:prSet/>
      <dgm:spPr/>
      <dgm:t>
        <a:bodyPr/>
        <a:lstStyle/>
        <a:p>
          <a:endParaRPr lang="ru-RU"/>
        </a:p>
      </dgm:t>
    </dgm:pt>
    <dgm:pt modelId="{4FF6B388-D4BC-41F7-A8B7-FCC6954F1815}">
      <dgm:prSet phldrT="[Текст]"/>
      <dgm:spPr/>
      <dgm:t>
        <a:bodyPr/>
        <a:lstStyle/>
        <a:p>
          <a:r>
            <a:rPr lang="ru-RU" dirty="0" smtClean="0"/>
            <a:t>Профессиональный уровень</a:t>
          </a:r>
          <a:endParaRPr lang="ru-RU" dirty="0"/>
        </a:p>
      </dgm:t>
    </dgm:pt>
    <dgm:pt modelId="{B13E45AB-809C-49F9-83F1-015DB313357E}" type="parTrans" cxnId="{6C7E3E41-B182-4A77-A42D-D92082C12FEB}">
      <dgm:prSet/>
      <dgm:spPr/>
      <dgm:t>
        <a:bodyPr/>
        <a:lstStyle/>
        <a:p>
          <a:endParaRPr lang="ru-RU"/>
        </a:p>
      </dgm:t>
    </dgm:pt>
    <dgm:pt modelId="{7E1C0A5B-7190-4FBA-A62C-FC69C7BB698C}" type="sibTrans" cxnId="{6C7E3E41-B182-4A77-A42D-D92082C12FEB}">
      <dgm:prSet/>
      <dgm:spPr/>
      <dgm:t>
        <a:bodyPr/>
        <a:lstStyle/>
        <a:p>
          <a:endParaRPr lang="ru-RU"/>
        </a:p>
      </dgm:t>
    </dgm:pt>
    <dgm:pt modelId="{0B830613-0176-455A-946D-F7F5D1339113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Дизайн процесса</a:t>
          </a:r>
          <a:endParaRPr lang="ru-RU" dirty="0"/>
        </a:p>
      </dgm:t>
    </dgm:pt>
    <dgm:pt modelId="{4EA5F3B2-BA36-4E34-9AD6-7178B4820383}" type="parTrans" cxnId="{A6BB2AAF-2CC0-4691-BE52-1B90D6E7DDAE}">
      <dgm:prSet/>
      <dgm:spPr/>
      <dgm:t>
        <a:bodyPr/>
        <a:lstStyle/>
        <a:p>
          <a:endParaRPr lang="ru-RU"/>
        </a:p>
      </dgm:t>
    </dgm:pt>
    <dgm:pt modelId="{B380AD88-F5D8-4B37-AAFB-28E8931D745E}" type="sibTrans" cxnId="{A6BB2AAF-2CC0-4691-BE52-1B90D6E7DDAE}">
      <dgm:prSet/>
      <dgm:spPr/>
      <dgm:t>
        <a:bodyPr/>
        <a:lstStyle/>
        <a:p>
          <a:endParaRPr lang="ru-RU"/>
        </a:p>
      </dgm:t>
    </dgm:pt>
    <dgm:pt modelId="{D0315047-3561-47E8-AA89-696CE233AE10}">
      <dgm:prSet phldrT="[Текст]"/>
      <dgm:spPr/>
      <dgm:t>
        <a:bodyPr/>
        <a:lstStyle/>
        <a:p>
          <a:r>
            <a:rPr lang="ru-RU" dirty="0" smtClean="0"/>
            <a:t>Исполнение технологического стандарта</a:t>
          </a:r>
          <a:endParaRPr lang="ru-RU" dirty="0"/>
        </a:p>
      </dgm:t>
    </dgm:pt>
    <dgm:pt modelId="{91DC9FBC-06A3-480B-A983-32587D3E3B29}" type="parTrans" cxnId="{7226FABE-0C8B-4D35-94E4-68CD651BAA1B}">
      <dgm:prSet/>
      <dgm:spPr/>
      <dgm:t>
        <a:bodyPr/>
        <a:lstStyle/>
        <a:p>
          <a:endParaRPr lang="ru-RU"/>
        </a:p>
      </dgm:t>
    </dgm:pt>
    <dgm:pt modelId="{D920EB72-D013-4881-A30A-1F6D9755CF42}" type="sibTrans" cxnId="{7226FABE-0C8B-4D35-94E4-68CD651BAA1B}">
      <dgm:prSet/>
      <dgm:spPr/>
      <dgm:t>
        <a:bodyPr/>
        <a:lstStyle/>
        <a:p>
          <a:endParaRPr lang="ru-RU"/>
        </a:p>
      </dgm:t>
    </dgm:pt>
    <dgm:pt modelId="{71C530E4-F109-42CB-8C0F-5924AA642031}">
      <dgm:prSet phldrT="[Текст]"/>
      <dgm:spPr/>
      <dgm:t>
        <a:bodyPr/>
        <a:lstStyle/>
        <a:p>
          <a:r>
            <a:rPr lang="ru-RU" dirty="0" smtClean="0"/>
            <a:t>Исполнение внутренних распорядков и правил</a:t>
          </a:r>
          <a:endParaRPr lang="ru-RU" dirty="0"/>
        </a:p>
      </dgm:t>
    </dgm:pt>
    <dgm:pt modelId="{1A31EDA5-6DEF-4C9B-A225-35D534527291}" type="parTrans" cxnId="{ACF6C0F4-2AC0-448E-9B46-C76502B404CC}">
      <dgm:prSet/>
      <dgm:spPr/>
      <dgm:t>
        <a:bodyPr/>
        <a:lstStyle/>
        <a:p>
          <a:endParaRPr lang="ru-RU"/>
        </a:p>
      </dgm:t>
    </dgm:pt>
    <dgm:pt modelId="{F255EF3B-458C-46C6-A69D-17DF455FE8AD}" type="sibTrans" cxnId="{ACF6C0F4-2AC0-448E-9B46-C76502B404CC}">
      <dgm:prSet/>
      <dgm:spPr/>
      <dgm:t>
        <a:bodyPr/>
        <a:lstStyle/>
        <a:p>
          <a:endParaRPr lang="ru-RU"/>
        </a:p>
      </dgm:t>
    </dgm:pt>
    <dgm:pt modelId="{73DB5DFE-F437-4355-A6F0-35197DC9FE5A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Дизайн результатов</a:t>
          </a:r>
          <a:endParaRPr lang="ru-RU" dirty="0"/>
        </a:p>
      </dgm:t>
    </dgm:pt>
    <dgm:pt modelId="{B8F942FB-0819-4559-B907-B976F56EC734}" type="parTrans" cxnId="{6DA26F79-1811-4FD7-9D10-2B4312EEBA54}">
      <dgm:prSet/>
      <dgm:spPr/>
      <dgm:t>
        <a:bodyPr/>
        <a:lstStyle/>
        <a:p>
          <a:endParaRPr lang="ru-RU"/>
        </a:p>
      </dgm:t>
    </dgm:pt>
    <dgm:pt modelId="{BC37DFE9-8124-47D8-A3C8-762737FC13EB}" type="sibTrans" cxnId="{6DA26F79-1811-4FD7-9D10-2B4312EEBA54}">
      <dgm:prSet/>
      <dgm:spPr/>
      <dgm:t>
        <a:bodyPr/>
        <a:lstStyle/>
        <a:p>
          <a:endParaRPr lang="ru-RU"/>
        </a:p>
      </dgm:t>
    </dgm:pt>
    <dgm:pt modelId="{83021DC8-1004-4E4D-90B3-829C181628BA}">
      <dgm:prSet phldrT="[Текст]"/>
      <dgm:spPr/>
      <dgm:t>
        <a:bodyPr/>
        <a:lstStyle/>
        <a:p>
          <a:r>
            <a:rPr lang="ru-RU" dirty="0" smtClean="0"/>
            <a:t>Промежуточные показатели</a:t>
          </a:r>
          <a:endParaRPr lang="ru-RU" dirty="0"/>
        </a:p>
      </dgm:t>
    </dgm:pt>
    <dgm:pt modelId="{66ABCD4A-73E7-4B3A-8B9B-D42A5EF6B648}" type="parTrans" cxnId="{18D16688-FDC1-465E-867B-CB9481DBDA6D}">
      <dgm:prSet/>
      <dgm:spPr/>
      <dgm:t>
        <a:bodyPr/>
        <a:lstStyle/>
        <a:p>
          <a:endParaRPr lang="ru-RU"/>
        </a:p>
      </dgm:t>
    </dgm:pt>
    <dgm:pt modelId="{F2F04F38-D19F-45C3-B07A-78A68376A6A5}" type="sibTrans" cxnId="{18D16688-FDC1-465E-867B-CB9481DBDA6D}">
      <dgm:prSet/>
      <dgm:spPr/>
      <dgm:t>
        <a:bodyPr/>
        <a:lstStyle/>
        <a:p>
          <a:endParaRPr lang="ru-RU"/>
        </a:p>
      </dgm:t>
    </dgm:pt>
    <dgm:pt modelId="{213D958A-A0DA-474E-8097-421A9804B01B}">
      <dgm:prSet phldrT="[Текст]"/>
      <dgm:spPr/>
      <dgm:t>
        <a:bodyPr/>
        <a:lstStyle/>
        <a:p>
          <a:r>
            <a:rPr lang="ru-RU" dirty="0" smtClean="0"/>
            <a:t>Конечные результаты</a:t>
          </a:r>
          <a:endParaRPr lang="ru-RU" dirty="0"/>
        </a:p>
      </dgm:t>
    </dgm:pt>
    <dgm:pt modelId="{50724C2C-530B-4D4C-83E1-08461B0FDF84}" type="parTrans" cxnId="{78AE0D8D-3441-4147-8447-0D83ABDF74A2}">
      <dgm:prSet/>
      <dgm:spPr/>
      <dgm:t>
        <a:bodyPr/>
        <a:lstStyle/>
        <a:p>
          <a:endParaRPr lang="ru-RU"/>
        </a:p>
      </dgm:t>
    </dgm:pt>
    <dgm:pt modelId="{D50DF3CF-2672-4CCC-863A-DEDE9EF14714}" type="sibTrans" cxnId="{78AE0D8D-3441-4147-8447-0D83ABDF74A2}">
      <dgm:prSet/>
      <dgm:spPr/>
      <dgm:t>
        <a:bodyPr/>
        <a:lstStyle/>
        <a:p>
          <a:endParaRPr lang="ru-RU"/>
        </a:p>
      </dgm:t>
    </dgm:pt>
    <dgm:pt modelId="{2CFFE344-513A-4C90-AD5D-AD9D8AB9926D}" type="pres">
      <dgm:prSet presAssocID="{FC10DA1A-4916-4683-AF79-DC24111BCDA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F892BF-2BDE-4D52-8F66-8FCC55501A92}" type="pres">
      <dgm:prSet presAssocID="{441B8533-D343-494F-AA80-56AFAFDF440B}" presName="composite" presStyleCnt="0"/>
      <dgm:spPr/>
    </dgm:pt>
    <dgm:pt modelId="{34C404C6-37E0-448D-B255-B33B1CB03E2A}" type="pres">
      <dgm:prSet presAssocID="{441B8533-D343-494F-AA80-56AFAFDF440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F4B58-BEE2-409F-8F4F-A558B7B3CC0E}" type="pres">
      <dgm:prSet presAssocID="{441B8533-D343-494F-AA80-56AFAFDF440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AACD0-DD53-4364-B491-9CC79C86895A}" type="pres">
      <dgm:prSet presAssocID="{BD0F99D6-20BC-4F9D-BC4D-9A9F2E055D92}" presName="sp" presStyleCnt="0"/>
      <dgm:spPr/>
    </dgm:pt>
    <dgm:pt modelId="{4DA74343-6D5A-48C6-86CF-004149C39725}" type="pres">
      <dgm:prSet presAssocID="{0B830613-0176-455A-946D-F7F5D1339113}" presName="composite" presStyleCnt="0"/>
      <dgm:spPr/>
    </dgm:pt>
    <dgm:pt modelId="{03AB5263-87AA-4046-BE22-26CE7E147303}" type="pres">
      <dgm:prSet presAssocID="{0B830613-0176-455A-946D-F7F5D133911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817D9-E2E4-490F-B61C-B5CD7965B948}" type="pres">
      <dgm:prSet presAssocID="{0B830613-0176-455A-946D-F7F5D133911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FA5B7-276A-4128-924B-15A88D974D29}" type="pres">
      <dgm:prSet presAssocID="{B380AD88-F5D8-4B37-AAFB-28E8931D745E}" presName="sp" presStyleCnt="0"/>
      <dgm:spPr/>
    </dgm:pt>
    <dgm:pt modelId="{8E016A39-9EAB-4F19-865F-90AEB35D6D5D}" type="pres">
      <dgm:prSet presAssocID="{73DB5DFE-F437-4355-A6F0-35197DC9FE5A}" presName="composite" presStyleCnt="0"/>
      <dgm:spPr/>
    </dgm:pt>
    <dgm:pt modelId="{C1F414C1-588F-4934-A22D-ACC1639B98F2}" type="pres">
      <dgm:prSet presAssocID="{73DB5DFE-F437-4355-A6F0-35197DC9FE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0560F-498D-4975-A81C-7E7EF31EEC79}" type="pres">
      <dgm:prSet presAssocID="{73DB5DFE-F437-4355-A6F0-35197DC9FE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017CEF-DB8D-4930-90A5-A8C8A00C6653}" type="presOf" srcId="{FC10DA1A-4916-4683-AF79-DC24111BCDA0}" destId="{2CFFE344-513A-4C90-AD5D-AD9D8AB9926D}" srcOrd="0" destOrd="0" presId="urn:microsoft.com/office/officeart/2005/8/layout/chevron2"/>
    <dgm:cxn modelId="{2CD9496B-0F61-405D-B357-701A3A84DE15}" type="presOf" srcId="{D0315047-3561-47E8-AA89-696CE233AE10}" destId="{40B817D9-E2E4-490F-B61C-B5CD7965B948}" srcOrd="0" destOrd="0" presId="urn:microsoft.com/office/officeart/2005/8/layout/chevron2"/>
    <dgm:cxn modelId="{EAE5BEB4-CCF3-41F4-8394-91037509B3DB}" type="presOf" srcId="{71C530E4-F109-42CB-8C0F-5924AA642031}" destId="{40B817D9-E2E4-490F-B61C-B5CD7965B948}" srcOrd="0" destOrd="1" presId="urn:microsoft.com/office/officeart/2005/8/layout/chevron2"/>
    <dgm:cxn modelId="{7226FABE-0C8B-4D35-94E4-68CD651BAA1B}" srcId="{0B830613-0176-455A-946D-F7F5D1339113}" destId="{D0315047-3561-47E8-AA89-696CE233AE10}" srcOrd="0" destOrd="0" parTransId="{91DC9FBC-06A3-480B-A983-32587D3E3B29}" sibTransId="{D920EB72-D013-4881-A30A-1F6D9755CF42}"/>
    <dgm:cxn modelId="{31DBF918-9920-4160-9D5F-A38FA9A10575}" type="presOf" srcId="{0B830613-0176-455A-946D-F7F5D1339113}" destId="{03AB5263-87AA-4046-BE22-26CE7E147303}" srcOrd="0" destOrd="0" presId="urn:microsoft.com/office/officeart/2005/8/layout/chevron2"/>
    <dgm:cxn modelId="{6C7E3E41-B182-4A77-A42D-D92082C12FEB}" srcId="{441B8533-D343-494F-AA80-56AFAFDF440B}" destId="{4FF6B388-D4BC-41F7-A8B7-FCC6954F1815}" srcOrd="1" destOrd="0" parTransId="{B13E45AB-809C-49F9-83F1-015DB313357E}" sibTransId="{7E1C0A5B-7190-4FBA-A62C-FC69C7BB698C}"/>
    <dgm:cxn modelId="{B248643A-FD53-45D7-A338-4F0E00BA9C7C}" type="presOf" srcId="{4FF6B388-D4BC-41F7-A8B7-FCC6954F1815}" destId="{B15F4B58-BEE2-409F-8F4F-A558B7B3CC0E}" srcOrd="0" destOrd="1" presId="urn:microsoft.com/office/officeart/2005/8/layout/chevron2"/>
    <dgm:cxn modelId="{63197A5B-EE80-46C8-9BE4-D0646DEB1014}" type="presOf" srcId="{A8F571F7-CA6A-4D40-A4FA-7BACB8B08695}" destId="{B15F4B58-BEE2-409F-8F4F-A558B7B3CC0E}" srcOrd="0" destOrd="0" presId="urn:microsoft.com/office/officeart/2005/8/layout/chevron2"/>
    <dgm:cxn modelId="{18D16688-FDC1-465E-867B-CB9481DBDA6D}" srcId="{73DB5DFE-F437-4355-A6F0-35197DC9FE5A}" destId="{83021DC8-1004-4E4D-90B3-829C181628BA}" srcOrd="0" destOrd="0" parTransId="{66ABCD4A-73E7-4B3A-8B9B-D42A5EF6B648}" sibTransId="{F2F04F38-D19F-45C3-B07A-78A68376A6A5}"/>
    <dgm:cxn modelId="{6DA26F79-1811-4FD7-9D10-2B4312EEBA54}" srcId="{FC10DA1A-4916-4683-AF79-DC24111BCDA0}" destId="{73DB5DFE-F437-4355-A6F0-35197DC9FE5A}" srcOrd="2" destOrd="0" parTransId="{B8F942FB-0819-4559-B907-B976F56EC734}" sibTransId="{BC37DFE9-8124-47D8-A3C8-762737FC13EB}"/>
    <dgm:cxn modelId="{78AE0D8D-3441-4147-8447-0D83ABDF74A2}" srcId="{73DB5DFE-F437-4355-A6F0-35197DC9FE5A}" destId="{213D958A-A0DA-474E-8097-421A9804B01B}" srcOrd="1" destOrd="0" parTransId="{50724C2C-530B-4D4C-83E1-08461B0FDF84}" sibTransId="{D50DF3CF-2672-4CCC-863A-DEDE9EF14714}"/>
    <dgm:cxn modelId="{A6BB2AAF-2CC0-4691-BE52-1B90D6E7DDAE}" srcId="{FC10DA1A-4916-4683-AF79-DC24111BCDA0}" destId="{0B830613-0176-455A-946D-F7F5D1339113}" srcOrd="1" destOrd="0" parTransId="{4EA5F3B2-BA36-4E34-9AD6-7178B4820383}" sibTransId="{B380AD88-F5D8-4B37-AAFB-28E8931D745E}"/>
    <dgm:cxn modelId="{ACF6C0F4-2AC0-448E-9B46-C76502B404CC}" srcId="{0B830613-0176-455A-946D-F7F5D1339113}" destId="{71C530E4-F109-42CB-8C0F-5924AA642031}" srcOrd="1" destOrd="0" parTransId="{1A31EDA5-6DEF-4C9B-A225-35D534527291}" sibTransId="{F255EF3B-458C-46C6-A69D-17DF455FE8AD}"/>
    <dgm:cxn modelId="{49638433-6096-49E3-83C7-F5BC7F7C34AB}" srcId="{FC10DA1A-4916-4683-AF79-DC24111BCDA0}" destId="{441B8533-D343-494F-AA80-56AFAFDF440B}" srcOrd="0" destOrd="0" parTransId="{17340D14-1FDD-4B5F-B0B2-F1D1659D04A9}" sibTransId="{BD0F99D6-20BC-4F9D-BC4D-9A9F2E055D92}"/>
    <dgm:cxn modelId="{05B3E546-25CE-4FC0-BBA8-B10414E719CC}" srcId="{441B8533-D343-494F-AA80-56AFAFDF440B}" destId="{A8F571F7-CA6A-4D40-A4FA-7BACB8B08695}" srcOrd="0" destOrd="0" parTransId="{C934C526-D31D-4CE7-9388-2512F48F24D0}" sibTransId="{9FEAD28C-67AF-43F4-ADF7-8A7B51220992}"/>
    <dgm:cxn modelId="{B899B70C-A068-45D0-AC96-228E972076E0}" type="presOf" srcId="{83021DC8-1004-4E4D-90B3-829C181628BA}" destId="{7A30560F-498D-4975-A81C-7E7EF31EEC79}" srcOrd="0" destOrd="0" presId="urn:microsoft.com/office/officeart/2005/8/layout/chevron2"/>
    <dgm:cxn modelId="{EB4DDB43-118E-47EA-9934-07539C687334}" type="presOf" srcId="{73DB5DFE-F437-4355-A6F0-35197DC9FE5A}" destId="{C1F414C1-588F-4934-A22D-ACC1639B98F2}" srcOrd="0" destOrd="0" presId="urn:microsoft.com/office/officeart/2005/8/layout/chevron2"/>
    <dgm:cxn modelId="{F51512BE-DF4F-4718-953C-7B8C5A2CC1E4}" type="presOf" srcId="{441B8533-D343-494F-AA80-56AFAFDF440B}" destId="{34C404C6-37E0-448D-B255-B33B1CB03E2A}" srcOrd="0" destOrd="0" presId="urn:microsoft.com/office/officeart/2005/8/layout/chevron2"/>
    <dgm:cxn modelId="{516F2696-E85F-4D00-901D-937983B16EC3}" type="presOf" srcId="{213D958A-A0DA-474E-8097-421A9804B01B}" destId="{7A30560F-498D-4975-A81C-7E7EF31EEC79}" srcOrd="0" destOrd="1" presId="urn:microsoft.com/office/officeart/2005/8/layout/chevron2"/>
    <dgm:cxn modelId="{1D75D8F4-C158-4BEE-84DD-7889858AACE3}" type="presParOf" srcId="{2CFFE344-513A-4C90-AD5D-AD9D8AB9926D}" destId="{96F892BF-2BDE-4D52-8F66-8FCC55501A92}" srcOrd="0" destOrd="0" presId="urn:microsoft.com/office/officeart/2005/8/layout/chevron2"/>
    <dgm:cxn modelId="{08BD01FF-28C9-432F-91F1-FC9C31B69CEE}" type="presParOf" srcId="{96F892BF-2BDE-4D52-8F66-8FCC55501A92}" destId="{34C404C6-37E0-448D-B255-B33B1CB03E2A}" srcOrd="0" destOrd="0" presId="urn:microsoft.com/office/officeart/2005/8/layout/chevron2"/>
    <dgm:cxn modelId="{569FD80A-8524-4ACD-80CC-E71E6671C6C1}" type="presParOf" srcId="{96F892BF-2BDE-4D52-8F66-8FCC55501A92}" destId="{B15F4B58-BEE2-409F-8F4F-A558B7B3CC0E}" srcOrd="1" destOrd="0" presId="urn:microsoft.com/office/officeart/2005/8/layout/chevron2"/>
    <dgm:cxn modelId="{F21077E2-D1C8-4B8F-AC73-DB0CF6EABFE4}" type="presParOf" srcId="{2CFFE344-513A-4C90-AD5D-AD9D8AB9926D}" destId="{F4EAACD0-DD53-4364-B491-9CC79C86895A}" srcOrd="1" destOrd="0" presId="urn:microsoft.com/office/officeart/2005/8/layout/chevron2"/>
    <dgm:cxn modelId="{D6A5A2D6-3F5C-49AA-9F37-048060A3582A}" type="presParOf" srcId="{2CFFE344-513A-4C90-AD5D-AD9D8AB9926D}" destId="{4DA74343-6D5A-48C6-86CF-004149C39725}" srcOrd="2" destOrd="0" presId="urn:microsoft.com/office/officeart/2005/8/layout/chevron2"/>
    <dgm:cxn modelId="{7F627435-7561-4E53-878C-AE21CE7DBE05}" type="presParOf" srcId="{4DA74343-6D5A-48C6-86CF-004149C39725}" destId="{03AB5263-87AA-4046-BE22-26CE7E147303}" srcOrd="0" destOrd="0" presId="urn:microsoft.com/office/officeart/2005/8/layout/chevron2"/>
    <dgm:cxn modelId="{20869EB9-E467-4FA8-AD3A-C627B3D05B4B}" type="presParOf" srcId="{4DA74343-6D5A-48C6-86CF-004149C39725}" destId="{40B817D9-E2E4-490F-B61C-B5CD7965B948}" srcOrd="1" destOrd="0" presId="urn:microsoft.com/office/officeart/2005/8/layout/chevron2"/>
    <dgm:cxn modelId="{8197B4AB-8697-4BD3-9A08-31941FA97B9F}" type="presParOf" srcId="{2CFFE344-513A-4C90-AD5D-AD9D8AB9926D}" destId="{0ADFA5B7-276A-4128-924B-15A88D974D29}" srcOrd="3" destOrd="0" presId="urn:microsoft.com/office/officeart/2005/8/layout/chevron2"/>
    <dgm:cxn modelId="{0E3E85B1-7CF6-4D65-A064-1792B9920042}" type="presParOf" srcId="{2CFFE344-513A-4C90-AD5D-AD9D8AB9926D}" destId="{8E016A39-9EAB-4F19-865F-90AEB35D6D5D}" srcOrd="4" destOrd="0" presId="urn:microsoft.com/office/officeart/2005/8/layout/chevron2"/>
    <dgm:cxn modelId="{DF80B8C0-A3A6-4AEE-B068-B338A6BDE48A}" type="presParOf" srcId="{8E016A39-9EAB-4F19-865F-90AEB35D6D5D}" destId="{C1F414C1-588F-4934-A22D-ACC1639B98F2}" srcOrd="0" destOrd="0" presId="urn:microsoft.com/office/officeart/2005/8/layout/chevron2"/>
    <dgm:cxn modelId="{A93F0F73-7A82-4857-8E7F-C13D6F517BF6}" type="presParOf" srcId="{8E016A39-9EAB-4F19-865F-90AEB35D6D5D}" destId="{7A30560F-498D-4975-A81C-7E7EF31EEC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62809D-C4D1-426C-B272-0DF18E9A0588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6C72DF-C160-4CE8-A3BE-F4ABDA988B1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</a:rPr>
            <a:t>Промежуточные показатели  эффективности</a:t>
          </a:r>
          <a:endParaRPr lang="ru-RU" sz="1200" b="1" dirty="0">
            <a:solidFill>
              <a:srgbClr val="FF0000"/>
            </a:solidFill>
          </a:endParaRPr>
        </a:p>
      </dgm:t>
    </dgm:pt>
    <dgm:pt modelId="{93A8D98B-BEF8-455B-9D87-7B3A46D3D899}" type="parTrans" cxnId="{F3BD88CF-9753-4937-8B29-4B3FC97F55EC}">
      <dgm:prSet/>
      <dgm:spPr/>
      <dgm:t>
        <a:bodyPr/>
        <a:lstStyle/>
        <a:p>
          <a:endParaRPr lang="ru-RU"/>
        </a:p>
      </dgm:t>
    </dgm:pt>
    <dgm:pt modelId="{4D276604-F6EB-4D15-A76C-A482ADCD70F2}" type="sibTrans" cxnId="{F3BD88CF-9753-4937-8B29-4B3FC97F55EC}">
      <dgm:prSet/>
      <dgm:spPr/>
      <dgm:t>
        <a:bodyPr/>
        <a:lstStyle/>
        <a:p>
          <a:endParaRPr lang="ru-RU"/>
        </a:p>
      </dgm:t>
    </dgm:pt>
    <dgm:pt modelId="{DC0AB223-CB74-4E81-B63A-9BAF0B5ECE10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b="1" dirty="0" smtClean="0"/>
            <a:t>Сравнение достигнутых фактических показателей не столько с эталонными, сколько с реальными показателями деятельности ЛПУ и каждого сотрудника. </a:t>
          </a:r>
        </a:p>
        <a:p>
          <a:pPr algn="r"/>
          <a:r>
            <a:rPr lang="ru-RU" sz="1600" dirty="0" smtClean="0"/>
            <a:t> </a:t>
          </a:r>
          <a:endParaRPr lang="ru-RU" sz="1600" dirty="0"/>
        </a:p>
      </dgm:t>
    </dgm:pt>
    <dgm:pt modelId="{D993791D-CCA5-4882-98BA-B54845EC0394}" type="parTrans" cxnId="{C4BE47C8-5DAE-4756-832A-92E710162CAD}">
      <dgm:prSet/>
      <dgm:spPr/>
      <dgm:t>
        <a:bodyPr/>
        <a:lstStyle/>
        <a:p>
          <a:endParaRPr lang="ru-RU"/>
        </a:p>
      </dgm:t>
    </dgm:pt>
    <dgm:pt modelId="{7A1C1B47-DA71-4A51-B2D5-D3A39B48F3A0}" type="sibTrans" cxnId="{C4BE47C8-5DAE-4756-832A-92E710162CAD}">
      <dgm:prSet/>
      <dgm:spPr/>
      <dgm:t>
        <a:bodyPr/>
        <a:lstStyle/>
        <a:p>
          <a:endParaRPr lang="ru-RU"/>
        </a:p>
      </dgm:t>
    </dgm:pt>
    <dgm:pt modelId="{7295FA5B-C0AC-4C54-97C5-97F84EA49BD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</a:rPr>
            <a:t>Целевые показатели эффективности</a:t>
          </a:r>
          <a:endParaRPr lang="ru-RU" sz="1400" b="1" dirty="0">
            <a:solidFill>
              <a:srgbClr val="FF0000"/>
            </a:solidFill>
          </a:endParaRPr>
        </a:p>
      </dgm:t>
    </dgm:pt>
    <dgm:pt modelId="{7598534C-7B0A-4AFF-9BEC-0AC037EA172C}" type="parTrans" cxnId="{95C4941C-D890-4AEF-AEC9-5B1ABA6EF76E}">
      <dgm:prSet/>
      <dgm:spPr/>
      <dgm:t>
        <a:bodyPr/>
        <a:lstStyle/>
        <a:p>
          <a:endParaRPr lang="ru-RU"/>
        </a:p>
      </dgm:t>
    </dgm:pt>
    <dgm:pt modelId="{A1AC3F2B-E6B6-4E9B-B617-77DAFD81CBCC}" type="sibTrans" cxnId="{95C4941C-D890-4AEF-AEC9-5B1ABA6EF76E}">
      <dgm:prSet/>
      <dgm:spPr/>
      <dgm:t>
        <a:bodyPr/>
        <a:lstStyle/>
        <a:p>
          <a:endParaRPr lang="ru-RU"/>
        </a:p>
      </dgm:t>
    </dgm:pt>
    <dgm:pt modelId="{0CD43433-A6A9-4855-98E2-C63844835C0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b="1" dirty="0" smtClean="0"/>
            <a:t>Показатели эффективности всей системы здравоохранения, утвержденные основными  регламентирующими документами («дорожная карта», ТПГГ и др</a:t>
          </a:r>
          <a:r>
            <a:rPr lang="ru-RU" sz="900" b="1" dirty="0" smtClean="0"/>
            <a:t>.). </a:t>
          </a:r>
          <a:endParaRPr lang="ru-RU" sz="900" b="1" dirty="0"/>
        </a:p>
      </dgm:t>
    </dgm:pt>
    <dgm:pt modelId="{E2E921CE-F6EA-4A0D-ADBD-AAE8BC2E1FCC}" type="parTrans" cxnId="{9836BEED-1917-4FCA-AD23-16C320027CF2}">
      <dgm:prSet/>
      <dgm:spPr/>
      <dgm:t>
        <a:bodyPr/>
        <a:lstStyle/>
        <a:p>
          <a:endParaRPr lang="ru-RU"/>
        </a:p>
      </dgm:t>
    </dgm:pt>
    <dgm:pt modelId="{D24C03FD-BA22-4EE6-A0FA-F76CDA16B7D4}" type="sibTrans" cxnId="{9836BEED-1917-4FCA-AD23-16C320027CF2}">
      <dgm:prSet/>
      <dgm:spPr/>
      <dgm:t>
        <a:bodyPr/>
        <a:lstStyle/>
        <a:p>
          <a:endParaRPr lang="ru-RU"/>
        </a:p>
      </dgm:t>
    </dgm:pt>
    <dgm:pt modelId="{040133B4-08AA-421B-A54E-82C7C6F76EE7}" type="pres">
      <dgm:prSet presAssocID="{0762809D-C4D1-426C-B272-0DF18E9A0588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34F404B-DEC9-48F0-BB87-F0A13C293550}" type="pres">
      <dgm:prSet presAssocID="{7295FA5B-C0AC-4C54-97C5-97F84EA49BD2}" presName="ChildAccent2" presStyleCnt="0"/>
      <dgm:spPr/>
    </dgm:pt>
    <dgm:pt modelId="{65078212-B50C-4F0D-B7B4-0B8CE17C497F}" type="pres">
      <dgm:prSet presAssocID="{7295FA5B-C0AC-4C54-97C5-97F84EA49BD2}" presName="ChildAccent" presStyleLbl="alignImgPlace1" presStyleIdx="0" presStyleCnt="2" custScaleX="90884" custLinFactNeighborX="-2624" custLinFactNeighborY="-471"/>
      <dgm:spPr/>
      <dgm:t>
        <a:bodyPr/>
        <a:lstStyle/>
        <a:p>
          <a:endParaRPr lang="ru-RU"/>
        </a:p>
      </dgm:t>
    </dgm:pt>
    <dgm:pt modelId="{A46D9F73-2131-47B4-A45F-2A02A36D4B97}" type="pres">
      <dgm:prSet presAssocID="{7295FA5B-C0AC-4C54-97C5-97F84EA49BD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04E4A-34D1-4A79-9547-D00E0BB48B52}" type="pres">
      <dgm:prSet presAssocID="{7295FA5B-C0AC-4C54-97C5-97F84EA49BD2}" presName="Parent2" presStyleLbl="node1" presStyleIdx="0" presStyleCnt="2" custScaleX="87650" custScaleY="97727" custLinFactNeighborX="2608" custLinFactNeighborY="-1432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B91096-589D-43ED-A100-A9CD6B726A7E}" type="pres">
      <dgm:prSet presAssocID="{046C72DF-C160-4CE8-A3BE-F4ABDA988B1C}" presName="ChildAccent1" presStyleCnt="0"/>
      <dgm:spPr/>
    </dgm:pt>
    <dgm:pt modelId="{B39C2B84-ACDF-4774-A8E8-EB11D370F656}" type="pres">
      <dgm:prSet presAssocID="{046C72DF-C160-4CE8-A3BE-F4ABDA988B1C}" presName="ChildAccent" presStyleLbl="alignImgPlace1" presStyleIdx="1" presStyleCnt="2" custScaleY="95798" custLinFactNeighborX="9726" custLinFactNeighborY="3189"/>
      <dgm:spPr/>
      <dgm:t>
        <a:bodyPr/>
        <a:lstStyle/>
        <a:p>
          <a:endParaRPr lang="ru-RU"/>
        </a:p>
      </dgm:t>
    </dgm:pt>
    <dgm:pt modelId="{16DDFC33-C311-4256-A4C1-03B5C888FDC5}" type="pres">
      <dgm:prSet presAssocID="{046C72DF-C160-4CE8-A3BE-F4ABDA988B1C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1B135-FBD3-430D-BF11-05ED9F0D6F7E}" type="pres">
      <dgm:prSet presAssocID="{046C72DF-C160-4CE8-A3BE-F4ABDA988B1C}" presName="Parent1" presStyleLbl="node1" presStyleIdx="1" presStyleCnt="2" custLinFactNeighborX="10534" custLinFactNeighborY="30708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21BEAE-38E6-4E6D-A3CB-911A4706DF44}" type="presOf" srcId="{0CD43433-A6A9-4855-98E2-C63844835C08}" destId="{65078212-B50C-4F0D-B7B4-0B8CE17C497F}" srcOrd="0" destOrd="0" presId="urn:microsoft.com/office/officeart/2011/layout/InterconnectedBlockProcess"/>
    <dgm:cxn modelId="{1C825FF0-6658-4279-B008-816033106607}" type="presOf" srcId="{DC0AB223-CB74-4E81-B63A-9BAF0B5ECE10}" destId="{B39C2B84-ACDF-4774-A8E8-EB11D370F656}" srcOrd="0" destOrd="0" presId="urn:microsoft.com/office/officeart/2011/layout/InterconnectedBlockProcess"/>
    <dgm:cxn modelId="{BD06CF38-F841-47DF-B610-3E03955DCB2E}" type="presOf" srcId="{0CD43433-A6A9-4855-98E2-C63844835C08}" destId="{A46D9F73-2131-47B4-A45F-2A02A36D4B97}" srcOrd="1" destOrd="0" presId="urn:microsoft.com/office/officeart/2011/layout/InterconnectedBlockProcess"/>
    <dgm:cxn modelId="{95C4941C-D890-4AEF-AEC9-5B1ABA6EF76E}" srcId="{0762809D-C4D1-426C-B272-0DF18E9A0588}" destId="{7295FA5B-C0AC-4C54-97C5-97F84EA49BD2}" srcOrd="1" destOrd="0" parTransId="{7598534C-7B0A-4AFF-9BEC-0AC037EA172C}" sibTransId="{A1AC3F2B-E6B6-4E9B-B617-77DAFD81CBCC}"/>
    <dgm:cxn modelId="{9836BEED-1917-4FCA-AD23-16C320027CF2}" srcId="{7295FA5B-C0AC-4C54-97C5-97F84EA49BD2}" destId="{0CD43433-A6A9-4855-98E2-C63844835C08}" srcOrd="0" destOrd="0" parTransId="{E2E921CE-F6EA-4A0D-ADBD-AAE8BC2E1FCC}" sibTransId="{D24C03FD-BA22-4EE6-A0FA-F76CDA16B7D4}"/>
    <dgm:cxn modelId="{C4BE47C8-5DAE-4756-832A-92E710162CAD}" srcId="{046C72DF-C160-4CE8-A3BE-F4ABDA988B1C}" destId="{DC0AB223-CB74-4E81-B63A-9BAF0B5ECE10}" srcOrd="0" destOrd="0" parTransId="{D993791D-CCA5-4882-98BA-B54845EC0394}" sibTransId="{7A1C1B47-DA71-4A51-B2D5-D3A39B48F3A0}"/>
    <dgm:cxn modelId="{F15B12A7-B55B-47DA-8908-EA5642BC0E7A}" type="presOf" srcId="{0762809D-C4D1-426C-B272-0DF18E9A0588}" destId="{040133B4-08AA-421B-A54E-82C7C6F76EE7}" srcOrd="0" destOrd="0" presId="urn:microsoft.com/office/officeart/2011/layout/InterconnectedBlockProcess"/>
    <dgm:cxn modelId="{EFD606EF-C0D4-4C1D-9F09-35F79AE6BA4F}" type="presOf" srcId="{7295FA5B-C0AC-4C54-97C5-97F84EA49BD2}" destId="{C5604E4A-34D1-4A79-9547-D00E0BB48B52}" srcOrd="0" destOrd="0" presId="urn:microsoft.com/office/officeart/2011/layout/InterconnectedBlockProcess"/>
    <dgm:cxn modelId="{005D13D6-8ED2-46E3-8827-074777E6D99E}" type="presOf" srcId="{DC0AB223-CB74-4E81-B63A-9BAF0B5ECE10}" destId="{16DDFC33-C311-4256-A4C1-03B5C888FDC5}" srcOrd="1" destOrd="0" presId="urn:microsoft.com/office/officeart/2011/layout/InterconnectedBlockProcess"/>
    <dgm:cxn modelId="{4171E705-5E78-42B4-8B83-631FD1B3B7FE}" type="presOf" srcId="{046C72DF-C160-4CE8-A3BE-F4ABDA988B1C}" destId="{2181B135-FBD3-430D-BF11-05ED9F0D6F7E}" srcOrd="0" destOrd="0" presId="urn:microsoft.com/office/officeart/2011/layout/InterconnectedBlockProcess"/>
    <dgm:cxn modelId="{F3BD88CF-9753-4937-8B29-4B3FC97F55EC}" srcId="{0762809D-C4D1-426C-B272-0DF18E9A0588}" destId="{046C72DF-C160-4CE8-A3BE-F4ABDA988B1C}" srcOrd="0" destOrd="0" parTransId="{93A8D98B-BEF8-455B-9D87-7B3A46D3D899}" sibTransId="{4D276604-F6EB-4D15-A76C-A482ADCD70F2}"/>
    <dgm:cxn modelId="{1F5F1F46-DF9A-4BDA-A058-DBD3CC5057B4}" type="presParOf" srcId="{040133B4-08AA-421B-A54E-82C7C6F76EE7}" destId="{134F404B-DEC9-48F0-BB87-F0A13C293550}" srcOrd="0" destOrd="0" presId="urn:microsoft.com/office/officeart/2011/layout/InterconnectedBlockProcess"/>
    <dgm:cxn modelId="{BECAF270-C4F9-4999-A08B-3E7AB0ECF5D9}" type="presParOf" srcId="{134F404B-DEC9-48F0-BB87-F0A13C293550}" destId="{65078212-B50C-4F0D-B7B4-0B8CE17C497F}" srcOrd="0" destOrd="0" presId="urn:microsoft.com/office/officeart/2011/layout/InterconnectedBlockProcess"/>
    <dgm:cxn modelId="{C6816AAD-CED2-4797-B47A-AE23A427C6C0}" type="presParOf" srcId="{040133B4-08AA-421B-A54E-82C7C6F76EE7}" destId="{A46D9F73-2131-47B4-A45F-2A02A36D4B97}" srcOrd="1" destOrd="0" presId="urn:microsoft.com/office/officeart/2011/layout/InterconnectedBlockProcess"/>
    <dgm:cxn modelId="{E510666B-CB5A-431E-ADC9-9484060AE4B8}" type="presParOf" srcId="{040133B4-08AA-421B-A54E-82C7C6F76EE7}" destId="{C5604E4A-34D1-4A79-9547-D00E0BB48B52}" srcOrd="2" destOrd="0" presId="urn:microsoft.com/office/officeart/2011/layout/InterconnectedBlockProcess"/>
    <dgm:cxn modelId="{B49F02C2-8B16-4228-A19D-2984CEFBA836}" type="presParOf" srcId="{040133B4-08AA-421B-A54E-82C7C6F76EE7}" destId="{EEB91096-589D-43ED-A100-A9CD6B726A7E}" srcOrd="3" destOrd="0" presId="urn:microsoft.com/office/officeart/2011/layout/InterconnectedBlockProcess"/>
    <dgm:cxn modelId="{DC55B62E-8B1B-4153-978A-629440761A6F}" type="presParOf" srcId="{EEB91096-589D-43ED-A100-A9CD6B726A7E}" destId="{B39C2B84-ACDF-4774-A8E8-EB11D370F656}" srcOrd="0" destOrd="0" presId="urn:microsoft.com/office/officeart/2011/layout/InterconnectedBlockProcess"/>
    <dgm:cxn modelId="{E5A26252-F871-4D7A-BEA6-CC69E3A8F1F6}" type="presParOf" srcId="{040133B4-08AA-421B-A54E-82C7C6F76EE7}" destId="{16DDFC33-C311-4256-A4C1-03B5C888FDC5}" srcOrd="4" destOrd="0" presId="urn:microsoft.com/office/officeart/2011/layout/InterconnectedBlockProcess"/>
    <dgm:cxn modelId="{A57820CA-9DC9-4478-81CE-CB8740B5E103}" type="presParOf" srcId="{040133B4-08AA-421B-A54E-82C7C6F76EE7}" destId="{2181B135-FBD3-430D-BF11-05ED9F0D6F7E}" srcOrd="5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404C6-37E0-448D-B255-B33B1CB03E2A}">
      <dsp:nvSpPr>
        <dsp:cNvPr id="0" name=""/>
        <dsp:cNvSpPr/>
      </dsp:nvSpPr>
      <dsp:spPr>
        <a:xfrm rot="5400000">
          <a:off x="-358243" y="360894"/>
          <a:ext cx="1850461" cy="1133975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Дизайн структуры</a:t>
          </a:r>
          <a:endParaRPr lang="ru-RU" sz="1700" kern="1200" dirty="0"/>
        </a:p>
      </dsp:txBody>
      <dsp:txXfrm rot="-5400000">
        <a:off x="1" y="569639"/>
        <a:ext cx="1133975" cy="716486"/>
      </dsp:txXfrm>
    </dsp:sp>
    <dsp:sp modelId="{B15F4B58-BEE2-409F-8F4F-A558B7B3CC0E}">
      <dsp:nvSpPr>
        <dsp:cNvPr id="0" name=""/>
        <dsp:cNvSpPr/>
      </dsp:nvSpPr>
      <dsp:spPr>
        <a:xfrm rot="5400000">
          <a:off x="1342719" y="-206093"/>
          <a:ext cx="1283473" cy="17009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Оснащение 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Профессиональный уровень</a:t>
          </a:r>
          <a:endParaRPr lang="ru-RU" sz="1100" kern="1200" dirty="0"/>
        </a:p>
      </dsp:txBody>
      <dsp:txXfrm rot="-5400000">
        <a:off x="1133975" y="65305"/>
        <a:ext cx="1638308" cy="1158165"/>
      </dsp:txXfrm>
    </dsp:sp>
    <dsp:sp modelId="{03AB5263-87AA-4046-BE22-26CE7E147303}">
      <dsp:nvSpPr>
        <dsp:cNvPr id="0" name=""/>
        <dsp:cNvSpPr/>
      </dsp:nvSpPr>
      <dsp:spPr>
        <a:xfrm rot="5400000">
          <a:off x="-358243" y="1919975"/>
          <a:ext cx="1850461" cy="1133975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Дизайн процесса</a:t>
          </a:r>
          <a:endParaRPr lang="ru-RU" sz="1700" kern="1200" dirty="0"/>
        </a:p>
      </dsp:txBody>
      <dsp:txXfrm rot="-5400000">
        <a:off x="1" y="2128720"/>
        <a:ext cx="1133975" cy="716486"/>
      </dsp:txXfrm>
    </dsp:sp>
    <dsp:sp modelId="{40B817D9-E2E4-490F-B61C-B5CD7965B948}">
      <dsp:nvSpPr>
        <dsp:cNvPr id="0" name=""/>
        <dsp:cNvSpPr/>
      </dsp:nvSpPr>
      <dsp:spPr>
        <a:xfrm rot="5400000">
          <a:off x="1342719" y="1352987"/>
          <a:ext cx="1283473" cy="17009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Исполнение технологического стандарта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Исполнение внутренних распорядков и правил</a:t>
          </a:r>
          <a:endParaRPr lang="ru-RU" sz="1100" kern="1200" dirty="0"/>
        </a:p>
      </dsp:txBody>
      <dsp:txXfrm rot="-5400000">
        <a:off x="1133975" y="1624385"/>
        <a:ext cx="1638308" cy="1158165"/>
      </dsp:txXfrm>
    </dsp:sp>
    <dsp:sp modelId="{C1F414C1-588F-4934-A22D-ACC1639B98F2}">
      <dsp:nvSpPr>
        <dsp:cNvPr id="0" name=""/>
        <dsp:cNvSpPr/>
      </dsp:nvSpPr>
      <dsp:spPr>
        <a:xfrm rot="5400000">
          <a:off x="-358243" y="3479056"/>
          <a:ext cx="1850461" cy="1133975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Дизайн результатов</a:t>
          </a:r>
          <a:endParaRPr lang="ru-RU" sz="1700" kern="1200" dirty="0"/>
        </a:p>
      </dsp:txBody>
      <dsp:txXfrm rot="-5400000">
        <a:off x="1" y="3687801"/>
        <a:ext cx="1133975" cy="716486"/>
      </dsp:txXfrm>
    </dsp:sp>
    <dsp:sp modelId="{7A30560F-498D-4975-A81C-7E7EF31EEC79}">
      <dsp:nvSpPr>
        <dsp:cNvPr id="0" name=""/>
        <dsp:cNvSpPr/>
      </dsp:nvSpPr>
      <dsp:spPr>
        <a:xfrm rot="5400000">
          <a:off x="1342719" y="2912068"/>
          <a:ext cx="1283473" cy="17009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Промежуточные показатели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Конечные результаты</a:t>
          </a:r>
          <a:endParaRPr lang="ru-RU" sz="1100" kern="1200" dirty="0"/>
        </a:p>
      </dsp:txBody>
      <dsp:txXfrm rot="-5400000">
        <a:off x="1133975" y="3183466"/>
        <a:ext cx="1638308" cy="1158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78212-B50C-4F0D-B7B4-0B8CE17C497F}">
      <dsp:nvSpPr>
        <dsp:cNvPr id="0" name=""/>
        <dsp:cNvSpPr/>
      </dsp:nvSpPr>
      <dsp:spPr>
        <a:xfrm>
          <a:off x="2157822" y="635744"/>
          <a:ext cx="1501233" cy="3408476"/>
        </a:xfrm>
        <a:prstGeom prst="wedgeRectCallout">
          <a:avLst>
            <a:gd name="adj1" fmla="val 0"/>
            <a:gd name="adj2" fmla="val 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Показатели эффективности всей системы здравоохранения, утвержденные основными  регламентирующими документами («дорожная карта», ТПГГ и др</a:t>
          </a:r>
          <a:r>
            <a:rPr lang="ru-RU" sz="900" b="1" kern="1200" dirty="0" smtClean="0"/>
            <a:t>.). </a:t>
          </a:r>
          <a:endParaRPr lang="ru-RU" sz="900" b="1" kern="1200" dirty="0"/>
        </a:p>
      </dsp:txBody>
      <dsp:txXfrm>
        <a:off x="2348479" y="635744"/>
        <a:ext cx="1310576" cy="3408476"/>
      </dsp:txXfrm>
    </dsp:sp>
    <dsp:sp modelId="{C5604E4A-34D1-4A79-9547-D00E0BB48B52}">
      <dsp:nvSpPr>
        <dsp:cNvPr id="0" name=""/>
        <dsp:cNvSpPr/>
      </dsp:nvSpPr>
      <dsp:spPr>
        <a:xfrm>
          <a:off x="2270955" y="0"/>
          <a:ext cx="1447813" cy="640623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Целевые показатели эффективности</a:t>
          </a:r>
          <a:endParaRPr lang="ru-RU" sz="1400" b="1" kern="1200" dirty="0">
            <a:solidFill>
              <a:srgbClr val="FF0000"/>
            </a:solidFill>
          </a:endParaRPr>
        </a:p>
      </dsp:txBody>
      <dsp:txXfrm>
        <a:off x="2270955" y="0"/>
        <a:ext cx="1447813" cy="640623"/>
      </dsp:txXfrm>
    </dsp:sp>
    <dsp:sp modelId="{B39C2B84-ACDF-4774-A8E8-EB11D370F656}">
      <dsp:nvSpPr>
        <dsp:cNvPr id="0" name=""/>
        <dsp:cNvSpPr/>
      </dsp:nvSpPr>
      <dsp:spPr>
        <a:xfrm>
          <a:off x="634719" y="818240"/>
          <a:ext cx="1651812" cy="3014139"/>
        </a:xfrm>
        <a:prstGeom prst="wedgeRectCallout">
          <a:avLst>
            <a:gd name="adj1" fmla="val 62500"/>
            <a:gd name="adj2" fmla="val 2083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Сравнение достигнутых фактических показателей не столько с эталонными, сколько с реальными показателями деятельности ЛПУ и каждого сотрудника. 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844499" y="818240"/>
        <a:ext cx="1442032" cy="3014139"/>
      </dsp:txXfrm>
    </dsp:sp>
    <dsp:sp modelId="{2181B135-FBD3-430D-BF11-05ED9F0D6F7E}">
      <dsp:nvSpPr>
        <dsp:cNvPr id="0" name=""/>
        <dsp:cNvSpPr/>
      </dsp:nvSpPr>
      <dsp:spPr>
        <a:xfrm>
          <a:off x="648065" y="288530"/>
          <a:ext cx="1651812" cy="524256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</a:rPr>
            <a:t>Промежуточные показатели  эффективности</a:t>
          </a:r>
          <a:endParaRPr lang="ru-RU" sz="1200" b="1" kern="1200" dirty="0">
            <a:solidFill>
              <a:srgbClr val="FF0000"/>
            </a:solidFill>
          </a:endParaRPr>
        </a:p>
      </dsp:txBody>
      <dsp:txXfrm>
        <a:off x="648065" y="288530"/>
        <a:ext cx="1651812" cy="524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Взаимосвязанный блочный процесс"/>
  <dgm:desc val="Используется для отображения последовательных этапов процесса. Рекомендуется использовать небольшие объемы текста уровня 1 и средние объемы текста уровня 2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A9C87-971F-4824-BAAC-122138A86C1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E1386-9075-4334-9A18-BAFD33C64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78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76EA9A-4E17-40BF-9FF4-2FE302D28758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b="1" u="sng" smtClean="0"/>
              <a:t>Условно структуру информационной системы можно представить следующим образом</a:t>
            </a:r>
            <a:r>
              <a:rPr lang="ru-RU" altLang="ru-RU" smtClean="0"/>
              <a:t> : </a:t>
            </a:r>
            <a:r>
              <a:rPr lang="ru-RU" altLang="ru-RU" b="1" u="sng" smtClean="0"/>
              <a:t>базовая подсистема позволяет</a:t>
            </a:r>
            <a:r>
              <a:rPr lang="ru-RU" altLang="ru-RU" smtClean="0"/>
              <a:t> медсестре постоянно анализировать  состав прикрепленного,  выбывшего или прибывшего населения. Сведения о медицинском страховании каждого пациента, информацию о финансировании медицинская сестра общей практики получает из </a:t>
            </a:r>
            <a:r>
              <a:rPr lang="ru-RU" altLang="ru-RU" b="1" u="sng" smtClean="0"/>
              <a:t>финансово-экономической подсистемы</a:t>
            </a:r>
            <a:r>
              <a:rPr lang="ru-RU" altLang="ru-RU" smtClean="0"/>
              <a:t> . </a:t>
            </a:r>
            <a:r>
              <a:rPr lang="ru-RU" altLang="ru-RU" b="1" u="sng" smtClean="0"/>
              <a:t>Медицинская подсистема  </a:t>
            </a:r>
            <a:r>
              <a:rPr lang="ru-RU" altLang="ru-RU" smtClean="0"/>
              <a:t> включает в себя сведения о состоянии здоровья обслуживаемого населения участка.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Основу самостоятельного приема медсестры составляют мероприятия по раннему активному выявлению больных с минимальными клиническими проявлениями хронических социально-значимых заболеваний, таких как артериальная гипертензия, сахарный диабет, бронхиальная астма и хроническая обструктивная болезнь легких, облитерирующие заболевания сосудов нижних конечностей и других.  Скрининг населения включает анкетирование пациентов и проведение целевых инструментальных исследований (антропометрия с определением индекса массы тела, определение уровня холестерина и глюкозы в крови, электрокардиография, исследование функции внешнего дыхания, тонометрия внутриглазного давления и др.). Данные мероприятия проводятся последовательно друг за другом или параллельно.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EAA29-F201-4179-9E17-114266A65BC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914508" y="4343144"/>
            <a:ext cx="5028986" cy="41150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Все результаты исследований и параметры состояния заносятся в электронную медицинскую карту пациента и формируют  паспорт здоровья прикрепленного населения на участке.</a:t>
            </a:r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7F629D-D83A-4061-AC25-7D90B113C4FE}" type="slidenum">
              <a:rPr lang="ru-RU" sz="1200">
                <a:latin typeface="Times New Roman" pitchFamily="18" charset="0"/>
              </a:rPr>
              <a:pPr algn="r"/>
              <a:t>14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914508" y="4343144"/>
            <a:ext cx="5028986" cy="41150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Предусмотрено введение отдельных параметров, необходимых для мониторинга  </a:t>
            </a:r>
          </a:p>
          <a:p>
            <a:endParaRPr lang="ru-RU" smtClean="0"/>
          </a:p>
        </p:txBody>
      </p:sp>
      <p:sp>
        <p:nvSpPr>
          <p:cNvPr id="60420" name="Номер слайда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4E5E5A7-DB8F-4B5D-A161-F2C1614664A9}" type="slidenum">
              <a:rPr lang="ru-RU" sz="1200">
                <a:latin typeface="Times New Roman" pitchFamily="18" charset="0"/>
              </a:rPr>
              <a:pPr algn="r"/>
              <a:t>15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CB19D65-FAA8-4FF9-B313-9B4E18C0D446}" type="slidenum">
              <a:rPr lang="ru-RU" smtClean="0"/>
              <a:pPr eaLnBrk="1" hangingPunct="1"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090FFF-1B53-42B2-908F-D6B31D2D92F7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А.Г</a:t>
            </a:r>
            <a:r>
              <a:rPr lang="ru-RU" baseline="0" dirty="0" smtClean="0"/>
              <a:t> 2015-1091, 981, 2017 Г-1401    Б.А   7202016- 691   2017-634.</a:t>
            </a:r>
          </a:p>
          <a:p>
            <a:r>
              <a:rPr lang="ru-RU" baseline="0" dirty="0" smtClean="0"/>
              <a:t>СД  447 2016-875 2017-756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70416-DBBF-4F0B-B1AC-3D2631CD424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E63276-B791-4F82-8014-9FFAD9CBF76A}" type="slidenum">
              <a:rPr lang="ru-RU"/>
              <a:pPr/>
              <a:t>22</a:t>
            </a:fld>
            <a:endParaRPr lang="ru-RU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078131-764E-4506-BF7C-F0B095AAFD6D}" type="slidenum">
              <a:rPr lang="ru-RU"/>
              <a:pPr/>
              <a:t>23</a:t>
            </a:fld>
            <a:endParaRPr lang="ru-RU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24540D-655E-45EB-A9D1-109E53B2675A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>
              <a:latin typeface="Arial" charset="0"/>
            </a:endParaRPr>
          </a:p>
        </p:txBody>
      </p:sp>
      <p:sp>
        <p:nvSpPr>
          <p:cNvPr id="3584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  <p:sp>
        <p:nvSpPr>
          <p:cNvPr id="35845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DECB34-4135-4D7D-8656-7A4AB7398276}" type="slidenum">
              <a:rPr lang="ru-RU" sz="1200"/>
              <a:pPr algn="r"/>
              <a:t>2</a:t>
            </a:fld>
            <a:endParaRPr 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Пожилые люди требуют особенного к себе отношения и нам необходимо обеспечить их особенным подходом.</a:t>
            </a:r>
          </a:p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Перед приемом гериатра ….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mtClean="0"/>
              <a:t>На этом графике  представлена </a:t>
            </a:r>
            <a:r>
              <a:rPr lang="ru-RU" sz="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роль самостоятельной деятельности медицинских сестер в достижении клинических показателей качества оказания медицинской помощи.</a:t>
            </a:r>
            <a:r>
              <a:rPr lang="ru-RU" smtClean="0"/>
              <a:t> Активное выявление пациентов с АГ, образовательные программы, </a:t>
            </a:r>
            <a:r>
              <a:rPr lang="ru-RU" b="1" smtClean="0">
                <a:solidFill>
                  <a:schemeClr val="bg2"/>
                </a:solidFill>
              </a:rPr>
              <a:t>Разработка алгоритмов динамического наблюдения за больными</a:t>
            </a:r>
            <a:r>
              <a:rPr lang="ru-RU" smtClean="0"/>
              <a:t> и повышение уровня доступности медицинской помощи в виде самостоятельного приема медицинских сестер привело к снижению числа таких грозных осложнений как онмк и инфаркта миокарда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21A46576-7C10-40B6-89BA-CA4F6389AF52}" type="slidenum">
              <a:rPr lang="ru-RU" altLang="ru-RU" sz="1200">
                <a:latin typeface="Arial" charset="0"/>
              </a:rPr>
              <a:pPr algn="r"/>
              <a:t>41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4608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5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88754D-A3CF-4F82-8780-62DB1CC40433}" type="slidenum">
              <a:rPr lang="ru-RU" altLang="ru-RU" sz="1200"/>
              <a:pPr algn="r"/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Для повышения качества сестринской помощи необходимо:</a:t>
            </a:r>
            <a:r>
              <a:rPr lang="ru-RU" altLang="ru-RU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altLang="ru-RU" sz="1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надлежащее материально-техническое оснащение и информационное обеспечение;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определение оптимальной нагрузки;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оптимизация системы оплаты труда;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научная организация труда;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разработка и внедрение стандартов и технологий сестринской деятельности;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поддержка руководителями учреждений здравоохранения инноваций в сестринском деле;</a:t>
            </a:r>
            <a:endParaRPr lang="ru-RU" altLang="ru-RU" sz="900" b="1" dirty="0" smtClean="0">
              <a:solidFill>
                <a:srgbClr val="22226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обучение современным сестринским технологиям;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непрерывное повышение квалификации, аттестация на рабочем месте;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создание условий для обмена опытом;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создание единой системы контроля управления качеством сестринской помощи;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создание благоприятного психологического климата, атмосферы сотрудничества между врачом и медицинской сестрой. 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endParaRPr lang="ru-RU" altLang="ru-RU" sz="900" b="1" dirty="0" smtClean="0">
              <a:solidFill>
                <a:srgbClr val="22226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0DBA6EE-C086-44E2-B779-59FF98DB3211}" type="slidenum">
              <a:rPr lang="ru-RU" altLang="ru-RU" sz="1200">
                <a:latin typeface="Arial" charset="0"/>
              </a:rPr>
              <a:pPr algn="r"/>
              <a:t>5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7C6C79-5C38-4F4F-BF75-4A2B17CBF7B6}" type="slidenum">
              <a:rPr lang="ru-RU" altLang="ru-RU" sz="1200">
                <a:latin typeface="Arial" charset="0"/>
              </a:rPr>
              <a:pPr algn="r"/>
              <a:t>5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2823AB3-7B2C-4BB7-AA8F-B684660D787D}" type="slidenum">
              <a:rPr lang="ru-RU" altLang="ru-RU" sz="1200">
                <a:latin typeface="Arial" charset="0"/>
              </a:rPr>
              <a:pPr algn="r"/>
              <a:t>5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317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1751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39BC14C-C6FF-4706-B30C-B0F520592903}" type="slidenum">
              <a:rPr lang="ru-RU" altLang="ru-RU" sz="1200">
                <a:latin typeface="Arial" charset="0"/>
              </a:rPr>
              <a:pPr algn="r"/>
              <a:t>5</a:t>
            </a:fld>
            <a:endParaRPr lang="ru-RU" alt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ru-RU" b="1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90676D7B-3D49-438F-81F9-475F511E79CE}" type="slidenum">
              <a:rPr lang="ru-RU" altLang="ru-RU" sz="1200">
                <a:latin typeface="Arial" charset="0"/>
              </a:rPr>
              <a:pPr algn="r"/>
              <a:t>8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Уходит в прошлое стояние в очереди за талоном. Имеются альтернативные и более современные способы попасть к интересующему вас специалисту.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72DED5CD-04FF-49BA-BA53-8DB27137405F}" type="slidenum">
              <a:rPr lang="ru-RU" altLang="ru-RU" sz="1200">
                <a:latin typeface="Arial" charset="0"/>
              </a:rPr>
              <a:pPr algn="r"/>
              <a:t>9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Медсестра  может постоянно анализировать  состав прикрепленного,  выбывшего или прибывшего населения. Автоматизированная система управления  поликлиники позволяет  медицинскому персоналу  направить пациентов  к узким специалистам, консультативно-диагностические  службы поликлиники, в лабораторию, отделение восстановительного лечения и другие, не выходя из кабинета в режиме реального времени.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FC60796E-A3CD-480C-B87F-1255B72475BD}" type="slidenum">
              <a:rPr lang="ru-RU" altLang="ru-RU" sz="1200">
                <a:latin typeface="Arial" charset="0"/>
              </a:rPr>
              <a:pPr algn="r"/>
              <a:t>10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Ушли в прошлое журналы со списками населения и бумажные варианты учетных записей. Все документы регламентирующие сестринскую деятельность имеются в электронном варианте в общем доступе. Так же, каждый работник на своем рабочем месте может распечатать бланки, приказы, стандарты, приглашения и любую информацию, позволяющую эффективно вести трудовую деятельность. В компьютерной базе возможно сделать выборку по любому интересующему вас параметру.</a:t>
            </a:r>
          </a:p>
          <a:p>
            <a:pPr eaLnBrk="1" hangingPunct="1"/>
            <a:endParaRPr lang="ru-RU" altLang="ru-RU" sz="16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22811-11A9-45C2-A79E-E757819A7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6425" cy="1244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A63EE-9433-41B9-BDC1-CCD847867C9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emf"/><Relationship Id="rId4" Type="http://schemas.openxmlformats.org/officeDocument/2006/relationships/oleObject" Target="../embeddings/_____Microsoft_Excel_97-20031.xls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57158" y="5500702"/>
            <a:ext cx="8569325" cy="108108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50000"/>
              </a:lnSpc>
              <a:buFontTx/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ГБУЗ  «Самарской области </a:t>
            </a: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Самарская  Городская клиническая поликлиника № 15»</a:t>
            </a: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endPara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Главный врач  к.м.н. И. М.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Назаркина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ru-RU" sz="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5" descr="IMG_12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71480"/>
            <a:ext cx="806450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2" name="Object 8"/>
          <p:cNvGraphicFramePr>
            <a:graphicFrameLocks noChangeAspect="1"/>
          </p:cNvGraphicFramePr>
          <p:nvPr/>
        </p:nvGraphicFramePr>
        <p:xfrm>
          <a:off x="104775" y="15875"/>
          <a:ext cx="1531938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5" imgW="22066667" imgH="21152381" progId="">
                  <p:embed/>
                </p:oleObj>
              </mc:Choice>
              <mc:Fallback>
                <p:oleObj name="Photo Editor Photo" r:id="rId5" imgW="22066667" imgH="2115238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" y="15875"/>
                        <a:ext cx="1531938" cy="146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2910" y="4929198"/>
            <a:ext cx="8072494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Новые подходы к организации деятельности сестринского персонала  в оказании первичной медико-санитарной помощи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5651500" y="420688"/>
            <a:ext cx="3409950" cy="642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altLang="ru-RU" sz="130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Перечень организаций на территории участка с численностью работающих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Перепись населения (статистическое, прикрепленное, финансируемое)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Список (регистр) льготников федерального и территориального значения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Список льготников, отказавшихся от набора социальных услуг.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Журнал учета диспансерных больных по нозологиям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Журнал учета женщин фертильного возраста с указанием экстрагенитальной патологии; диспансерной принадлежности; вида контрацепции.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Журнал учета беременных женщин с указанием дат постановки на учет и родов, патронажа, необходимости послеродовой  реабилитации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Журнал учета по передаче из детского отделения подростков, с учетом хронических заболеваний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Журнал учета лиц из групп фтизиатрического наблюдения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Учетная форма № 039/у-ВОП «Карта учета работы медицинской сестры врача общей практики»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Медицинская карта амбулаторного больного (учетная форма № 025)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Контрольная карта диспансерного наблюдения (учетная форма № 030/у</a:t>
            </a:r>
            <a:r>
              <a:rPr lang="ru-RU" altLang="ru-RU" sz="13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188913"/>
            <a:ext cx="5689600" cy="122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Информационное сопровождение документооборота медицинской сестры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68413"/>
            <a:ext cx="188118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трелка вправо 2"/>
          <p:cNvSpPr>
            <a:spLocks noChangeArrowheads="1"/>
          </p:cNvSpPr>
          <p:nvPr/>
        </p:nvSpPr>
        <p:spPr bwMode="auto">
          <a:xfrm>
            <a:off x="2338388" y="1052513"/>
            <a:ext cx="3744912" cy="3600450"/>
          </a:xfrm>
          <a:prstGeom prst="rightArrow">
            <a:avLst>
              <a:gd name="adj1" fmla="val 50000"/>
              <a:gd name="adj2" fmla="val 50008"/>
            </a:avLst>
          </a:prstGeom>
          <a:solidFill>
            <a:srgbClr val="FF9900"/>
          </a:solidFill>
          <a:ln w="25400" algn="ctr">
            <a:solidFill>
              <a:srgbClr val="6F95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latin typeface="+mn-lt"/>
                <a:cs typeface="+mn-cs"/>
              </a:rPr>
              <a:t>Оформление медицинской документации в ручном режиме  - многократное повторение  ввода однообразной информации, значительные временные потери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 l="19736"/>
          <a:stretch>
            <a:fillRect/>
          </a:stretch>
        </p:blipFill>
        <p:spPr bwMode="auto">
          <a:xfrm>
            <a:off x="250825" y="3933825"/>
            <a:ext cx="2773363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Стрелка вправо 7"/>
          <p:cNvSpPr>
            <a:spLocks noChangeArrowheads="1"/>
          </p:cNvSpPr>
          <p:nvPr/>
        </p:nvSpPr>
        <p:spPr bwMode="auto">
          <a:xfrm>
            <a:off x="3003550" y="4344988"/>
            <a:ext cx="2936875" cy="2376487"/>
          </a:xfrm>
          <a:prstGeom prst="rightArrow">
            <a:avLst>
              <a:gd name="adj1" fmla="val 50000"/>
              <a:gd name="adj2" fmla="val 49987"/>
            </a:avLst>
          </a:prstGeom>
          <a:solidFill>
            <a:srgbClr val="22DEBF"/>
          </a:solidFill>
          <a:ln w="25400" algn="ctr">
            <a:solidFill>
              <a:srgbClr val="6F95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200" b="1">
                <a:latin typeface="Arial" charset="0"/>
              </a:rPr>
              <a:t>Сокращение времени  повторное введение  информации в различные учетные формы и на весь документооборот медицинской сестры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Прямоугольник 6"/>
          <p:cNvSpPr>
            <a:spLocks noChangeArrowheads="1"/>
          </p:cNvSpPr>
          <p:nvPr/>
        </p:nvSpPr>
        <p:spPr bwMode="auto">
          <a:xfrm>
            <a:off x="357188" y="4595813"/>
            <a:ext cx="2020887" cy="1841500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700" b="1" dirty="0">
                <a:solidFill>
                  <a:srgbClr val="000000"/>
                </a:solidFill>
                <a:latin typeface="Calibri" pitchFamily="34" charset="0"/>
              </a:rPr>
              <a:t>Система учета и ведения пациентов, находящихся на лечении в стационаре на дому</a:t>
            </a:r>
            <a:r>
              <a:rPr lang="ru-RU" altLang="ru-RU" sz="1700" dirty="0">
                <a:latin typeface="Calibri" pitchFamily="34" charset="0"/>
              </a:rPr>
              <a:t>.   </a:t>
            </a:r>
          </a:p>
        </p:txBody>
      </p:sp>
      <p:sp>
        <p:nvSpPr>
          <p:cNvPr id="63490" name="Прямоугольник 8"/>
          <p:cNvSpPr>
            <a:spLocks noChangeArrowheads="1"/>
          </p:cNvSpPr>
          <p:nvPr/>
        </p:nvSpPr>
        <p:spPr bwMode="auto">
          <a:xfrm>
            <a:off x="6081713" y="4298950"/>
            <a:ext cx="2932112" cy="1047750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500" b="1">
                <a:solidFill>
                  <a:srgbClr val="000000"/>
                </a:solidFill>
                <a:latin typeface="Calibri" pitchFamily="34" charset="0"/>
              </a:rPr>
              <a:t>Система мониторинга выполнения стандарта наблюдения за пациентами с хр. заболеваниями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3050"/>
            <a:ext cx="2016125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63492" name="Picture 7" descr="IMG_11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8813" y="273050"/>
            <a:ext cx="1811337" cy="1308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3493" name="TextBox 32"/>
          <p:cNvSpPr txBox="1">
            <a:spLocks noChangeArrowheads="1"/>
          </p:cNvSpPr>
          <p:nvPr/>
        </p:nvSpPr>
        <p:spPr bwMode="auto">
          <a:xfrm>
            <a:off x="2359025" y="266700"/>
            <a:ext cx="44640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chemeClr val="folHlink"/>
                </a:solidFill>
                <a:latin typeface="Calibri" pitchFamily="34" charset="0"/>
              </a:rPr>
              <a:t>Информационное сопровождение деятельности медицинской сестры</a:t>
            </a:r>
          </a:p>
        </p:txBody>
      </p:sp>
      <p:sp>
        <p:nvSpPr>
          <p:cNvPr id="41" name="Правая фигурная скобка 40"/>
          <p:cNvSpPr>
            <a:spLocks/>
          </p:cNvSpPr>
          <p:nvPr/>
        </p:nvSpPr>
        <p:spPr bwMode="auto">
          <a:xfrm rot="5400000">
            <a:off x="4347369" y="-1578769"/>
            <a:ext cx="407988" cy="6727825"/>
          </a:xfrm>
          <a:prstGeom prst="rightBrace">
            <a:avLst>
              <a:gd name="adj1" fmla="val 8321"/>
              <a:gd name="adj2" fmla="val 50000"/>
            </a:avLst>
          </a:prstGeom>
          <a:noFill/>
          <a:ln w="57150" algn="ctr">
            <a:solidFill>
              <a:schemeClr val="folHlink"/>
            </a:solidFill>
            <a:round/>
            <a:headEnd/>
            <a:tailEnd/>
          </a:ln>
          <a:extLst/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63495" name="Прямоугольник 12"/>
          <p:cNvSpPr>
            <a:spLocks noChangeArrowheads="1"/>
          </p:cNvSpPr>
          <p:nvPr/>
        </p:nvSpPr>
        <p:spPr bwMode="auto">
          <a:xfrm>
            <a:off x="2916238" y="2200275"/>
            <a:ext cx="2659062" cy="868363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Система для формирования паспорта здоровья прикрепленного населения</a:t>
            </a:r>
            <a:r>
              <a:rPr lang="ru-RU" altLang="ru-RU" sz="1600">
                <a:latin typeface="Calibri" pitchFamily="34" charset="0"/>
              </a:rPr>
              <a:t>.</a:t>
            </a:r>
          </a:p>
        </p:txBody>
      </p:sp>
      <p:sp>
        <p:nvSpPr>
          <p:cNvPr id="63496" name="Прямоугольник 42"/>
          <p:cNvSpPr>
            <a:spLocks noChangeArrowheads="1"/>
          </p:cNvSpPr>
          <p:nvPr/>
        </p:nvSpPr>
        <p:spPr bwMode="auto">
          <a:xfrm>
            <a:off x="3203575" y="4772025"/>
            <a:ext cx="2089150" cy="1452563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 dirty="0">
                <a:solidFill>
                  <a:srgbClr val="000000"/>
                </a:solidFill>
                <a:latin typeface="Calibri" pitchFamily="34" charset="0"/>
              </a:rPr>
              <a:t>ЭМК</a:t>
            </a:r>
          </a:p>
          <a:p>
            <a:pPr algn="ctr"/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(Анкета ФР, Карта сестринского наблюдения)</a:t>
            </a:r>
          </a:p>
        </p:txBody>
      </p:sp>
      <p:sp>
        <p:nvSpPr>
          <p:cNvPr id="63497" name="Прямоугольник 43"/>
          <p:cNvSpPr>
            <a:spLocks noChangeArrowheads="1"/>
          </p:cNvSpPr>
          <p:nvPr/>
        </p:nvSpPr>
        <p:spPr bwMode="auto">
          <a:xfrm>
            <a:off x="369888" y="3503613"/>
            <a:ext cx="2020887" cy="901700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Calibri" pitchFamily="34" charset="0"/>
              </a:rPr>
              <a:t>Лабораторная  информационная система</a:t>
            </a:r>
            <a:endParaRPr lang="ru-RU" altLang="ru-RU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3498" name="Прямоугольник 5"/>
          <p:cNvSpPr>
            <a:spLocks noChangeArrowheads="1"/>
          </p:cNvSpPr>
          <p:nvPr/>
        </p:nvSpPr>
        <p:spPr bwMode="auto">
          <a:xfrm>
            <a:off x="6057900" y="3479800"/>
            <a:ext cx="2932113" cy="690563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>
                <a:solidFill>
                  <a:srgbClr val="000000"/>
                </a:solidFill>
                <a:latin typeface="Calibri" pitchFamily="34" charset="0"/>
              </a:rPr>
              <a:t>Система контроля охвата онкологическими осмотрами</a:t>
            </a:r>
            <a:r>
              <a:rPr lang="ru-RU" altLang="ru-RU" sz="1600">
                <a:latin typeface="Calibri" pitchFamily="34" charset="0"/>
              </a:rPr>
              <a:t>.</a:t>
            </a:r>
          </a:p>
        </p:txBody>
      </p:sp>
      <p:sp>
        <p:nvSpPr>
          <p:cNvPr id="63499" name="Прямоугольник 44"/>
          <p:cNvSpPr>
            <a:spLocks noChangeArrowheads="1"/>
          </p:cNvSpPr>
          <p:nvPr/>
        </p:nvSpPr>
        <p:spPr bwMode="auto">
          <a:xfrm>
            <a:off x="6103938" y="6121400"/>
            <a:ext cx="2921000" cy="633413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>
                <a:solidFill>
                  <a:srgbClr val="000000"/>
                </a:solidFill>
                <a:latin typeface="Calibri" pitchFamily="34" charset="0"/>
              </a:rPr>
              <a:t>Обучающие программы для пациентов</a:t>
            </a:r>
          </a:p>
        </p:txBody>
      </p:sp>
      <p:sp>
        <p:nvSpPr>
          <p:cNvPr id="63500" name="Прямоугольник 7"/>
          <p:cNvSpPr>
            <a:spLocks noChangeArrowheads="1"/>
          </p:cNvSpPr>
          <p:nvPr/>
        </p:nvSpPr>
        <p:spPr bwMode="auto">
          <a:xfrm>
            <a:off x="398463" y="2054225"/>
            <a:ext cx="2022475" cy="12509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Calibri" pitchFamily="34" charset="0"/>
              </a:rPr>
              <a:t>Система  скрининга и мониторинга мероприятий для раннего выявления ФР развития ХНИЗ</a:t>
            </a:r>
          </a:p>
        </p:txBody>
      </p:sp>
      <p:sp>
        <p:nvSpPr>
          <p:cNvPr id="63501" name="Прямоугольник 9"/>
          <p:cNvSpPr>
            <a:spLocks noChangeArrowheads="1"/>
          </p:cNvSpPr>
          <p:nvPr/>
        </p:nvSpPr>
        <p:spPr bwMode="auto">
          <a:xfrm>
            <a:off x="6051550" y="2782888"/>
            <a:ext cx="2932113" cy="573087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Calibri" pitchFamily="34" charset="0"/>
              </a:rPr>
              <a:t>МИС Учет и планирование вакцинации</a:t>
            </a:r>
          </a:p>
        </p:txBody>
      </p:sp>
      <p:sp>
        <p:nvSpPr>
          <p:cNvPr id="63502" name="Прямоугольник 4"/>
          <p:cNvSpPr>
            <a:spLocks noChangeArrowheads="1"/>
          </p:cNvSpPr>
          <p:nvPr/>
        </p:nvSpPr>
        <p:spPr bwMode="auto">
          <a:xfrm>
            <a:off x="6027738" y="1917700"/>
            <a:ext cx="2932112" cy="782638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Система контроля мероприятий по профилактике туберкулеза</a:t>
            </a:r>
            <a:r>
              <a:rPr lang="ru-RU" altLang="ru-RU" sz="1600">
                <a:latin typeface="Calibri" pitchFamily="34" charset="0"/>
              </a:rPr>
              <a:t> </a:t>
            </a:r>
          </a:p>
        </p:txBody>
      </p:sp>
      <p:sp>
        <p:nvSpPr>
          <p:cNvPr id="63503" name="Прямоугольник 45"/>
          <p:cNvSpPr>
            <a:spLocks noChangeArrowheads="1"/>
          </p:cNvSpPr>
          <p:nvPr/>
        </p:nvSpPr>
        <p:spPr bwMode="auto">
          <a:xfrm>
            <a:off x="6094413" y="5475288"/>
            <a:ext cx="2930525" cy="496887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Система контроля охвата онкологическими осмотрами</a:t>
            </a:r>
            <a:r>
              <a:rPr lang="ru-RU" altLang="ru-RU" sz="1600">
                <a:latin typeface="Calibri" pitchFamily="34" charset="0"/>
              </a:rPr>
              <a:t>.</a:t>
            </a:r>
          </a:p>
        </p:txBody>
      </p:sp>
      <p:sp>
        <p:nvSpPr>
          <p:cNvPr id="63504" name="Прямоугольник 46"/>
          <p:cNvSpPr>
            <a:spLocks noChangeArrowheads="1"/>
          </p:cNvSpPr>
          <p:nvPr/>
        </p:nvSpPr>
        <p:spPr bwMode="auto">
          <a:xfrm>
            <a:off x="2916238" y="3325813"/>
            <a:ext cx="2659062" cy="973137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Calibri" pitchFamily="34" charset="0"/>
              </a:rPr>
              <a:t>Программа диспансерного наблюдения прикрепленного населения</a:t>
            </a:r>
            <a:r>
              <a:rPr lang="ru-RU" altLang="ru-RU" sz="1400" dirty="0">
                <a:latin typeface="Calibri" pitchFamily="34" charset="0"/>
              </a:rPr>
              <a:t>.</a:t>
            </a:r>
          </a:p>
        </p:txBody>
      </p:sp>
      <p:sp>
        <p:nvSpPr>
          <p:cNvPr id="48" name="Правая фигурная скобка 47"/>
          <p:cNvSpPr>
            <a:spLocks/>
          </p:cNvSpPr>
          <p:nvPr/>
        </p:nvSpPr>
        <p:spPr bwMode="auto">
          <a:xfrm>
            <a:off x="2484438" y="2308225"/>
            <a:ext cx="215900" cy="3916363"/>
          </a:xfrm>
          <a:prstGeom prst="rightBrace">
            <a:avLst>
              <a:gd name="adj1" fmla="val 8314"/>
              <a:gd name="adj2" fmla="val 50000"/>
            </a:avLst>
          </a:prstGeom>
          <a:noFill/>
          <a:ln w="9525" algn="ctr">
            <a:solidFill>
              <a:schemeClr val="folHlink"/>
            </a:solidFill>
            <a:round/>
            <a:headEnd/>
            <a:tailEnd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1" name="Левая фигурная скобка 50"/>
          <p:cNvSpPr>
            <a:spLocks/>
          </p:cNvSpPr>
          <p:nvPr/>
        </p:nvSpPr>
        <p:spPr bwMode="auto">
          <a:xfrm>
            <a:off x="5648325" y="2308225"/>
            <a:ext cx="315913" cy="3916363"/>
          </a:xfrm>
          <a:prstGeom prst="leftBrace">
            <a:avLst>
              <a:gd name="adj1" fmla="val 8379"/>
              <a:gd name="adj2" fmla="val 50000"/>
            </a:avLst>
          </a:prstGeom>
          <a:noFill/>
          <a:ln w="9525" algn="ctr">
            <a:solidFill>
              <a:schemeClr val="folHlink"/>
            </a:solidFill>
            <a:round/>
            <a:headEnd/>
            <a:tailEnd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23850" y="4076700"/>
            <a:ext cx="3024188" cy="1571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Анкетирование осуществляется медицинскими сестрами на дому (с применением бумажных носителей) или в поликлинике с внесением параметров в электронную базу данных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6084888" y="4103688"/>
            <a:ext cx="2879725" cy="18192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Измерение АД </a:t>
            </a: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Определение уровня глюкозы </a:t>
            </a:r>
            <a:endParaRPr lang="en-US" sz="16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экспресс-методом</a:t>
            </a: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Определение уровня холестерина </a:t>
            </a:r>
            <a:endParaRPr lang="en-US" sz="16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экспресс-методом</a:t>
            </a: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офтальмотонометрия</a:t>
            </a:r>
          </a:p>
        </p:txBody>
      </p:sp>
      <p:sp>
        <p:nvSpPr>
          <p:cNvPr id="103431" name="AutoShape 7"/>
          <p:cNvSpPr>
            <a:spLocks noChangeArrowheads="1"/>
          </p:cNvSpPr>
          <p:nvPr/>
        </p:nvSpPr>
        <p:spPr bwMode="auto">
          <a:xfrm>
            <a:off x="6443663" y="1844675"/>
            <a:ext cx="485775" cy="2016125"/>
          </a:xfrm>
          <a:prstGeom prst="downArrow">
            <a:avLst>
              <a:gd name="adj1" fmla="val 50000"/>
              <a:gd name="adj2" fmla="val 10375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2048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142852"/>
            <a:ext cx="8229600" cy="76200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скрининговых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</a:p>
        </p:txBody>
      </p:sp>
      <p:sp>
        <p:nvSpPr>
          <p:cNvPr id="20486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68413"/>
            <a:ext cx="3740150" cy="647700"/>
          </a:xfrm>
        </p:spPr>
        <p:txBody>
          <a:bodyPr/>
          <a:lstStyle/>
          <a:p>
            <a:pPr marL="914400" lvl="1" indent="-457200" algn="ctr" eaLnBrk="1" hangingPunct="1">
              <a:buFont typeface="Arial" charset="0"/>
              <a:buNone/>
            </a:pP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Анкетирование</a:t>
            </a:r>
          </a:p>
        </p:txBody>
      </p:sp>
      <p:sp>
        <p:nvSpPr>
          <p:cNvPr id="20487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03850" y="1268413"/>
            <a:ext cx="3740150" cy="647700"/>
          </a:xfrm>
        </p:spPr>
        <p:txBody>
          <a:bodyPr/>
          <a:lstStyle/>
          <a:p>
            <a:pPr marL="533400" indent="-533400" algn="ctr"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Целевые скрининги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2843213" y="2276475"/>
            <a:ext cx="3455987" cy="9255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ru-RU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Мероприятия выполняются последовательно или параллельно </a:t>
            </a:r>
          </a:p>
        </p:txBody>
      </p:sp>
      <p:pic>
        <p:nvPicPr>
          <p:cNvPr id="20489" name="Picture 4" descr="P51808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44675"/>
            <a:ext cx="19954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5" descr="DSCN39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844675"/>
            <a:ext cx="19081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4" descr="DSCN35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4149725"/>
            <a:ext cx="244792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195513" y="1844675"/>
            <a:ext cx="485775" cy="2016125"/>
          </a:xfrm>
          <a:prstGeom prst="downArrow">
            <a:avLst>
              <a:gd name="adj1" fmla="val 50000"/>
              <a:gd name="adj2" fmla="val 10375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42350" cy="10080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Регистрация факторов риска развития хронических заболеваний</a:t>
            </a:r>
          </a:p>
        </p:txBody>
      </p:sp>
      <p:graphicFrame>
        <p:nvGraphicFramePr>
          <p:cNvPr id="6" name="Рисунок SmartArt 5"/>
          <p:cNvGraphicFramePr>
            <a:graphicFrameLocks noGrp="1"/>
          </p:cNvGraphicFramePr>
          <p:nvPr>
            <p:ph type="dgm" idx="1"/>
          </p:nvPr>
        </p:nvGraphicFramePr>
        <p:xfrm>
          <a:off x="142844" y="1600200"/>
          <a:ext cx="8543956" cy="4757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0"/>
            <a:ext cx="7489825" cy="4762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группы для целевого скрининга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755650" y="981075"/>
            <a:ext cx="3095625" cy="46196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80 – в семейном анамнезе – онкологические заболевания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755650" y="3141663"/>
            <a:ext cx="3095625" cy="43180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57  – воздействие производственных  факторов 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755650" y="3716338"/>
            <a:ext cx="3095625" cy="46196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83,3 – в семейном анамнезе –  сахарный диабет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755650" y="4292600"/>
            <a:ext cx="3095625" cy="42703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82.5 – в семейном анамнезе –  бронхиальная астма</a:t>
            </a:r>
            <a:endParaRPr lang="ru-RU" sz="12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755650" y="4868863"/>
            <a:ext cx="3095625" cy="49212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72.0 – в  личном анамнезе употребление табака 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755650" y="5516563"/>
            <a:ext cx="3095625" cy="50482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72.3 – в  личном анамнезе неприемлемый пищевой рацион 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755650" y="1700213"/>
            <a:ext cx="3095625" cy="50482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72.3 – в  личном анамнезе недостаток физической активности 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755650" y="6165850"/>
            <a:ext cx="3095625" cy="44450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88 – в  личном анамнезе аллергические реакции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5" name="Oval 13"/>
          <p:cNvSpPr>
            <a:spLocks noChangeArrowheads="1"/>
          </p:cNvSpPr>
          <p:nvPr/>
        </p:nvSpPr>
        <p:spPr bwMode="auto">
          <a:xfrm>
            <a:off x="6719888" y="3852863"/>
            <a:ext cx="1728787" cy="636587"/>
          </a:xfrm>
          <a:prstGeom prst="ellips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Arial" charset="0"/>
              </a:rPr>
              <a:t>бронхиальная астма</a:t>
            </a:r>
          </a:p>
        </p:txBody>
      </p:sp>
      <p:sp>
        <p:nvSpPr>
          <p:cNvPr id="21516" name="Oval 14"/>
          <p:cNvSpPr>
            <a:spLocks noChangeArrowheads="1"/>
          </p:cNvSpPr>
          <p:nvPr/>
        </p:nvSpPr>
        <p:spPr bwMode="auto">
          <a:xfrm>
            <a:off x="6477000" y="2095500"/>
            <a:ext cx="2362200" cy="10382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сердечно сосудистые заболевания </a:t>
            </a:r>
          </a:p>
        </p:txBody>
      </p:sp>
      <p:sp>
        <p:nvSpPr>
          <p:cNvPr id="21517" name="Oval 15"/>
          <p:cNvSpPr>
            <a:spLocks noChangeArrowheads="1"/>
          </p:cNvSpPr>
          <p:nvPr/>
        </p:nvSpPr>
        <p:spPr bwMode="auto">
          <a:xfrm>
            <a:off x="6732588" y="3213100"/>
            <a:ext cx="1800225" cy="5715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latin typeface="Arial" charset="0"/>
              </a:rPr>
              <a:t>ХОБЛ</a:t>
            </a:r>
            <a:endParaRPr lang="ru-RU">
              <a:latin typeface="Arial" charset="0"/>
            </a:endParaRPr>
          </a:p>
        </p:txBody>
      </p:sp>
      <p:sp>
        <p:nvSpPr>
          <p:cNvPr id="61455" name="Oval 16"/>
          <p:cNvSpPr>
            <a:spLocks noChangeArrowheads="1"/>
          </p:cNvSpPr>
          <p:nvPr/>
        </p:nvSpPr>
        <p:spPr bwMode="auto">
          <a:xfrm>
            <a:off x="6588125" y="1341438"/>
            <a:ext cx="1944688" cy="649287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онкологические заболевания</a:t>
            </a:r>
          </a:p>
        </p:txBody>
      </p:sp>
      <p:sp>
        <p:nvSpPr>
          <p:cNvPr id="21519" name="Oval 17"/>
          <p:cNvSpPr>
            <a:spLocks noChangeArrowheads="1"/>
          </p:cNvSpPr>
          <p:nvPr/>
        </p:nvSpPr>
        <p:spPr bwMode="auto">
          <a:xfrm>
            <a:off x="6804025" y="5805488"/>
            <a:ext cx="1655763" cy="649287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Arial" charset="0"/>
              </a:rPr>
              <a:t>сахарный диабет</a:t>
            </a:r>
            <a:endParaRPr lang="ru-RU">
              <a:latin typeface="Arial" charset="0"/>
            </a:endParaRPr>
          </a:p>
        </p:txBody>
      </p:sp>
      <p:sp>
        <p:nvSpPr>
          <p:cNvPr id="21520" name="Oval 18"/>
          <p:cNvSpPr>
            <a:spLocks noChangeArrowheads="1"/>
          </p:cNvSpPr>
          <p:nvPr/>
        </p:nvSpPr>
        <p:spPr bwMode="auto">
          <a:xfrm>
            <a:off x="6588125" y="4652963"/>
            <a:ext cx="2057400" cy="10287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latin typeface="Arial" charset="0"/>
              </a:rPr>
              <a:t>облитерирующие заболевания сосудов нижних конечностей</a:t>
            </a:r>
            <a:endParaRPr lang="ru-RU">
              <a:latin typeface="Arial" charset="0"/>
            </a:endParaRPr>
          </a:p>
        </p:txBody>
      </p:sp>
      <p:sp>
        <p:nvSpPr>
          <p:cNvPr id="100370" name="Line 19"/>
          <p:cNvSpPr>
            <a:spLocks noChangeShapeType="1"/>
          </p:cNvSpPr>
          <p:nvPr/>
        </p:nvSpPr>
        <p:spPr bwMode="auto">
          <a:xfrm>
            <a:off x="3851275" y="1196975"/>
            <a:ext cx="273685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1" name="Line 20"/>
          <p:cNvSpPr>
            <a:spLocks noChangeShapeType="1"/>
          </p:cNvSpPr>
          <p:nvPr/>
        </p:nvSpPr>
        <p:spPr bwMode="auto">
          <a:xfrm>
            <a:off x="3851275" y="1916113"/>
            <a:ext cx="2701925" cy="5222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2" name="Line 21"/>
          <p:cNvSpPr>
            <a:spLocks noChangeShapeType="1"/>
          </p:cNvSpPr>
          <p:nvPr/>
        </p:nvSpPr>
        <p:spPr bwMode="auto">
          <a:xfrm>
            <a:off x="3851275" y="2060575"/>
            <a:ext cx="3024188" cy="38893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3" name="Line 22"/>
          <p:cNvSpPr>
            <a:spLocks noChangeShapeType="1"/>
          </p:cNvSpPr>
          <p:nvPr/>
        </p:nvSpPr>
        <p:spPr bwMode="auto">
          <a:xfrm flipV="1">
            <a:off x="3851275" y="2565400"/>
            <a:ext cx="2592388" cy="215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4" name="Line 23"/>
          <p:cNvSpPr>
            <a:spLocks noChangeShapeType="1"/>
          </p:cNvSpPr>
          <p:nvPr/>
        </p:nvSpPr>
        <p:spPr bwMode="auto">
          <a:xfrm flipV="1">
            <a:off x="3851275" y="2708275"/>
            <a:ext cx="2665413" cy="5762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5" name="Line 24"/>
          <p:cNvSpPr>
            <a:spLocks noChangeShapeType="1"/>
          </p:cNvSpPr>
          <p:nvPr/>
        </p:nvSpPr>
        <p:spPr bwMode="auto">
          <a:xfrm>
            <a:off x="3851275" y="3357563"/>
            <a:ext cx="2881313" cy="714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6" name="Line 25"/>
          <p:cNvSpPr>
            <a:spLocks noChangeShapeType="1"/>
          </p:cNvSpPr>
          <p:nvPr/>
        </p:nvSpPr>
        <p:spPr bwMode="auto">
          <a:xfrm flipV="1">
            <a:off x="3851275" y="1700213"/>
            <a:ext cx="2736850" cy="144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7" name="Line 26"/>
          <p:cNvSpPr>
            <a:spLocks noChangeShapeType="1"/>
          </p:cNvSpPr>
          <p:nvPr/>
        </p:nvSpPr>
        <p:spPr bwMode="auto">
          <a:xfrm>
            <a:off x="3851275" y="3429000"/>
            <a:ext cx="2952750" cy="576263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8" name="Line 27"/>
          <p:cNvSpPr>
            <a:spLocks noChangeShapeType="1"/>
          </p:cNvSpPr>
          <p:nvPr/>
        </p:nvSpPr>
        <p:spPr bwMode="auto">
          <a:xfrm>
            <a:off x="3851275" y="3500438"/>
            <a:ext cx="2808288" cy="15128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9" name="Line 28"/>
          <p:cNvSpPr>
            <a:spLocks noChangeShapeType="1"/>
          </p:cNvSpPr>
          <p:nvPr/>
        </p:nvSpPr>
        <p:spPr bwMode="auto">
          <a:xfrm>
            <a:off x="3851275" y="4005263"/>
            <a:ext cx="2952750" cy="201612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0" name="Line 29"/>
          <p:cNvSpPr>
            <a:spLocks noChangeShapeType="1"/>
          </p:cNvSpPr>
          <p:nvPr/>
        </p:nvSpPr>
        <p:spPr bwMode="auto">
          <a:xfrm flipV="1">
            <a:off x="3860800" y="4221163"/>
            <a:ext cx="2871788" cy="363537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1" name="Line 30"/>
          <p:cNvSpPr>
            <a:spLocks noChangeShapeType="1"/>
          </p:cNvSpPr>
          <p:nvPr/>
        </p:nvSpPr>
        <p:spPr bwMode="auto">
          <a:xfrm flipV="1">
            <a:off x="3851275" y="5229225"/>
            <a:ext cx="2736850" cy="714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2" name="Line 31"/>
          <p:cNvSpPr>
            <a:spLocks noChangeShapeType="1"/>
          </p:cNvSpPr>
          <p:nvPr/>
        </p:nvSpPr>
        <p:spPr bwMode="auto">
          <a:xfrm flipV="1">
            <a:off x="3851275" y="3644900"/>
            <a:ext cx="2952750" cy="14398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3" name="Line 32"/>
          <p:cNvSpPr>
            <a:spLocks noChangeShapeType="1"/>
          </p:cNvSpPr>
          <p:nvPr/>
        </p:nvSpPr>
        <p:spPr bwMode="auto">
          <a:xfrm flipV="1">
            <a:off x="3851275" y="2852738"/>
            <a:ext cx="2736850" cy="20891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4" name="Line 33"/>
          <p:cNvSpPr>
            <a:spLocks noChangeShapeType="1"/>
          </p:cNvSpPr>
          <p:nvPr/>
        </p:nvSpPr>
        <p:spPr bwMode="auto">
          <a:xfrm>
            <a:off x="3851275" y="5876925"/>
            <a:ext cx="2952750" cy="28892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5" name="Line 34"/>
          <p:cNvSpPr>
            <a:spLocks noChangeShapeType="1"/>
          </p:cNvSpPr>
          <p:nvPr/>
        </p:nvSpPr>
        <p:spPr bwMode="auto">
          <a:xfrm flipV="1">
            <a:off x="3851275" y="2997200"/>
            <a:ext cx="2881313" cy="26638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6" name="Line 35"/>
          <p:cNvSpPr>
            <a:spLocks noChangeShapeType="1"/>
          </p:cNvSpPr>
          <p:nvPr/>
        </p:nvSpPr>
        <p:spPr bwMode="auto">
          <a:xfrm flipV="1">
            <a:off x="3851275" y="4365625"/>
            <a:ext cx="3024188" cy="2016125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21538" name="Rectangle 4"/>
          <p:cNvSpPr>
            <a:spLocks noChangeArrowheads="1"/>
          </p:cNvSpPr>
          <p:nvPr/>
        </p:nvSpPr>
        <p:spPr bwMode="auto">
          <a:xfrm>
            <a:off x="755650" y="2420938"/>
            <a:ext cx="3095625" cy="57626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82.4 – в семейном анамнезе – заболевания сердечно-сосудистой системы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3375"/>
            <a:ext cx="8748712" cy="3111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Мониторинг выполнения диагностического стандарта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у пациентов с факторами риска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36613"/>
            <a:ext cx="84963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435975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3300"/>
                </a:solidFill>
              </a:rPr>
              <a:t>Участие медицинских сестер в активном выявлении онкологических заболеваний</a:t>
            </a:r>
            <a:r>
              <a:rPr lang="ru-RU" sz="4000" b="1" dirty="0" smtClean="0"/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r>
              <a:rPr lang="ru-RU" dirty="0" smtClean="0"/>
              <a:t>Обучение медицинских сестер проведению онкологического осмотра на предмет выявления  рака наружной локализации и </a:t>
            </a:r>
            <a:r>
              <a:rPr lang="ru-RU" dirty="0" err="1" smtClean="0"/>
              <a:t>предраковых</a:t>
            </a:r>
            <a:r>
              <a:rPr lang="ru-RU" dirty="0" smtClean="0"/>
              <a:t> состояний.</a:t>
            </a:r>
          </a:p>
          <a:p>
            <a:r>
              <a:rPr lang="ru-RU" dirty="0" smtClean="0"/>
              <a:t>Проведение осмотров нетранспортабельных пациентов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13787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Результаты самостоятельных  осмотров медицинских сестер  с целью выявления онкологических заболеваний наружной локализации.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3797" name="Текст 8"/>
          <p:cNvSpPr>
            <a:spLocks noGrp="1"/>
          </p:cNvSpPr>
          <p:nvPr>
            <p:ph type="body" idx="4294967295"/>
          </p:nvPr>
        </p:nvSpPr>
        <p:spPr>
          <a:xfrm>
            <a:off x="5143504" y="5561013"/>
            <a:ext cx="1150937" cy="1296987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99CC"/>
          </a:solidFill>
          <a:ln w="25400" cap="flat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marL="0" indent="0" algn="ctr" eaLnBrk="1" hangingPunct="1">
              <a:buFontTx/>
              <a:buNone/>
              <a:defRPr/>
            </a:pPr>
            <a:r>
              <a:rPr lang="ru-RU" sz="1200" dirty="0" smtClean="0"/>
              <a:t>Выявлена меланома  стопы и </a:t>
            </a:r>
            <a:r>
              <a:rPr lang="ru-RU" sz="1200" dirty="0" err="1" smtClean="0"/>
              <a:t>лимфома</a:t>
            </a:r>
            <a:r>
              <a:rPr lang="ru-RU" sz="1200" dirty="0" smtClean="0"/>
              <a:t>. </a:t>
            </a:r>
          </a:p>
        </p:txBody>
      </p:sp>
      <p:sp>
        <p:nvSpPr>
          <p:cNvPr id="3" name="Выноска со стрелкой вверх 2"/>
          <p:cNvSpPr>
            <a:spLocks noChangeArrowheads="1"/>
          </p:cNvSpPr>
          <p:nvPr/>
        </p:nvSpPr>
        <p:spPr bwMode="auto">
          <a:xfrm>
            <a:off x="3857620" y="5561013"/>
            <a:ext cx="1079500" cy="1296987"/>
          </a:xfrm>
          <a:prstGeom prst="upArrowCallout">
            <a:avLst>
              <a:gd name="adj1" fmla="val 25000"/>
              <a:gd name="adj2" fmla="val 25000"/>
              <a:gd name="adj3" fmla="val 24997"/>
              <a:gd name="adj4" fmla="val 64977"/>
            </a:avLst>
          </a:prstGeom>
          <a:solidFill>
            <a:srgbClr val="FF99CC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+mn-lt"/>
                <a:cs typeface="+mn-cs"/>
              </a:rPr>
              <a:t>Выявлено 2 случая рака молочной железы </a:t>
            </a:r>
          </a:p>
        </p:txBody>
      </p:sp>
      <p:sp>
        <p:nvSpPr>
          <p:cNvPr id="59398" name="Прямоугольник 1"/>
          <p:cNvSpPr>
            <a:spLocks noChangeArrowheads="1"/>
          </p:cNvSpPr>
          <p:nvPr/>
        </p:nvSpPr>
        <p:spPr bwMode="auto">
          <a:xfrm>
            <a:off x="1042988" y="1412875"/>
            <a:ext cx="7705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Обучение медицинских сестер проведению онкологического осмотра на предмет выявления  рака наружной локализации.</a:t>
            </a:r>
          </a:p>
          <a:p>
            <a:r>
              <a:rPr lang="ru-RU" sz="2000" b="1"/>
              <a:t>Делегирование полномочий по проведение осмотров нетранспортабельных пациентов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71472" y="2714620"/>
          <a:ext cx="7358114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Текст 8"/>
          <p:cNvSpPr txBox="1">
            <a:spLocks/>
          </p:cNvSpPr>
          <p:nvPr/>
        </p:nvSpPr>
        <p:spPr>
          <a:xfrm>
            <a:off x="6429388" y="5429264"/>
            <a:ext cx="1357322" cy="1296987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99CC"/>
          </a:solidFill>
          <a:ln w="25400" cap="flat" algn="ctr">
            <a:solidFill>
              <a:srgbClr val="FF00FF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3 случая </a:t>
            </a:r>
            <a:r>
              <a:rPr lang="ru-RU" sz="1200" dirty="0" err="1" smtClean="0"/>
              <a:t>базалиомы</a:t>
            </a:r>
            <a:r>
              <a:rPr lang="ru-RU" sz="1200" dirty="0" smtClean="0"/>
              <a:t>, 1 меланома, 1 кожный метастаз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28625" y="188913"/>
            <a:ext cx="8715375" cy="811212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Роль медицинских сестер в реализации обучающих программ для пациентов </a:t>
            </a:r>
          </a:p>
        </p:txBody>
      </p:sp>
      <p:sp>
        <p:nvSpPr>
          <p:cNvPr id="12293" name="Содержимое 6"/>
          <p:cNvSpPr>
            <a:spLocks noGrp="1"/>
          </p:cNvSpPr>
          <p:nvPr>
            <p:ph idx="4294967295"/>
          </p:nvPr>
        </p:nvSpPr>
        <p:spPr>
          <a:xfrm>
            <a:off x="0" y="1000125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accent5">
                    <a:lumMod val="75000"/>
                  </a:schemeClr>
                </a:solidFill>
              </a:rPr>
              <a:t>Школа «Артериальной гипертензии»</a:t>
            </a:r>
          </a:p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accent5">
                    <a:lumMod val="75000"/>
                  </a:schemeClr>
                </a:solidFill>
              </a:rPr>
              <a:t>Школа « Бронхиальной астмы»</a:t>
            </a:r>
          </a:p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accent5">
                    <a:lumMod val="75000"/>
                  </a:schemeClr>
                </a:solidFill>
              </a:rPr>
              <a:t>Школа « Сахарного диабета»</a:t>
            </a:r>
          </a:p>
          <a:p>
            <a:pPr eaLnBrk="1" hangingPunct="1">
              <a:defRPr/>
            </a:pPr>
            <a:r>
              <a:rPr lang="ru-RU" altLang="ru-RU" sz="2400" dirty="0" smtClean="0"/>
              <a:t>Школа « Золотая осень»</a:t>
            </a:r>
          </a:p>
          <a:p>
            <a:pPr eaLnBrk="1" hangingPunct="1">
              <a:defRPr/>
            </a:pPr>
            <a:r>
              <a:rPr lang="ru-RU" altLang="ru-RU" sz="2400" dirty="0" smtClean="0"/>
              <a:t>Школа «Репродуктивного здоровья»</a:t>
            </a:r>
          </a:p>
          <a:p>
            <a:pPr>
              <a:defRPr/>
            </a:pPr>
            <a:r>
              <a:rPr lang="ru-RU" altLang="ru-RU" sz="2400" dirty="0" smtClean="0"/>
              <a:t>Школа «Позитивное материнство»</a:t>
            </a:r>
            <a:endParaRPr lang="en-US" altLang="ru-RU" sz="2400" dirty="0" smtClean="0"/>
          </a:p>
          <a:p>
            <a:pPr eaLnBrk="1" hangingPunct="1">
              <a:defRPr/>
            </a:pPr>
            <a:r>
              <a:rPr lang="ru-RU" altLang="ru-RU" sz="2400" dirty="0" smtClean="0"/>
              <a:t>Школа «Жизнь без табака»</a:t>
            </a:r>
          </a:p>
          <a:p>
            <a:pPr eaLnBrk="1" hangingPunct="1">
              <a:defRPr/>
            </a:pPr>
            <a:r>
              <a:rPr lang="ru-RU" altLang="ru-RU" sz="2400" dirty="0" smtClean="0"/>
              <a:t>Школа « Молодого отца»</a:t>
            </a:r>
            <a:endParaRPr lang="en-US" altLang="ru-RU" sz="2400" dirty="0" smtClean="0"/>
          </a:p>
          <a:p>
            <a:pPr>
              <a:defRPr/>
            </a:pPr>
            <a:r>
              <a:rPr lang="ru-RU" altLang="ru-RU" sz="2400" dirty="0" smtClean="0"/>
              <a:t>Школа «  Профилактика </a:t>
            </a:r>
            <a:r>
              <a:rPr lang="ru-RU" altLang="ru-RU" sz="2400" dirty="0" err="1" smtClean="0"/>
              <a:t>остеоартроза</a:t>
            </a:r>
            <a:r>
              <a:rPr lang="ru-RU" altLang="ru-RU" sz="2400" dirty="0" smtClean="0"/>
              <a:t>»</a:t>
            </a:r>
          </a:p>
          <a:p>
            <a:pPr eaLnBrk="1" hangingPunct="1">
              <a:defRPr/>
            </a:pPr>
            <a:r>
              <a:rPr lang="ru-RU" altLang="ru-RU" sz="2400" dirty="0" smtClean="0"/>
              <a:t>Школа «Жизнь после инсульта»</a:t>
            </a:r>
          </a:p>
          <a:p>
            <a:pPr eaLnBrk="1" hangingPunct="1">
              <a:defRPr/>
            </a:pPr>
            <a:endParaRPr lang="ru-RU" altLang="ru-RU" sz="2400" dirty="0" smtClean="0"/>
          </a:p>
        </p:txBody>
      </p:sp>
      <p:pic>
        <p:nvPicPr>
          <p:cNvPr id="5" name="Picture 4" descr="DSCN38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357694"/>
            <a:ext cx="3203848" cy="226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7650" y="214298"/>
            <a:ext cx="8788846" cy="1143000"/>
          </a:xfrm>
        </p:spPr>
        <p:txBody>
          <a:bodyPr anchorCtr="0">
            <a:normAutofit/>
          </a:bodyPr>
          <a:lstStyle/>
          <a:p>
            <a:pPr algn="ctr" eaLnBrk="1" hangingPunct="1">
              <a:defRPr/>
            </a:pPr>
            <a:r>
              <a:rPr lang="ru-RU" altLang="ru-RU" sz="3200" dirty="0" smtClean="0">
                <a:solidFill>
                  <a:srgbClr val="FF0000"/>
                </a:solidFill>
              </a:rPr>
              <a:t>Роль медицинских сестре в  обучении </a:t>
            </a:r>
            <a:r>
              <a:rPr lang="ru-RU" altLang="ru-RU" sz="3200" dirty="0" smtClean="0">
                <a:solidFill>
                  <a:srgbClr val="FF0000"/>
                </a:solidFill>
              </a:rPr>
              <a:t>пациентов</a:t>
            </a:r>
            <a:br>
              <a:rPr lang="ru-RU" altLang="ru-RU" sz="3200" dirty="0" smtClean="0">
                <a:solidFill>
                  <a:srgbClr val="FF0000"/>
                </a:solidFill>
              </a:rPr>
            </a:br>
            <a:r>
              <a:rPr lang="ru-RU" altLang="ru-RU" sz="3200" dirty="0" smtClean="0">
                <a:solidFill>
                  <a:srgbClr val="FF0000"/>
                </a:solidFill>
              </a:rPr>
              <a:t> в ГБУЗ СО СГКП№15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5786446" y="2131559"/>
            <a:ext cx="2890109" cy="235947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Групповые занятия в школах</a:t>
            </a:r>
          </a:p>
          <a:p>
            <a:pPr eaLnBrk="1" hangingPunct="1">
              <a:defRPr/>
            </a:pPr>
            <a:r>
              <a:rPr lang="ru-RU" sz="1800" dirty="0" smtClean="0">
                <a:solidFill>
                  <a:srgbClr val="FFFFFF"/>
                </a:solidFill>
              </a:rPr>
              <a:t>Проводятся в оборудованном кабинете еженедельно циклами (1154 человек в год)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dirty="0" smtClean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4281" y="2283611"/>
            <a:ext cx="2590800" cy="165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Индивидуальные школы</a:t>
            </a:r>
          </a:p>
          <a:p>
            <a:pPr algn="ctr">
              <a:defRPr/>
            </a:pPr>
            <a:r>
              <a:rPr lang="ru-RU" dirty="0"/>
              <a:t>Проводятся на приеме  или посещение на </a:t>
            </a:r>
            <a:r>
              <a:rPr lang="ru-RU" dirty="0" smtClean="0"/>
              <a:t>дому (4612 человек в год)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4868862"/>
            <a:ext cx="3168650" cy="1655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Тематические открытые дни</a:t>
            </a:r>
          </a:p>
          <a:p>
            <a:pPr algn="ctr">
              <a:defRPr/>
            </a:pPr>
            <a:r>
              <a:rPr lang="ru-RU" dirty="0"/>
              <a:t>Проводятся по определенным дням</a:t>
            </a:r>
          </a:p>
          <a:p>
            <a:pPr algn="ctr">
              <a:defRPr/>
            </a:pPr>
            <a:r>
              <a:rPr lang="ru-RU" dirty="0"/>
              <a:t> включают в себя комплекс </a:t>
            </a:r>
            <a:r>
              <a:rPr lang="ru-RU" dirty="0" smtClean="0"/>
              <a:t>мероприятий (611 больных)</a:t>
            </a:r>
            <a:endParaRPr lang="ru-RU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4868862"/>
            <a:ext cx="303371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Школы выходного дня</a:t>
            </a:r>
          </a:p>
          <a:p>
            <a:pPr algn="ctr">
              <a:defRPr/>
            </a:pPr>
            <a:r>
              <a:rPr lang="ru-RU" dirty="0"/>
              <a:t>Проводятся по </a:t>
            </a:r>
            <a:r>
              <a:rPr lang="ru-RU" dirty="0" smtClean="0"/>
              <a:t>субботам (312 пациентов)</a:t>
            </a:r>
            <a:endParaRPr lang="ru-RU" dirty="0"/>
          </a:p>
        </p:txBody>
      </p:sp>
      <p:cxnSp>
        <p:nvCxnSpPr>
          <p:cNvPr id="19463" name="Прямая со стрелкой 9"/>
          <p:cNvCxnSpPr>
            <a:cxnSpLocks noChangeShapeType="1"/>
          </p:cNvCxnSpPr>
          <p:nvPr/>
        </p:nvCxnSpPr>
        <p:spPr bwMode="auto">
          <a:xfrm>
            <a:off x="5214942" y="1357298"/>
            <a:ext cx="1085250" cy="631542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64" name="Прямая со стрелкой 10"/>
          <p:cNvCxnSpPr>
            <a:cxnSpLocks noChangeShapeType="1"/>
          </p:cNvCxnSpPr>
          <p:nvPr/>
        </p:nvCxnSpPr>
        <p:spPr bwMode="auto">
          <a:xfrm rot="5400000">
            <a:off x="2821769" y="1393017"/>
            <a:ext cx="857256" cy="785818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65" name="Прямая со стрелкой 11"/>
          <p:cNvCxnSpPr>
            <a:cxnSpLocks noChangeShapeType="1"/>
          </p:cNvCxnSpPr>
          <p:nvPr/>
        </p:nvCxnSpPr>
        <p:spPr bwMode="auto">
          <a:xfrm flipH="1">
            <a:off x="3563888" y="1484038"/>
            <a:ext cx="728704" cy="3168926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66" name="Прямая со стрелкой 12"/>
          <p:cNvCxnSpPr>
            <a:cxnSpLocks noChangeShapeType="1"/>
          </p:cNvCxnSpPr>
          <p:nvPr/>
        </p:nvCxnSpPr>
        <p:spPr bwMode="auto">
          <a:xfrm rot="16200000" flipH="1">
            <a:off x="3500120" y="2500615"/>
            <a:ext cx="3080384" cy="936625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839200" cy="914400"/>
          </a:xfrm>
        </p:spPr>
        <p:txBody>
          <a:bodyPr anchorCtr="1">
            <a:no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ГБУЗ Самарской области  Самарская   Городская клиническая поликлиника №15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600" y="990600"/>
            <a:ext cx="46863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3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Одно из крупных лечебно-профилактических учреждений города, обслуживающего 58 тысяч взрослого и 16 тысяч детского населения;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619 сотрудников (из них врачей - 205, средних медработников - 249);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4 отделения врачей общей практики;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консультативно-диагностическое отделение;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Городской амбулаторный «Астма-центр»;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Центр женского здоровья;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специализированный </a:t>
            </a:r>
            <a:r>
              <a:rPr lang="ru-RU" sz="1400" b="1" dirty="0" err="1" smtClean="0">
                <a:latin typeface="Calibri" pitchFamily="34" charset="0"/>
              </a:rPr>
              <a:t>ангиологический</a:t>
            </a:r>
            <a:r>
              <a:rPr lang="ru-RU" sz="1400" b="1" dirty="0" smtClean="0">
                <a:latin typeface="Calibri" pitchFamily="34" charset="0"/>
              </a:rPr>
              <a:t> центр на базе хирургического отделения;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отделение функциональной диагностики;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рентгенологическое и лабораторное отделения;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отделение восстановительного лечения;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отделение оказания платных услуг;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отделение профилактики;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Центр «Здоровый ребенок»;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школьно-дошкольное отделение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Федеральный Центр здоровья для детей по формированию здорового образа жизни, в том числе отказу от употребления алкоголя и табака.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Уникальная информационно-аналитическая  локальная сеть, состоящая из 300  автоматизированных рабочих мест.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Создана электронная амбулаторная карта </a:t>
            </a:r>
          </a:p>
        </p:txBody>
      </p:sp>
      <p:pic>
        <p:nvPicPr>
          <p:cNvPr id="5124" name="Picture 4" descr="DSCN23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5300663"/>
            <a:ext cx="18732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DSCN31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5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12875"/>
            <a:ext cx="2098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IMG_11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2411413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1052513"/>
            <a:ext cx="2141538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DSCN058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7050" y="2852738"/>
            <a:ext cx="2095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Количество пациентов обученных в школах  по годам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(2015-2017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за 9 месяцев)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549466"/>
              </p:ext>
            </p:extLst>
          </p:nvPr>
        </p:nvGraphicFramePr>
        <p:xfrm>
          <a:off x="571472" y="1700808"/>
          <a:ext cx="8331526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Анализ  осложнений  сахарного  диабета  ЗА 6 МЕСЯЦЕВ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027324"/>
              </p:ext>
            </p:extLst>
          </p:nvPr>
        </p:nvGraphicFramePr>
        <p:xfrm>
          <a:off x="179512" y="620688"/>
          <a:ext cx="8784977" cy="6124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221"/>
                <a:gridCol w="1135270"/>
                <a:gridCol w="922407"/>
                <a:gridCol w="993361"/>
                <a:gridCol w="851452"/>
                <a:gridCol w="1057633"/>
                <a:gridCol w="1057633"/>
              </a:tblGrid>
              <a:tr h="472694">
                <a:tc rowSpan="2">
                  <a:txBody>
                    <a:bodyPr/>
                    <a:lstStyle/>
                    <a:p>
                      <a:pPr marL="725170">
                        <a:spcAft>
                          <a:spcPts val="0"/>
                        </a:spcAft>
                      </a:pPr>
                      <a:r>
                        <a:rPr lang="ru-RU" sz="1600" b="1" spc="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Показатели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64135" algn="ctr"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диспансерных больных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4135" marR="13335" algn="ctr"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2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пациентов,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обученных в Школе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34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921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921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5575"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5575"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5575"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15240">
                        <a:spcAft>
                          <a:spcPts val="0"/>
                        </a:spcAft>
                      </a:pPr>
                      <a:r>
                        <a:rPr lang="ru-RU" sz="1600" b="1" spc="2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 Количество пациентов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1601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1478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1690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</a:rPr>
                        <a:t>756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875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901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ru-RU" sz="1600" b="1" spc="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2. Количество ампутаций: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3589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</a:rPr>
                        <a:t>- на уровне бедра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</a:rPr>
                        <a:t>- на уровне голени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- на уровне пальца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1630">
                <a:tc>
                  <a:txBody>
                    <a:bodyPr/>
                    <a:lstStyle/>
                    <a:p>
                      <a:pPr marL="3175" marR="260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 Количество случаев инфаркта </a:t>
                      </a:r>
                      <a:r>
                        <a:rPr lang="ru-RU" sz="1600" b="1" spc="2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миокарда (за последний год</a:t>
                      </a:r>
                      <a:r>
                        <a:rPr lang="ru-RU" sz="1600" b="1" spc="25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1732">
                <a:tc>
                  <a:txBody>
                    <a:bodyPr/>
                    <a:lstStyle/>
                    <a:p>
                      <a:pPr marL="6350" marR="2603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4. Количество случаев острого </a:t>
                      </a:r>
                      <a:r>
                        <a:rPr lang="ru-RU" sz="1600" b="1" spc="2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нарушения мозгового кровообращения </a:t>
                      </a:r>
                      <a:r>
                        <a:rPr lang="ru-RU" sz="1600" b="1" spc="1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(за последний год</a:t>
                      </a:r>
                      <a:r>
                        <a:rPr lang="ru-RU" sz="1600" b="1" spc="15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76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91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4297">
                <a:tc>
                  <a:txBody>
                    <a:bodyPr/>
                    <a:lstStyle/>
                    <a:p>
                      <a:pPr marL="6350" marR="26035">
                        <a:spcAft>
                          <a:spcPts val="0"/>
                        </a:spcAft>
                      </a:pPr>
                      <a:r>
                        <a:rPr lang="ru-RU" sz="1600" b="1" spc="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5.Случаи экстренной госпитализации: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8097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</a:rPr>
                        <a:t>- по поводу комы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</a:rPr>
                        <a:t>- по поводу гипогликемии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504D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2400" dirty="0" smtClean="0">
                          <a:solidFill>
                            <a:srgbClr val="C0504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2694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</a:rPr>
                        <a:t>- по поводу </a:t>
                      </a:r>
                      <a:r>
                        <a:rPr lang="ru-RU" sz="1600" spc="-5" dirty="0" err="1">
                          <a:effectLst/>
                          <a:latin typeface="Times New Roman"/>
                          <a:ea typeface="Times New Roman"/>
                        </a:rPr>
                        <a:t>кетоацидоза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n-US" sz="1600" dirty="0" smtClean="0">
                          <a:effectLst/>
                          <a:latin typeface="Times New Roman"/>
                          <a:ea typeface="Times New Roman"/>
                        </a:rPr>
                        <a:t>/0.5%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600" dirty="0" smtClean="0">
                          <a:effectLst/>
                          <a:latin typeface="Times New Roman"/>
                          <a:ea typeface="Times New Roman"/>
                        </a:rPr>
                        <a:t>/0.23%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600" dirty="0" smtClean="0">
                          <a:effectLst/>
                          <a:latin typeface="Times New Roman"/>
                          <a:ea typeface="Times New Roman"/>
                        </a:rPr>
                        <a:t>/0.22%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6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39750" y="333375"/>
            <a:ext cx="7889875" cy="5310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3100" dirty="0">
                <a:solidFill>
                  <a:srgbClr val="FF8119"/>
                </a:solidFill>
                <a:latin typeface="Comic Sans MS" pitchFamily="64" charset="0"/>
                <a:ea typeface="Lucida Sans Unicode" pitchFamily="32" charset="0"/>
                <a:cs typeface="Lucida Sans Unicode" pitchFamily="32" charset="0"/>
              </a:rPr>
              <a:t>       </a:t>
            </a:r>
            <a:r>
              <a:rPr lang="ru-RU" sz="2800" b="1" dirty="0">
                <a:solidFill>
                  <a:srgbClr val="FF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Основные формы самостоятельной работы акушерки  </a:t>
            </a:r>
            <a:r>
              <a:rPr lang="ru-RU" sz="2800" b="1" dirty="0" smtClean="0">
                <a:solidFill>
                  <a:srgbClr val="FF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ГБУЗ СО CГКП </a:t>
            </a:r>
            <a:r>
              <a:rPr lang="ru-RU" sz="2800" b="1" dirty="0">
                <a:solidFill>
                  <a:srgbClr val="FF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№15:</a:t>
            </a:r>
            <a:endParaRPr lang="ru-RU" sz="3200" b="1" dirty="0">
              <a:solidFill>
                <a:srgbClr val="FF0000"/>
              </a:solidFill>
              <a:latin typeface="Lucida Sans Unicode" pitchFamily="32" charset="0"/>
              <a:ea typeface="Lucida Sans Unicode" pitchFamily="32" charset="0"/>
              <a:cs typeface="Lucida Sans Unicode" pitchFamily="32" charset="0"/>
            </a:endParaRP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Самостоятельный прием.</a:t>
            </a: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Проведение КТГ.</a:t>
            </a: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 smtClean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Активный </a:t>
            </a: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патронаж пациенток на дому.</a:t>
            </a: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 smtClean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Ведение </a:t>
            </a: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обучающих школ для беременных.</a:t>
            </a: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 smtClean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Проведение </a:t>
            </a:r>
            <a:r>
              <a:rPr lang="ru-RU" sz="2700" dirty="0" err="1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глюкозотолерантного</a:t>
            </a: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 теста  беременным при сроке 24-28 недель.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57200" y="319088"/>
            <a:ext cx="8228013" cy="105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57200" y="1649413"/>
            <a:ext cx="8228013" cy="443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630" t="15822" r="9404" b="16869"/>
          <a:stretch>
            <a:fillRect/>
          </a:stretch>
        </p:blipFill>
        <p:spPr bwMode="auto">
          <a:xfrm>
            <a:off x="3857620" y="4143379"/>
            <a:ext cx="5143504" cy="2714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625" y="285750"/>
            <a:ext cx="8228013" cy="5648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1714480" y="714356"/>
            <a:ext cx="5570538" cy="784225"/>
          </a:xfrm>
          <a:prstGeom prst="ellipse">
            <a:avLst/>
          </a:prstGeom>
          <a:solidFill>
            <a:srgbClr val="2DA2BF"/>
          </a:solidFill>
          <a:ln w="5508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Потоки  на прием к акушерке</a:t>
            </a: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 rot="11299621">
            <a:off x="1930677" y="1458502"/>
            <a:ext cx="487363" cy="1048026"/>
          </a:xfrm>
          <a:prstGeom prst="downArrow">
            <a:avLst>
              <a:gd name="adj1" fmla="val 100000"/>
              <a:gd name="adj2" fmla="val 528990"/>
            </a:avLst>
          </a:prstGeom>
          <a:solidFill>
            <a:srgbClr val="2DA2BF"/>
          </a:solidFill>
          <a:ln w="55080">
            <a:solidFill>
              <a:srgbClr val="21778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 rot="10800000">
            <a:off x="4071934" y="1643050"/>
            <a:ext cx="485775" cy="1060443"/>
          </a:xfrm>
          <a:prstGeom prst="downArrow">
            <a:avLst>
              <a:gd name="adj1" fmla="val 100000"/>
              <a:gd name="adj2" fmla="val 577778"/>
            </a:avLst>
          </a:prstGeom>
          <a:solidFill>
            <a:srgbClr val="2DA2BF"/>
          </a:solidFill>
          <a:ln w="55080">
            <a:solidFill>
              <a:srgbClr val="21778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500034" y="2500306"/>
            <a:ext cx="2355850" cy="1212850"/>
          </a:xfrm>
          <a:prstGeom prst="ellipse">
            <a:avLst/>
          </a:prstGeom>
          <a:solidFill>
            <a:srgbClr val="2DA2BF"/>
          </a:solidFill>
          <a:ln w="55080">
            <a:solidFill>
              <a:srgbClr val="21778D"/>
            </a:solidFill>
            <a:miter lim="800000"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По направлению акушерки</a:t>
            </a: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2928926" y="2714620"/>
            <a:ext cx="2355850" cy="1212850"/>
          </a:xfrm>
          <a:prstGeom prst="ellipse">
            <a:avLst/>
          </a:prstGeom>
          <a:solidFill>
            <a:srgbClr val="2DA2BF"/>
          </a:solidFill>
          <a:ln w="55080">
            <a:solidFill>
              <a:srgbClr val="21778D"/>
            </a:solidFill>
            <a:miter lim="800000"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По направлению врача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акушер-гинеколога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5715008" y="2500306"/>
            <a:ext cx="2284412" cy="1212850"/>
          </a:xfrm>
          <a:prstGeom prst="ellipse">
            <a:avLst/>
          </a:prstGeom>
          <a:solidFill>
            <a:srgbClr val="2DA2BF"/>
          </a:solidFill>
          <a:ln w="55080">
            <a:solidFill>
              <a:srgbClr val="21778D"/>
            </a:solidFill>
            <a:miter lim="800000"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ru-RU" sz="2400">
                <a:solidFill>
                  <a:srgbClr val="FFFFFF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На повторный прием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 rot="10029908">
            <a:off x="6391520" y="1398933"/>
            <a:ext cx="487363" cy="1000234"/>
          </a:xfrm>
          <a:prstGeom prst="downArrow">
            <a:avLst>
              <a:gd name="adj1" fmla="val 100000"/>
              <a:gd name="adj2" fmla="val 593810"/>
            </a:avLst>
          </a:prstGeom>
          <a:solidFill>
            <a:srgbClr val="2DA2BF"/>
          </a:solidFill>
          <a:ln w="55080">
            <a:solidFill>
              <a:srgbClr val="21778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42852"/>
            <a:ext cx="885828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Формирование потока пациентов на прием к акушерке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Group 2"/>
          <p:cNvGraphicFramePr>
            <a:graphicFrameLocks noGrp="1"/>
          </p:cNvGraphicFramePr>
          <p:nvPr/>
        </p:nvGraphicFramePr>
        <p:xfrm>
          <a:off x="357158" y="4000504"/>
          <a:ext cx="8183563" cy="2694640"/>
        </p:xfrm>
        <a:graphic>
          <a:graphicData uri="http://schemas.openxmlformats.org/drawingml/2006/table">
            <a:tbl>
              <a:tblPr/>
              <a:tblGrid>
                <a:gridCol w="2045593"/>
                <a:gridCol w="2046784"/>
                <a:gridCol w="2045593"/>
                <a:gridCol w="2045593"/>
              </a:tblGrid>
              <a:tr h="4446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Lucida Sans Unicode" pitchFamily="32" charset="0"/>
                        <a:cs typeface="Lucida Sans Unicode" pitchFamily="32" charset="0"/>
                      </a:endParaRP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2015г.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(4мес)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2016г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2017 год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(9 месяцев)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2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Всего выполнено посещений 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312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914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1615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57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Проведено КТГ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167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548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911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Проведено ТТГ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29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615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602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ox(in)">
                                      <p:cBhvr additive="repl"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ox(in)">
                                      <p:cBhvr additive="repl">
                                        <p:cTn id="2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31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34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  <p:bldP spid="153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88201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2015 год – становление </a:t>
            </a:r>
            <a:r>
              <a:rPr lang="ru-RU" sz="4000" b="1" dirty="0" err="1" smtClean="0">
                <a:solidFill>
                  <a:srgbClr val="FF0000"/>
                </a:solidFill>
              </a:rPr>
              <a:t>гериатрической</a:t>
            </a:r>
            <a:r>
              <a:rPr lang="ru-RU" sz="4000" b="1" dirty="0" smtClean="0">
                <a:solidFill>
                  <a:srgbClr val="FF0000"/>
                </a:solidFill>
              </a:rPr>
              <a:t>  помощи  в поликлинике. 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2400" b="1" dirty="0" smtClean="0"/>
              <a:t>1</a:t>
            </a:r>
            <a:r>
              <a:rPr lang="ru-RU" sz="3200" b="1" dirty="0" smtClean="0"/>
              <a:t>. </a:t>
            </a:r>
            <a:r>
              <a:rPr lang="ru-RU" sz="2000" b="1" dirty="0" smtClean="0"/>
              <a:t>Принят   на работу врач-гериатр</a:t>
            </a:r>
          </a:p>
          <a:p>
            <a:pPr>
              <a:buFont typeface="Arial" charset="0"/>
              <a:buNone/>
            </a:pPr>
            <a:r>
              <a:rPr lang="ru-RU" sz="2000" b="1" dirty="0" smtClean="0"/>
              <a:t>2. Разработан алгоритм реализации основных направлений </a:t>
            </a:r>
            <a:r>
              <a:rPr lang="ru-RU" sz="2000" b="1" dirty="0" err="1" smtClean="0"/>
              <a:t>гериатрической</a:t>
            </a:r>
            <a:r>
              <a:rPr lang="ru-RU" sz="2000" b="1" dirty="0" smtClean="0"/>
              <a:t> помощи в поликлинике. </a:t>
            </a:r>
          </a:p>
          <a:p>
            <a:pPr>
              <a:buFont typeface="Arial" charset="0"/>
              <a:buNone/>
            </a:pPr>
            <a:r>
              <a:rPr lang="ru-RU" sz="2000" b="1" dirty="0" smtClean="0"/>
              <a:t>3. Выделено </a:t>
            </a:r>
            <a:r>
              <a:rPr lang="ru-RU" sz="2000" b="1" dirty="0" err="1" smtClean="0"/>
              <a:t>гериатрическое</a:t>
            </a:r>
            <a:r>
              <a:rPr lang="ru-RU" sz="2000" b="1" dirty="0" smtClean="0"/>
              <a:t> направление  в самостоятельной деятельности медицинских сестер. </a:t>
            </a:r>
          </a:p>
          <a:p>
            <a:pPr>
              <a:buFont typeface="Arial" charset="0"/>
              <a:buNone/>
            </a:pPr>
            <a:r>
              <a:rPr lang="ru-RU" sz="2000" b="1" dirty="0" smtClean="0"/>
              <a:t>4. Создан алгоритм работы  всех медицинских сестер  по вопросам оказания медико-социальной помощи </a:t>
            </a:r>
          </a:p>
          <a:p>
            <a:pPr>
              <a:buFont typeface="Arial" charset="0"/>
              <a:buNone/>
            </a:pPr>
            <a:r>
              <a:rPr lang="ru-RU" sz="2000" b="1" dirty="0" smtClean="0"/>
              <a:t>     в период «хрупкости».</a:t>
            </a:r>
          </a:p>
        </p:txBody>
      </p:sp>
      <p:pic>
        <p:nvPicPr>
          <p:cNvPr id="4" name="Picture 9" descr="http://generationsregency.com/wp-content/uploads/sites/2/2016/01/CareHosp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666888" y="3857628"/>
            <a:ext cx="3129452" cy="2673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214282" y="365125"/>
            <a:ext cx="8643998" cy="1135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В программу обучения медицинских сестер включены следующие аспекты: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latin typeface="Arial" charset="0"/>
              </a:rPr>
              <a:t>Психологические особенности пациентов пожилого и старческого возраста </a:t>
            </a:r>
          </a:p>
          <a:p>
            <a:endParaRPr lang="ru-RU" sz="2400" dirty="0" smtClean="0">
              <a:latin typeface="Arial" charset="0"/>
            </a:endParaRPr>
          </a:p>
          <a:p>
            <a:r>
              <a:rPr lang="ru-RU" sz="2400" dirty="0" smtClean="0">
                <a:latin typeface="Arial" charset="0"/>
              </a:rPr>
              <a:t>Физиологические особенности или возрастные </a:t>
            </a:r>
          </a:p>
          <a:p>
            <a:endParaRPr lang="ru-RU" sz="2400" dirty="0" smtClean="0">
              <a:latin typeface="Arial" charset="0"/>
            </a:endParaRPr>
          </a:p>
          <a:p>
            <a:r>
              <a:rPr lang="ru-RU" sz="2400" dirty="0" smtClean="0">
                <a:latin typeface="Arial" charset="0"/>
              </a:rPr>
              <a:t>Социальные или жизненные проблемы людей в пожилом возрасте и пути их решения</a:t>
            </a:r>
          </a:p>
        </p:txBody>
      </p:sp>
      <p:pic>
        <p:nvPicPr>
          <p:cNvPr id="31748" name="Picture 9" descr="http://generationsregency.com/wp-content/uploads/sites/2/2016/01/CareHospice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60575"/>
            <a:ext cx="3867150" cy="3744913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79388" y="365125"/>
            <a:ext cx="8335962" cy="11191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smtClean="0">
                <a:solidFill>
                  <a:srgbClr val="FF0000"/>
                </a:solidFill>
              </a:rPr>
              <a:t>Алгоритм реализации гериатрической помощи в ГБУЗ СО СГКП № 15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7088" y="1628775"/>
            <a:ext cx="6913562" cy="86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Проведение анкетирования на всех рабочих местах на предмет выявления «хрупких пациентов», формирование потока пациентов на прием к гериатру.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8313" y="2852738"/>
            <a:ext cx="3167062" cy="12239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FF0000"/>
                </a:solidFill>
              </a:rPr>
              <a:t>Медицинская сестра гериатрического  кабинета: проведение анкетирования, изучение шкал социальной и физической адаптации  пациентов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638" y="2997200"/>
            <a:ext cx="4176712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Прием врача-гериатра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288" y="4652963"/>
            <a:ext cx="1792287" cy="863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Коррекция лекарственной терапии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1863" y="4652963"/>
            <a:ext cx="2376487" cy="863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Отработка взаимодействия со службами медико-социальной реабилитации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68538" y="4652963"/>
            <a:ext cx="2519362" cy="863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Создание </a:t>
            </a:r>
            <a:r>
              <a:rPr lang="ru-RU" sz="1400" b="1" dirty="0">
                <a:solidFill>
                  <a:srgbClr val="FF0000"/>
                </a:solidFill>
              </a:rPr>
              <a:t>образовательных школ для </a:t>
            </a:r>
            <a:r>
              <a:rPr lang="ru-RU" sz="1400" b="1" dirty="0" err="1">
                <a:solidFill>
                  <a:srgbClr val="FF0000"/>
                </a:solidFill>
              </a:rPr>
              <a:t>гериатрических</a:t>
            </a:r>
            <a:r>
              <a:rPr lang="ru-RU" sz="1400" b="1" dirty="0">
                <a:solidFill>
                  <a:srgbClr val="FF0000"/>
                </a:solidFill>
              </a:rPr>
              <a:t> пациентов и их родственников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95738" y="5661025"/>
            <a:ext cx="3384550" cy="863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Непрерывное  образование врачей и медицинских сестер по вопросам ведения больных </a:t>
            </a:r>
            <a:r>
              <a:rPr lang="ru-RU" sz="1400" b="1" dirty="0" err="1">
                <a:solidFill>
                  <a:srgbClr val="FF0000"/>
                </a:solidFill>
              </a:rPr>
              <a:t>гериатрического</a:t>
            </a:r>
            <a:r>
              <a:rPr lang="ru-RU" sz="1400" b="1" dirty="0">
                <a:solidFill>
                  <a:srgbClr val="FF0000"/>
                </a:solidFill>
              </a:rPr>
              <a:t> профиля.</a:t>
            </a:r>
          </a:p>
        </p:txBody>
      </p:sp>
      <p:cxnSp>
        <p:nvCxnSpPr>
          <p:cNvPr id="12" name="Прямая со стрелкой 11"/>
          <p:cNvCxnSpPr>
            <a:stCxn id="4" idx="2"/>
            <a:endCxn id="5" idx="0"/>
          </p:cNvCxnSpPr>
          <p:nvPr/>
        </p:nvCxnSpPr>
        <p:spPr>
          <a:xfrm flipH="1">
            <a:off x="2051050" y="2492375"/>
            <a:ext cx="2233613" cy="3603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3"/>
            <a:endCxn id="6" idx="1"/>
          </p:cNvCxnSpPr>
          <p:nvPr/>
        </p:nvCxnSpPr>
        <p:spPr>
          <a:xfrm flipV="1">
            <a:off x="3635375" y="3429000"/>
            <a:ext cx="576263" cy="365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2"/>
            <a:endCxn id="7" idx="0"/>
          </p:cNvCxnSpPr>
          <p:nvPr/>
        </p:nvCxnSpPr>
        <p:spPr>
          <a:xfrm flipH="1">
            <a:off x="1292225" y="3860800"/>
            <a:ext cx="5008563" cy="7921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2"/>
            <a:endCxn id="9" idx="0"/>
          </p:cNvCxnSpPr>
          <p:nvPr/>
        </p:nvCxnSpPr>
        <p:spPr>
          <a:xfrm flipH="1">
            <a:off x="3527425" y="3860800"/>
            <a:ext cx="2773363" cy="7921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2"/>
            <a:endCxn id="10" idx="0"/>
          </p:cNvCxnSpPr>
          <p:nvPr/>
        </p:nvCxnSpPr>
        <p:spPr>
          <a:xfrm flipH="1">
            <a:off x="5688013" y="3860800"/>
            <a:ext cx="612775" cy="18002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" idx="2"/>
            <a:endCxn id="8" idx="0"/>
          </p:cNvCxnSpPr>
          <p:nvPr/>
        </p:nvCxnSpPr>
        <p:spPr>
          <a:xfrm>
            <a:off x="6300788" y="3860800"/>
            <a:ext cx="900112" cy="7921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333375"/>
            <a:ext cx="8283575" cy="7921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0000"/>
                </a:solidFill>
              </a:rPr>
              <a:t>Участие медицинской сестры  в проведении комплексной </a:t>
            </a:r>
            <a:r>
              <a:rPr lang="ru-RU" sz="3600" b="1" dirty="0" err="1" smtClean="0">
                <a:solidFill>
                  <a:srgbClr val="FF0000"/>
                </a:solidFill>
              </a:rPr>
              <a:t>гериатрической</a:t>
            </a:r>
            <a:r>
              <a:rPr lang="ru-RU" sz="3600" b="1" dirty="0" smtClean="0">
                <a:solidFill>
                  <a:srgbClr val="FF0000"/>
                </a:solidFill>
              </a:rPr>
              <a:t> оценке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00188"/>
            <a:ext cx="7886700" cy="4676775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buFont typeface="Arial" charset="0"/>
              <a:buNone/>
            </a:pPr>
            <a:r>
              <a:rPr lang="ru-RU" sz="4900" b="1" dirty="0" smtClean="0"/>
              <a:t>Медсестра проводит </a:t>
            </a:r>
          </a:p>
          <a:p>
            <a:pPr eaLnBrk="1" hangingPunct="1"/>
            <a:r>
              <a:rPr lang="ru-RU" sz="4900" b="1" dirty="0" smtClean="0"/>
              <a:t>антропометрию, </a:t>
            </a:r>
          </a:p>
          <a:p>
            <a:pPr eaLnBrk="1" hangingPunct="1"/>
            <a:r>
              <a:rPr lang="ru-RU" sz="4900" b="1" dirty="0" smtClean="0"/>
              <a:t> рассчитывает ИМТ,</a:t>
            </a:r>
          </a:p>
          <a:p>
            <a:pPr eaLnBrk="1" hangingPunct="1"/>
            <a:r>
              <a:rPr lang="ru-RU" sz="4900" b="1" dirty="0" smtClean="0"/>
              <a:t> измеряет АД, </a:t>
            </a:r>
          </a:p>
          <a:p>
            <a:pPr eaLnBrk="1" hangingPunct="1"/>
            <a:r>
              <a:rPr lang="ru-RU" sz="4900" b="1" dirty="0" smtClean="0"/>
              <a:t>ЧСС,</a:t>
            </a:r>
          </a:p>
          <a:p>
            <a:pPr eaLnBrk="1" hangingPunct="1"/>
            <a:r>
              <a:rPr lang="ru-RU" sz="4900" b="1" dirty="0" smtClean="0"/>
              <a:t> измеряет окружность талии , плеча, голени, </a:t>
            </a:r>
          </a:p>
          <a:p>
            <a:pPr eaLnBrk="1" hangingPunct="1"/>
            <a:r>
              <a:rPr lang="ru-RU" sz="4900" b="1" dirty="0" smtClean="0"/>
              <a:t>проводит динамометрию, </a:t>
            </a:r>
          </a:p>
          <a:p>
            <a:pPr eaLnBrk="1" hangingPunct="1"/>
            <a:r>
              <a:rPr lang="ru-RU" sz="4900" b="1" dirty="0" smtClean="0"/>
              <a:t>выдает направления </a:t>
            </a:r>
          </a:p>
          <a:p>
            <a:pPr eaLnBrk="1" hangingPunct="1">
              <a:buFont typeface="Arial" charset="0"/>
              <a:buNone/>
            </a:pPr>
            <a:r>
              <a:rPr lang="ru-RU" sz="4900" b="1" dirty="0" smtClean="0"/>
              <a:t>на лабораторные</a:t>
            </a:r>
          </a:p>
          <a:p>
            <a:pPr eaLnBrk="1" hangingPunct="1">
              <a:buFont typeface="Arial" charset="0"/>
              <a:buNone/>
            </a:pPr>
            <a:r>
              <a:rPr lang="ru-RU" sz="4900" b="1" dirty="0" smtClean="0"/>
              <a:t>и инструментальные</a:t>
            </a:r>
          </a:p>
          <a:p>
            <a:pPr eaLnBrk="1" hangingPunct="1">
              <a:buFont typeface="Arial" charset="0"/>
              <a:buNone/>
            </a:pPr>
            <a:r>
              <a:rPr lang="ru-RU" sz="4900" b="1" dirty="0" smtClean="0"/>
              <a:t>исследования.</a:t>
            </a:r>
          </a:p>
          <a:p>
            <a:r>
              <a:rPr lang="ru-RU" sz="4900" b="1" dirty="0"/>
              <a:t> </a:t>
            </a:r>
            <a:r>
              <a:rPr lang="ru-RU" sz="4900" b="1" dirty="0" smtClean="0"/>
              <a:t>заполняет карту </a:t>
            </a:r>
          </a:p>
          <a:p>
            <a:pPr>
              <a:buNone/>
            </a:pPr>
            <a:r>
              <a:rPr lang="ru-RU" sz="4900" b="1" dirty="0" smtClean="0"/>
              <a:t>комплексной </a:t>
            </a:r>
            <a:r>
              <a:rPr lang="ru-RU" sz="4900" b="1" dirty="0" err="1" smtClean="0"/>
              <a:t>гериатрической</a:t>
            </a:r>
            <a:r>
              <a:rPr lang="ru-RU" sz="4900" b="1" dirty="0" smtClean="0"/>
              <a:t> </a:t>
            </a:r>
          </a:p>
          <a:p>
            <a:pPr>
              <a:buNone/>
            </a:pPr>
            <a:r>
              <a:rPr lang="ru-RU" sz="4900" b="1" dirty="0" smtClean="0"/>
              <a:t>оценки</a:t>
            </a:r>
          </a:p>
          <a:p>
            <a:r>
              <a:rPr lang="ru-RU" sz="4900" b="1" dirty="0" smtClean="0"/>
              <a:t>Контролирует  исполнение </a:t>
            </a:r>
          </a:p>
          <a:p>
            <a:pPr>
              <a:buNone/>
            </a:pPr>
            <a:r>
              <a:rPr lang="ru-RU" sz="4900" b="1" dirty="0" smtClean="0"/>
              <a:t> назначений по диете </a:t>
            </a:r>
          </a:p>
          <a:p>
            <a:pPr>
              <a:buNone/>
            </a:pPr>
            <a:r>
              <a:rPr lang="ru-RU" sz="4900" b="1" dirty="0" smtClean="0"/>
              <a:t>и профилактическим мероприятиям </a:t>
            </a:r>
          </a:p>
          <a:p>
            <a:endParaRPr lang="ru-RU" dirty="0" smtClean="0"/>
          </a:p>
          <a:p>
            <a:pPr>
              <a:buNone/>
            </a:pPr>
            <a:endParaRPr lang="ru-RU" b="1" dirty="0" smtClean="0"/>
          </a:p>
        </p:txBody>
      </p:sp>
      <p:pic>
        <p:nvPicPr>
          <p:cNvPr id="36868" name="Picture 11" descr="https://medpribori.ru/_mod_files/ce_images/eshop/dynamodk1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4437063"/>
            <a:ext cx="23288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http://mebel-medic.ru/img/24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713" y="1341438"/>
            <a:ext cx="280828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4437063"/>
            <a:ext cx="2771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2938"/>
            <a:ext cx="8748713" cy="779462"/>
          </a:xfrm>
        </p:spPr>
        <p:txBody>
          <a:bodyPr anchor="b">
            <a:normAutofit fontScale="90000"/>
          </a:bodyPr>
          <a:lstStyle/>
          <a:p>
            <a:pPr algn="ctr" eaLnBrk="1" hangingPunct="1"/>
            <a:r>
              <a:rPr lang="ru-RU" sz="3200" smtClean="0">
                <a:solidFill>
                  <a:srgbClr val="FF0000"/>
                </a:solidFill>
              </a:rPr>
              <a:t>Роль медицинской сестры в организации медико-социальной реабилитации гериатрических больных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1500174"/>
            <a:ext cx="8226425" cy="45227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dirty="0" smtClean="0"/>
              <a:t>Медико-социальная реабилитация     с использованием физиотерапии, лечебной физкультуры, трудотерапии, занятий с психологом, логопедом и т.д</a:t>
            </a:r>
            <a:r>
              <a:rPr lang="ru-RU" dirty="0" smtClean="0"/>
              <a:t>.</a:t>
            </a:r>
          </a:p>
        </p:txBody>
      </p:sp>
      <p:pic>
        <p:nvPicPr>
          <p:cNvPr id="46084" name="Picture 5" descr="http://handichair.ru/fileman/Uploads/6ba5399651bc492c732d31bab0bb866c.jpg?14725611124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3643314"/>
            <a:ext cx="3917950" cy="288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 descr="http://vsluh.net/uploads/images/2016/767/org_syxn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0" y="3394075"/>
            <a:ext cx="407193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7"/>
          <p:cNvSpPr>
            <a:spLocks noChangeArrowheads="1"/>
          </p:cNvSpPr>
          <p:nvPr/>
        </p:nvSpPr>
        <p:spPr bwMode="auto">
          <a:xfrm>
            <a:off x="571472" y="1357298"/>
            <a:ext cx="2226171" cy="57606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Комиссия по экспертизе нетрудоспособности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71802" y="1428736"/>
            <a:ext cx="2336878" cy="5822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Центр развития и управления качеством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159"/>
          <p:cNvSpPr>
            <a:spLocks noChangeArrowheads="1"/>
          </p:cNvSpPr>
          <p:nvPr/>
        </p:nvSpPr>
        <p:spPr bwMode="auto">
          <a:xfrm>
            <a:off x="5572132" y="1285860"/>
            <a:ext cx="3104515" cy="5822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Комиссия по внутреннему контролю качества медицинской помощи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0298" y="2285992"/>
            <a:ext cx="3868420" cy="5715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Совет по управлению и контролю качества и  безопасности медицинской  деятельности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Rectangle 8" descr="Комиссия по &#10;"/>
          <p:cNvSpPr>
            <a:spLocks noChangeArrowheads="1"/>
          </p:cNvSpPr>
          <p:nvPr/>
        </p:nvSpPr>
        <p:spPr bwMode="auto">
          <a:xfrm>
            <a:off x="357158" y="3143248"/>
            <a:ext cx="1283000" cy="13806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рисками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ectangle 9" descr="Комиссия по &#10;"/>
          <p:cNvSpPr>
            <a:spLocks noChangeArrowheads="1"/>
          </p:cNvSpPr>
          <p:nvPr/>
        </p:nvSpPr>
        <p:spPr bwMode="auto">
          <a:xfrm>
            <a:off x="2000232" y="3143248"/>
            <a:ext cx="1372490" cy="13806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инновациями и развитием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6" descr="Комиссия по &#10;"/>
          <p:cNvSpPr>
            <a:spLocks noChangeArrowheads="1"/>
          </p:cNvSpPr>
          <p:nvPr/>
        </p:nvSpPr>
        <p:spPr bwMode="auto">
          <a:xfrm>
            <a:off x="3500430" y="3143248"/>
            <a:ext cx="1330832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 качеством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Rectangle 7" descr="Комиссия по &#10;"/>
          <p:cNvSpPr>
            <a:spLocks noChangeArrowheads="1"/>
          </p:cNvSpPr>
          <p:nvPr/>
        </p:nvSpPr>
        <p:spPr bwMode="auto">
          <a:xfrm>
            <a:off x="4857752" y="3143248"/>
            <a:ext cx="1618615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инфраструктурой и безопасностью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Rectangle 12" descr="Комиссия по &#10;"/>
          <p:cNvSpPr>
            <a:spLocks noChangeArrowheads="1"/>
          </p:cNvSpPr>
          <p:nvPr/>
        </p:nvSpPr>
        <p:spPr bwMode="auto">
          <a:xfrm>
            <a:off x="1500166" y="4857760"/>
            <a:ext cx="1409700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Комитет по управлению персоналом и медицинскими знаниями</a:t>
            </a: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ctangle 11" descr="Комиссия по &#10;"/>
          <p:cNvSpPr>
            <a:spLocks noChangeArrowheads="1"/>
          </p:cNvSpPr>
          <p:nvPr/>
        </p:nvSpPr>
        <p:spPr bwMode="auto">
          <a:xfrm>
            <a:off x="6929454" y="3143248"/>
            <a:ext cx="1543050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медико-экономической эффективностью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ectangle 4" descr="Комиссия по &#10;"/>
          <p:cNvSpPr>
            <a:spLocks noChangeArrowheads="1"/>
          </p:cNvSpPr>
          <p:nvPr/>
        </p:nvSpPr>
        <p:spPr bwMode="auto">
          <a:xfrm>
            <a:off x="3286116" y="4857760"/>
            <a:ext cx="1695450" cy="133096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Комитет по управлению сестринским делом</a:t>
            </a:r>
            <a:endParaRPr lang="ru-RU" sz="11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Rectangle 153" descr="Комиссия по &#10;"/>
          <p:cNvSpPr>
            <a:spLocks noChangeArrowheads="1"/>
          </p:cNvSpPr>
          <p:nvPr/>
        </p:nvSpPr>
        <p:spPr bwMode="auto">
          <a:xfrm>
            <a:off x="5214942" y="4857760"/>
            <a:ext cx="2129155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информационно-коммуникационным развитием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142852"/>
            <a:ext cx="9144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Функциональная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структура </a:t>
            </a: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система управления качеством ГБУЗ СО «СГКП № 15»</a:t>
            </a:r>
            <a:endParaRPr lang="ru-RU" sz="16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214678" y="857232"/>
            <a:ext cx="1981200" cy="352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effectLst/>
                <a:latin typeface="Times New Roman"/>
                <a:ea typeface="Calibri"/>
                <a:cs typeface="Times New Roman"/>
              </a:rPr>
              <a:t>Главный врач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6" name="Прямая со стрелкой 25"/>
          <p:cNvCxnSpPr>
            <a:stCxn id="20" idx="1"/>
          </p:cNvCxnSpPr>
          <p:nvPr/>
        </p:nvCxnSpPr>
        <p:spPr>
          <a:xfrm rot="10800000" flipV="1">
            <a:off x="2643174" y="1033444"/>
            <a:ext cx="571504" cy="323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0" idx="2"/>
          </p:cNvCxnSpPr>
          <p:nvPr/>
        </p:nvCxnSpPr>
        <p:spPr>
          <a:xfrm rot="16200000" flipH="1">
            <a:off x="3993348" y="1421587"/>
            <a:ext cx="433393" cy="9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0" idx="3"/>
          </p:cNvCxnSpPr>
          <p:nvPr/>
        </p:nvCxnSpPr>
        <p:spPr>
          <a:xfrm>
            <a:off x="5195878" y="1033445"/>
            <a:ext cx="304816" cy="252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716016" y="1117129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8" idx="2"/>
          </p:cNvCxnSpPr>
          <p:nvPr/>
        </p:nvCxnSpPr>
        <p:spPr>
          <a:xfrm rot="5400000">
            <a:off x="4090013" y="2135766"/>
            <a:ext cx="275026" cy="25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0" idx="2"/>
          </p:cNvCxnSpPr>
          <p:nvPr/>
        </p:nvCxnSpPr>
        <p:spPr>
          <a:xfrm flipH="1">
            <a:off x="1636202" y="2857492"/>
            <a:ext cx="2798306" cy="298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10" idx="2"/>
          </p:cNvCxnSpPr>
          <p:nvPr/>
        </p:nvCxnSpPr>
        <p:spPr>
          <a:xfrm>
            <a:off x="4434508" y="2857492"/>
            <a:ext cx="3106350" cy="27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0" idx="2"/>
          </p:cNvCxnSpPr>
          <p:nvPr/>
        </p:nvCxnSpPr>
        <p:spPr>
          <a:xfrm flipH="1">
            <a:off x="3263700" y="2857492"/>
            <a:ext cx="1170808" cy="27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0" idx="2"/>
          </p:cNvCxnSpPr>
          <p:nvPr/>
        </p:nvCxnSpPr>
        <p:spPr>
          <a:xfrm flipH="1">
            <a:off x="4380548" y="2857492"/>
            <a:ext cx="53960" cy="27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0" idx="2"/>
          </p:cNvCxnSpPr>
          <p:nvPr/>
        </p:nvCxnSpPr>
        <p:spPr>
          <a:xfrm>
            <a:off x="4434508" y="2857492"/>
            <a:ext cx="946110" cy="27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0" idx="2"/>
          </p:cNvCxnSpPr>
          <p:nvPr/>
        </p:nvCxnSpPr>
        <p:spPr>
          <a:xfrm flipH="1">
            <a:off x="2788330" y="2857492"/>
            <a:ext cx="1646178" cy="1989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10" idx="2"/>
          </p:cNvCxnSpPr>
          <p:nvPr/>
        </p:nvCxnSpPr>
        <p:spPr>
          <a:xfrm>
            <a:off x="4434508" y="2857492"/>
            <a:ext cx="1162134" cy="1989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7" idx="2"/>
            <a:endCxn id="10" idx="1"/>
          </p:cNvCxnSpPr>
          <p:nvPr/>
        </p:nvCxnSpPr>
        <p:spPr>
          <a:xfrm rot="16200000" flipH="1">
            <a:off x="1773238" y="1844682"/>
            <a:ext cx="638380" cy="8157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9" idx="2"/>
          </p:cNvCxnSpPr>
          <p:nvPr/>
        </p:nvCxnSpPr>
        <p:spPr>
          <a:xfrm rot="5400000">
            <a:off x="6460782" y="1836698"/>
            <a:ext cx="632214" cy="6950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11525" y="3322638"/>
            <a:ext cx="2160588" cy="43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/>
              <a:t>Главная медицинская сестра- специалист с высшим сестринским образованием.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375" y="2241550"/>
            <a:ext cx="1512888" cy="358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Главный врач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71888" y="2843213"/>
            <a:ext cx="1439862" cy="288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Зам. Гл. врача</a:t>
            </a:r>
          </a:p>
        </p:txBody>
      </p:sp>
      <p:sp>
        <p:nvSpPr>
          <p:cNvPr id="7173" name="Прямоугольник 7"/>
          <p:cNvSpPr>
            <a:spLocks noChangeArrowheads="1"/>
          </p:cNvSpPr>
          <p:nvPr/>
        </p:nvSpPr>
        <p:spPr bwMode="auto">
          <a:xfrm>
            <a:off x="2124075" y="2757488"/>
            <a:ext cx="1295400" cy="460375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800" b="1">
                <a:solidFill>
                  <a:srgbClr val="FFFFFF"/>
                </a:solidFill>
              </a:rPr>
              <a:t>Старшие медицинские сестры отделений ВОП</a:t>
            </a:r>
          </a:p>
        </p:txBody>
      </p:sp>
      <p:sp>
        <p:nvSpPr>
          <p:cNvPr id="7174" name="Объект 8"/>
          <p:cNvSpPr>
            <a:spLocks noGrp="1"/>
          </p:cNvSpPr>
          <p:nvPr>
            <p:ph idx="4294967295"/>
          </p:nvPr>
        </p:nvSpPr>
        <p:spPr>
          <a:xfrm>
            <a:off x="1547813" y="3573463"/>
            <a:ext cx="1377950" cy="538162"/>
          </a:xfrm>
          <a:solidFill>
            <a:srgbClr val="3366FF"/>
          </a:solidFill>
          <a:ln w="25400" cap="flat" algn="ctr">
            <a:solidFill>
              <a:srgbClr val="374A92"/>
            </a:solidFill>
          </a:ln>
        </p:spPr>
        <p:txBody>
          <a:bodyPr anchor="ctr"/>
          <a:lstStyle/>
          <a:p>
            <a:pPr marL="0" indent="0" eaLnBrk="1" hangingPunct="1">
              <a:buFontTx/>
              <a:buNone/>
            </a:pPr>
            <a:r>
              <a:rPr lang="ru-RU" altLang="ru-RU" sz="700" b="1" smtClean="0">
                <a:solidFill>
                  <a:srgbClr val="FFFFFF"/>
                </a:solidFill>
                <a:latin typeface="Calibri" pitchFamily="34" charset="0"/>
              </a:rPr>
              <a:t>Старшие медицинские сестры педиатрических отделений </a:t>
            </a:r>
          </a:p>
        </p:txBody>
      </p:sp>
      <p:sp>
        <p:nvSpPr>
          <p:cNvPr id="7175" name="Прямоугольник 9"/>
          <p:cNvSpPr>
            <a:spLocks noChangeArrowheads="1"/>
          </p:cNvSpPr>
          <p:nvPr/>
        </p:nvSpPr>
        <p:spPr bwMode="auto">
          <a:xfrm>
            <a:off x="3348038" y="4149725"/>
            <a:ext cx="1227137" cy="792163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800" b="1">
                <a:solidFill>
                  <a:srgbClr val="FFFFFF"/>
                </a:solidFill>
              </a:rPr>
              <a:t>Старшая медицинская сестра хирургического отделения</a:t>
            </a:r>
          </a:p>
        </p:txBody>
      </p:sp>
      <p:sp>
        <p:nvSpPr>
          <p:cNvPr id="7176" name="Прямоугольник 10"/>
          <p:cNvSpPr>
            <a:spLocks noChangeArrowheads="1"/>
          </p:cNvSpPr>
          <p:nvPr/>
        </p:nvSpPr>
        <p:spPr bwMode="auto">
          <a:xfrm>
            <a:off x="4781550" y="4219575"/>
            <a:ext cx="1238250" cy="722313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800" b="1">
                <a:solidFill>
                  <a:srgbClr val="FFFFFF"/>
                </a:solidFill>
              </a:rPr>
              <a:t>Старшая медицинская сестра  отделения врачей-специалистов </a:t>
            </a:r>
          </a:p>
        </p:txBody>
      </p:sp>
      <p:sp>
        <p:nvSpPr>
          <p:cNvPr id="7177" name="Прямоугольник 11"/>
          <p:cNvSpPr>
            <a:spLocks noChangeArrowheads="1"/>
          </p:cNvSpPr>
          <p:nvPr/>
        </p:nvSpPr>
        <p:spPr bwMode="auto">
          <a:xfrm>
            <a:off x="5472113" y="2757488"/>
            <a:ext cx="1152525" cy="460375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700" b="1">
                <a:solidFill>
                  <a:srgbClr val="FFFFFF"/>
                </a:solidFill>
              </a:rPr>
              <a:t>Старшая медицинская сестра стоматологического отделения</a:t>
            </a:r>
          </a:p>
        </p:txBody>
      </p:sp>
      <p:sp>
        <p:nvSpPr>
          <p:cNvPr id="7178" name="Прямоугольник 12"/>
          <p:cNvSpPr>
            <a:spLocks noChangeArrowheads="1"/>
          </p:cNvSpPr>
          <p:nvPr/>
        </p:nvSpPr>
        <p:spPr bwMode="auto">
          <a:xfrm>
            <a:off x="6156325" y="3671888"/>
            <a:ext cx="1152525" cy="460375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800" b="1">
                <a:solidFill>
                  <a:srgbClr val="FFFFFF"/>
                </a:solidFill>
              </a:rPr>
              <a:t>Отделение информационного сопровождения </a:t>
            </a:r>
          </a:p>
        </p:txBody>
      </p:sp>
      <p:sp>
        <p:nvSpPr>
          <p:cNvPr id="14" name="Овал 13"/>
          <p:cNvSpPr/>
          <p:nvPr/>
        </p:nvSpPr>
        <p:spPr>
          <a:xfrm>
            <a:off x="1417638" y="2152650"/>
            <a:ext cx="6048375" cy="401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16263" y="1400175"/>
            <a:ext cx="2774950" cy="58896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/>
              <a:t>Министерство здравоохранения Самарской области </a:t>
            </a:r>
          </a:p>
        </p:txBody>
      </p:sp>
      <p:sp>
        <p:nvSpPr>
          <p:cNvPr id="19" name="Объект 8"/>
          <p:cNvSpPr txBox="1">
            <a:spLocks/>
          </p:cNvSpPr>
          <p:nvPr/>
        </p:nvSpPr>
        <p:spPr bwMode="auto">
          <a:xfrm>
            <a:off x="1763688" y="4309725"/>
            <a:ext cx="1378496" cy="4261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Клинический фармаколог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20" name="Объект 8"/>
          <p:cNvSpPr txBox="1">
            <a:spLocks/>
          </p:cNvSpPr>
          <p:nvPr/>
        </p:nvSpPr>
        <p:spPr bwMode="auto">
          <a:xfrm>
            <a:off x="2293938" y="4868863"/>
            <a:ext cx="982662" cy="536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Эпидемиолог 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21" name="Объект 8"/>
          <p:cNvSpPr txBox="1">
            <a:spLocks/>
          </p:cNvSpPr>
          <p:nvPr/>
        </p:nvSpPr>
        <p:spPr bwMode="auto">
          <a:xfrm>
            <a:off x="3405188" y="5341938"/>
            <a:ext cx="982662" cy="536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Медицинский статистик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22" name="Объект 8"/>
          <p:cNvSpPr txBox="1">
            <a:spLocks/>
          </p:cNvSpPr>
          <p:nvPr/>
        </p:nvSpPr>
        <p:spPr bwMode="auto">
          <a:xfrm>
            <a:off x="4910138" y="5341938"/>
            <a:ext cx="981075" cy="536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Врачи-специалисты поликлиники 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23" name="Объект 8"/>
          <p:cNvSpPr txBox="1">
            <a:spLocks/>
          </p:cNvSpPr>
          <p:nvPr/>
        </p:nvSpPr>
        <p:spPr bwMode="auto">
          <a:xfrm>
            <a:off x="6048375" y="4679950"/>
            <a:ext cx="982663" cy="536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Клинико-диагностическая лаборатория</a:t>
            </a:r>
            <a:endParaRPr lang="ru-RU" sz="700" b="1" dirty="0">
              <a:solidFill>
                <a:schemeClr val="tx1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4392613" y="1989138"/>
            <a:ext cx="0" cy="252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392613" y="2600325"/>
            <a:ext cx="0" cy="242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4392613" y="3132138"/>
            <a:ext cx="0" cy="190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87313" y="4745038"/>
            <a:ext cx="15113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Сотрудники медицинских колледжей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573963" y="2781300"/>
            <a:ext cx="1570037" cy="6159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Сотрудники кафедр Сам ГМУ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H="1" flipV="1">
            <a:off x="3419475" y="2987675"/>
            <a:ext cx="973138" cy="334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4392613" y="2987675"/>
            <a:ext cx="1008062" cy="334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4497388" y="3859213"/>
            <a:ext cx="354012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7175" idx="0"/>
          </p:cNvCxnSpPr>
          <p:nvPr/>
        </p:nvCxnSpPr>
        <p:spPr>
          <a:xfrm flipH="1">
            <a:off x="3962400" y="3694113"/>
            <a:ext cx="452438" cy="442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7176" idx="0"/>
          </p:cNvCxnSpPr>
          <p:nvPr/>
        </p:nvCxnSpPr>
        <p:spPr>
          <a:xfrm>
            <a:off x="4392613" y="3741738"/>
            <a:ext cx="1008062" cy="4651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7178" idx="1"/>
          </p:cNvCxnSpPr>
          <p:nvPr/>
        </p:nvCxnSpPr>
        <p:spPr>
          <a:xfrm>
            <a:off x="5472113" y="3538538"/>
            <a:ext cx="684212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endCxn id="7174" idx="3"/>
          </p:cNvCxnSpPr>
          <p:nvPr/>
        </p:nvCxnSpPr>
        <p:spPr>
          <a:xfrm flipH="1">
            <a:off x="2938463" y="3482975"/>
            <a:ext cx="3683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3897313" y="3754438"/>
            <a:ext cx="0" cy="1587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4392613" y="3754438"/>
            <a:ext cx="517525" cy="1855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5472113" y="3538538"/>
            <a:ext cx="1068387" cy="1141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454025" y="6165850"/>
            <a:ext cx="8280400" cy="647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FF0000"/>
                </a:solidFill>
              </a:rPr>
              <a:t>Разработка  и внедрение уже имеющихся технологических стандартов  деятельности медицинской сестры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FF0000"/>
                </a:solidFill>
              </a:rPr>
              <a:t> Создание алгоритма ведения пациентов  на самостоятельном приеме.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FF0000"/>
                </a:solidFill>
              </a:rPr>
              <a:t>Организация обучающих семинаров  и тренингов для развития клинического мышления.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FF0000"/>
                </a:solidFill>
              </a:rPr>
              <a:t>Системный анализ эффективности   работы  среднего медицинского персонала </a:t>
            </a: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1619250" y="2419350"/>
            <a:ext cx="936625" cy="180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6804025" y="2924175"/>
            <a:ext cx="701675" cy="17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98" name="Прямоугольник 73"/>
          <p:cNvSpPr>
            <a:spLocks noChangeArrowheads="1"/>
          </p:cNvSpPr>
          <p:nvPr/>
        </p:nvSpPr>
        <p:spPr bwMode="auto">
          <a:xfrm>
            <a:off x="179388" y="188913"/>
            <a:ext cx="8785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Организация управленческой структуры сестринского дела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07950" y="2913063"/>
            <a:ext cx="1511300" cy="6080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Ассоциация медицинских сестер</a:t>
            </a:r>
          </a:p>
        </p:txBody>
      </p:sp>
      <p:sp>
        <p:nvSpPr>
          <p:cNvPr id="2" name="Скругленный прямоугольник 37"/>
          <p:cNvSpPr/>
          <p:nvPr/>
        </p:nvSpPr>
        <p:spPr>
          <a:xfrm>
            <a:off x="7483475" y="3500438"/>
            <a:ext cx="1660525" cy="6159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rgbClr val="000000"/>
                </a:solidFill>
              </a:rPr>
              <a:t>Сотрудники ИСО</a:t>
            </a:r>
          </a:p>
        </p:txBody>
      </p:sp>
      <p:sp>
        <p:nvSpPr>
          <p:cNvPr id="7209" name="Line 43"/>
          <p:cNvSpPr>
            <a:spLocks noChangeShapeType="1"/>
          </p:cNvSpPr>
          <p:nvPr/>
        </p:nvSpPr>
        <p:spPr bwMode="auto">
          <a:xfrm flipV="1">
            <a:off x="6011863" y="4149725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0" name="Line 44"/>
          <p:cNvSpPr>
            <a:spLocks noChangeShapeType="1"/>
          </p:cNvSpPr>
          <p:nvPr/>
        </p:nvSpPr>
        <p:spPr bwMode="auto">
          <a:xfrm>
            <a:off x="5292725" y="494188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1" name="Line 45"/>
          <p:cNvSpPr>
            <a:spLocks noChangeShapeType="1"/>
          </p:cNvSpPr>
          <p:nvPr/>
        </p:nvSpPr>
        <p:spPr bwMode="auto">
          <a:xfrm flipH="1">
            <a:off x="3059113" y="44370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2" name="Line 46"/>
          <p:cNvSpPr>
            <a:spLocks noChangeShapeType="1"/>
          </p:cNvSpPr>
          <p:nvPr/>
        </p:nvSpPr>
        <p:spPr bwMode="auto">
          <a:xfrm flipH="1">
            <a:off x="3059113" y="3789363"/>
            <a:ext cx="3603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3" name="Line 47"/>
          <p:cNvSpPr>
            <a:spLocks noChangeShapeType="1"/>
          </p:cNvSpPr>
          <p:nvPr/>
        </p:nvSpPr>
        <p:spPr bwMode="auto">
          <a:xfrm>
            <a:off x="4067175" y="50133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4" name="Line 48"/>
          <p:cNvSpPr>
            <a:spLocks noChangeShapeType="1"/>
          </p:cNvSpPr>
          <p:nvPr/>
        </p:nvSpPr>
        <p:spPr bwMode="auto">
          <a:xfrm flipH="1">
            <a:off x="3276600" y="4941888"/>
            <a:ext cx="2873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5" name="Line 49"/>
          <p:cNvSpPr>
            <a:spLocks noChangeShapeType="1"/>
          </p:cNvSpPr>
          <p:nvPr/>
        </p:nvSpPr>
        <p:spPr bwMode="auto">
          <a:xfrm flipH="1" flipV="1">
            <a:off x="7235825" y="3429000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6" name="Line 50"/>
          <p:cNvSpPr>
            <a:spLocks noChangeShapeType="1"/>
          </p:cNvSpPr>
          <p:nvPr/>
        </p:nvSpPr>
        <p:spPr bwMode="auto">
          <a:xfrm>
            <a:off x="1619250" y="2997200"/>
            <a:ext cx="2889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37"/>
          <p:cNvSpPr/>
          <p:nvPr/>
        </p:nvSpPr>
        <p:spPr>
          <a:xfrm>
            <a:off x="6588125" y="1484313"/>
            <a:ext cx="2159000" cy="11191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rgbClr val="000000"/>
                </a:solidFill>
              </a:rPr>
              <a:t>Внештатный специалист по управлению сестринской деятельностью</a:t>
            </a:r>
          </a:p>
        </p:txBody>
      </p:sp>
      <p:sp>
        <p:nvSpPr>
          <p:cNvPr id="7218" name="Line 52"/>
          <p:cNvSpPr>
            <a:spLocks noChangeShapeType="1"/>
          </p:cNvSpPr>
          <p:nvPr/>
        </p:nvSpPr>
        <p:spPr bwMode="auto">
          <a:xfrm flipH="1">
            <a:off x="6156325" y="2205038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950" y="1992313"/>
            <a:ext cx="1511300" cy="6080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СОЦПК</a:t>
            </a:r>
          </a:p>
        </p:txBody>
      </p:sp>
      <p:sp>
        <p:nvSpPr>
          <p:cNvPr id="7220" name="Line 50"/>
          <p:cNvSpPr>
            <a:spLocks noChangeShapeType="1"/>
          </p:cNvSpPr>
          <p:nvPr/>
        </p:nvSpPr>
        <p:spPr bwMode="auto">
          <a:xfrm>
            <a:off x="1619250" y="5073650"/>
            <a:ext cx="2889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112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Разработка и адаптация стандартных операционных процедур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01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64379" y="2107373"/>
            <a:ext cx="54292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429124" y="1500174"/>
            <a:ext cx="4500594" cy="5072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Стандартизация технологии деятельности каждого сотрудника  в практических ситуациях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Отработка преемственности между сотрудниками и подразделениями.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Стандартизация ввода информации.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Стандартизация аналитических форм, получаемых в автоматическом режиме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Разработка «речевых стандартов»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Определение критериев эффективности, на которых в дальнейшем строится система дифференцированной оплаты труда.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7813"/>
            <a:ext cx="857256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Роль медицинской сестры в достижении контроля течения артериальной гипертензии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714488"/>
            <a:ext cx="314327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Активное выявление пациентов с АГ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1714488"/>
            <a:ext cx="335758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Регистрация  больных с АГ, назначение и подбор  терапии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3357562"/>
            <a:ext cx="307183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диспансерной группы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4000504"/>
            <a:ext cx="307183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Организация диспансерного осмотра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500702"/>
            <a:ext cx="1428760" cy="10001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Вызов скорой помощи 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4" idx="3"/>
            <a:endCxn id="5" idx="1"/>
          </p:cNvCxnSpPr>
          <p:nvPr/>
        </p:nvCxnSpPr>
        <p:spPr>
          <a:xfrm>
            <a:off x="3714744" y="1964521"/>
            <a:ext cx="178595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000100" y="4643446"/>
            <a:ext cx="307183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Исполнение плана динамического наблюдения </a:t>
            </a:r>
            <a:endParaRPr lang="ru-RU" dirty="0"/>
          </a:p>
        </p:txBody>
      </p:sp>
      <p:cxnSp>
        <p:nvCxnSpPr>
          <p:cNvPr id="22" name="Shape 21"/>
          <p:cNvCxnSpPr>
            <a:stCxn id="5" idx="2"/>
          </p:cNvCxnSpPr>
          <p:nvPr/>
        </p:nvCxnSpPr>
        <p:spPr>
          <a:xfrm rot="5400000">
            <a:off x="5018488" y="625059"/>
            <a:ext cx="571505" cy="3750494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57158" y="2643182"/>
            <a:ext cx="307183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Динамическое наблюдение при стабильном течении </a:t>
            </a:r>
            <a:endParaRPr lang="ru-RU" dirty="0"/>
          </a:p>
        </p:txBody>
      </p:sp>
      <p:cxnSp>
        <p:nvCxnSpPr>
          <p:cNvPr id="27" name="Shape 26"/>
          <p:cNvCxnSpPr>
            <a:endCxn id="17" idx="1"/>
          </p:cNvCxnSpPr>
          <p:nvPr/>
        </p:nvCxnSpPr>
        <p:spPr>
          <a:xfrm rot="16200000" flipH="1">
            <a:off x="-142908" y="3786190"/>
            <a:ext cx="1785950" cy="500066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33" idx="2"/>
          </p:cNvCxnSpPr>
          <p:nvPr/>
        </p:nvCxnSpPr>
        <p:spPr>
          <a:xfrm>
            <a:off x="1928794" y="6500834"/>
            <a:ext cx="6215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Выноска со стрелкой вниз 29"/>
          <p:cNvSpPr/>
          <p:nvPr/>
        </p:nvSpPr>
        <p:spPr>
          <a:xfrm>
            <a:off x="2428860" y="5500702"/>
            <a:ext cx="1214446" cy="1000132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Посещение врача </a:t>
            </a:r>
            <a:endParaRPr lang="ru-RU" sz="1400" b="1" dirty="0"/>
          </a:p>
        </p:txBody>
      </p:sp>
      <p:sp>
        <p:nvSpPr>
          <p:cNvPr id="31" name="Выноска со стрелкой вниз 30"/>
          <p:cNvSpPr/>
          <p:nvPr/>
        </p:nvSpPr>
        <p:spPr>
          <a:xfrm>
            <a:off x="4000496" y="5500702"/>
            <a:ext cx="1214446" cy="1000132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Посещение медицинской сестры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3" name="Выноска со стрелкой вниз 32"/>
          <p:cNvSpPr/>
          <p:nvPr/>
        </p:nvSpPr>
        <p:spPr>
          <a:xfrm>
            <a:off x="7500958" y="5500702"/>
            <a:ext cx="1285884" cy="1000132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Посещение врача </a:t>
            </a:r>
            <a:endParaRPr lang="ru-RU" sz="1600" dirty="0"/>
          </a:p>
        </p:txBody>
      </p:sp>
      <p:sp>
        <p:nvSpPr>
          <p:cNvPr id="34" name="Выноска со стрелкой вниз 33"/>
          <p:cNvSpPr/>
          <p:nvPr/>
        </p:nvSpPr>
        <p:spPr>
          <a:xfrm>
            <a:off x="5786446" y="5500702"/>
            <a:ext cx="1214446" cy="1000132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Посещение медицинской сестры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29124" y="3857628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Обучение пациентов </a:t>
            </a:r>
            <a:endParaRPr lang="ru-RU" dirty="0"/>
          </a:p>
        </p:txBody>
      </p:sp>
      <p:cxnSp>
        <p:nvCxnSpPr>
          <p:cNvPr id="38" name="Shape 37"/>
          <p:cNvCxnSpPr>
            <a:stCxn id="25" idx="3"/>
            <a:endCxn id="36" idx="0"/>
          </p:cNvCxnSpPr>
          <p:nvPr/>
        </p:nvCxnSpPr>
        <p:spPr>
          <a:xfrm>
            <a:off x="3428992" y="2893215"/>
            <a:ext cx="2286016" cy="964413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7813"/>
            <a:ext cx="8858312" cy="72229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Роль медицинской сестры в достижении контроля течения артериальной гипертензии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2641" name="Picture 1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4572032" cy="25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86380" y="1214422"/>
            <a:ext cx="3571900" cy="314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FF0000"/>
                </a:solidFill>
              </a:rPr>
              <a:t>Категории больных АГ, передаваемые на патронаж медицинской сестре :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Часто вызывающие  СМП или НП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Нестабильная АГ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Низкая приверженность  к терапии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Невозможность самостоятельного контроля АГ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2910" y="4143380"/>
            <a:ext cx="8072494" cy="214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В карте отражены: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Назначенные препараты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Контрольные точки для динамического наблюдения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Особенности </a:t>
            </a:r>
            <a:r>
              <a:rPr lang="ru-RU" b="1" dirty="0" err="1" smtClean="0">
                <a:solidFill>
                  <a:srgbClr val="00B050"/>
                </a:solidFill>
              </a:rPr>
              <a:t>фармакодинамики</a:t>
            </a:r>
            <a:r>
              <a:rPr lang="ru-RU" b="1" dirty="0" smtClean="0">
                <a:solidFill>
                  <a:srgbClr val="00B050"/>
                </a:solidFill>
              </a:rPr>
              <a:t> препаратов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Возможные осложнения терапии 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Целевые уровни АД и ЧСС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7813"/>
            <a:ext cx="892971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Медико-экономическая эффективность  деятельности медицинских сестер в ведении больных АГ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2285992"/>
          <a:ext cx="821537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00034" y="1643050"/>
            <a:ext cx="7429552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Динамика количества вызовов скорой помощи по поводу АГ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5643578"/>
            <a:ext cx="807249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Экономический эффект от снижения числа вызовов скорой  помощи   составляет 5 775 000 рублей.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72330" y="1785926"/>
            <a:ext cx="2071670" cy="142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B050"/>
                </a:solidFill>
              </a:rPr>
              <a:t>Достигнут целевой показатель  доли вызовов СМП от числа зарегистрированных больных  (11%) </a:t>
            </a:r>
            <a:endParaRPr lang="ru-RU" sz="1400" b="1" dirty="0">
              <a:solidFill>
                <a:srgbClr val="00B05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 flipV="1">
            <a:off x="7286646" y="3071811"/>
            <a:ext cx="785817" cy="35718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8201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Роль самостоятельной деятельности медицинских сестер в достижении клинических показателей качества оказания медицинской помощи</a:t>
            </a: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6" name="Выноска со стрелкой вверх 5"/>
          <p:cNvSpPr>
            <a:spLocks noChangeArrowheads="1"/>
          </p:cNvSpPr>
          <p:nvPr/>
        </p:nvSpPr>
        <p:spPr bwMode="auto">
          <a:xfrm>
            <a:off x="323850" y="4786313"/>
            <a:ext cx="2071688" cy="2071687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2"/>
          </a:solidFill>
          <a:ln w="25400" algn="ctr">
            <a:solidFill>
              <a:srgbClr val="6F95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2"/>
                </a:solidFill>
                <a:latin typeface="+mn-lt"/>
                <a:cs typeface="+mn-cs"/>
              </a:rPr>
              <a:t>Внедрение системы раннего активного выявления  пациентов с АГ</a:t>
            </a:r>
          </a:p>
        </p:txBody>
      </p:sp>
      <p:sp>
        <p:nvSpPr>
          <p:cNvPr id="7" name="Выноска со стрелкой вверх 6"/>
          <p:cNvSpPr>
            <a:spLocks noChangeArrowheads="1"/>
          </p:cNvSpPr>
          <p:nvPr/>
        </p:nvSpPr>
        <p:spPr bwMode="auto">
          <a:xfrm>
            <a:off x="2484438" y="4940300"/>
            <a:ext cx="2000250" cy="1917700"/>
          </a:xfrm>
          <a:prstGeom prst="upArrowCallout">
            <a:avLst>
              <a:gd name="adj1" fmla="val 26076"/>
              <a:gd name="adj2" fmla="val 26076"/>
              <a:gd name="adj3" fmla="val 24139"/>
              <a:gd name="adj4" fmla="val 64977"/>
            </a:avLst>
          </a:prstGeom>
          <a:solidFill>
            <a:schemeClr val="accent1"/>
          </a:solidFill>
          <a:ln w="25400" algn="ctr">
            <a:solidFill>
              <a:srgbClr val="6F95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2"/>
                </a:solidFill>
                <a:latin typeface="+mn-lt"/>
                <a:cs typeface="+mn-cs"/>
              </a:rPr>
              <a:t>Внедрение  образовательных программ для пациентов</a:t>
            </a: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4572000" y="4786313"/>
            <a:ext cx="2071688" cy="2071687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2"/>
                </a:solidFill>
              </a:rPr>
              <a:t>Разработка алгоритмов динамического наблюдения за больными медицинской сестрой </a:t>
            </a: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6659563" y="4786313"/>
            <a:ext cx="2071687" cy="2071687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2"/>
                </a:solidFill>
              </a:rPr>
              <a:t>Внедрение самостоятельного приема медицинскими сестрами </a:t>
            </a:r>
          </a:p>
        </p:txBody>
      </p:sp>
      <p:graphicFrame>
        <p:nvGraphicFramePr>
          <p:cNvPr id="47105" name="Object 1"/>
          <p:cNvGraphicFramePr>
            <a:graphicFrameLocks/>
          </p:cNvGraphicFramePr>
          <p:nvPr/>
        </p:nvGraphicFramePr>
        <p:xfrm>
          <a:off x="342900" y="1500174"/>
          <a:ext cx="8089900" cy="335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Лист" r:id="rId4" imgW="8096256" imgH="5019546" progId="Excel.Sheet.8">
                  <p:embed/>
                </p:oleObj>
              </mc:Choice>
              <mc:Fallback>
                <p:oleObj name="Лист" r:id="rId4" imgW="8096256" imgH="5019546" progId="Excel.Sheet.8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1500174"/>
                        <a:ext cx="8089900" cy="3357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2"/>
          <p:cNvGraphicFramePr>
            <a:graphicFrameLocks/>
          </p:cNvGraphicFramePr>
          <p:nvPr/>
        </p:nvGraphicFramePr>
        <p:xfrm>
          <a:off x="223838" y="1217613"/>
          <a:ext cx="8959850" cy="550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3200" b="1" kern="0" dirty="0" smtClean="0">
                <a:solidFill>
                  <a:srgbClr val="FF0000"/>
                </a:solidFill>
                <a:effectLst/>
              </a:rPr>
              <a:t>Уровень вызовов скорой и неотложной помощи (на 1000 населения)</a:t>
            </a:r>
            <a:endParaRPr lang="ru-RU" altLang="ru-RU" sz="3200" b="1" kern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2"/>
          <p:cNvGraphicFramePr>
            <a:graphicFrameLocks/>
          </p:cNvGraphicFramePr>
          <p:nvPr/>
        </p:nvGraphicFramePr>
        <p:xfrm>
          <a:off x="128588" y="1397000"/>
          <a:ext cx="8815387" cy="532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3600" b="1" kern="0" dirty="0" smtClean="0">
                <a:solidFill>
                  <a:srgbClr val="FF0000"/>
                </a:solidFill>
                <a:effectLst/>
              </a:rPr>
              <a:t>Динамика уровней госпитализации и </a:t>
            </a:r>
            <a:r>
              <a:rPr lang="ru-RU" altLang="ru-RU" sz="3600" b="1" kern="0" dirty="0" err="1" smtClean="0">
                <a:solidFill>
                  <a:srgbClr val="FF0000"/>
                </a:solidFill>
                <a:effectLst/>
              </a:rPr>
              <a:t>стационарозамещающей</a:t>
            </a:r>
            <a:r>
              <a:rPr lang="ru-RU" altLang="ru-RU" sz="3600" b="1" kern="0" dirty="0" smtClean="0">
                <a:solidFill>
                  <a:srgbClr val="FF0000"/>
                </a:solidFill>
                <a:effectLst/>
              </a:rPr>
              <a:t> помощи (</a:t>
            </a:r>
            <a:r>
              <a:rPr lang="ru-RU" altLang="ru-RU" sz="3600" b="1" kern="0" dirty="0" smtClean="0">
                <a:solidFill>
                  <a:srgbClr val="FF0000"/>
                </a:solidFill>
                <a:effectLst/>
                <a:cs typeface="Arial" charset="0"/>
              </a:rPr>
              <a:t>‰)</a:t>
            </a:r>
            <a:endParaRPr lang="ru-RU" altLang="ru-RU" sz="3600" b="1" kern="0" dirty="0">
              <a:solidFill>
                <a:srgbClr val="FF0000"/>
              </a:solidFill>
              <a:effectLst/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642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Структура оценки эффективности деятельности среднего медицинского персонала</a:t>
            </a:r>
            <a:r>
              <a:rPr lang="ru-RU" sz="3000" b="1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1557338"/>
            <a:ext cx="1554162" cy="5032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Самооценка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9138" y="2492375"/>
            <a:ext cx="1446212" cy="115728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2 этап: старшая медицинская сестра (зав. Отделением</a:t>
            </a:r>
            <a:r>
              <a:rPr lang="ru-RU" dirty="0"/>
              <a:t>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7550" y="4000500"/>
            <a:ext cx="1439863" cy="89693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Главная медицинская сестра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8975" y="5383213"/>
            <a:ext cx="1439863" cy="12969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Зам. Гл. врача по медицинской части </a:t>
            </a:r>
          </a:p>
        </p:txBody>
      </p:sp>
      <p:cxnSp>
        <p:nvCxnSpPr>
          <p:cNvPr id="13" name="Прямая со стрелкой 12"/>
          <p:cNvCxnSpPr>
            <a:stCxn id="4" idx="2"/>
            <a:endCxn id="9" idx="0"/>
          </p:cNvCxnSpPr>
          <p:nvPr/>
        </p:nvCxnSpPr>
        <p:spPr>
          <a:xfrm>
            <a:off x="1389063" y="2060575"/>
            <a:ext cx="53975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404938" y="3522663"/>
            <a:ext cx="3175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401763" y="4924425"/>
            <a:ext cx="3175" cy="433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Схема 15"/>
          <p:cNvGraphicFramePr/>
          <p:nvPr/>
        </p:nvGraphicFramePr>
        <p:xfrm>
          <a:off x="2915816" y="1590586"/>
          <a:ext cx="2834938" cy="497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8" name="Прямая соединительная линия 17"/>
          <p:cNvCxnSpPr>
            <a:stCxn id="4" idx="3"/>
          </p:cNvCxnSpPr>
          <p:nvPr/>
        </p:nvCxnSpPr>
        <p:spPr>
          <a:xfrm>
            <a:off x="2165350" y="1808163"/>
            <a:ext cx="461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9" idx="3"/>
          </p:cNvCxnSpPr>
          <p:nvPr/>
        </p:nvCxnSpPr>
        <p:spPr>
          <a:xfrm>
            <a:off x="2165350" y="3071813"/>
            <a:ext cx="390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627313" y="1773238"/>
            <a:ext cx="0" cy="45354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0" idx="3"/>
          </p:cNvCxnSpPr>
          <p:nvPr/>
        </p:nvCxnSpPr>
        <p:spPr>
          <a:xfrm>
            <a:off x="2157413" y="4449763"/>
            <a:ext cx="46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1" idx="3"/>
          </p:cNvCxnSpPr>
          <p:nvPr/>
        </p:nvCxnSpPr>
        <p:spPr>
          <a:xfrm>
            <a:off x="2128838" y="6032500"/>
            <a:ext cx="498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580063" y="6026150"/>
            <a:ext cx="3384550" cy="5651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</a:rPr>
              <a:t>Экономическая оценка эффективности и система мотивации сотрудников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84888" y="1628775"/>
            <a:ext cx="0" cy="4403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/>
        </p:nvGraphicFramePr>
        <p:xfrm>
          <a:off x="5436096" y="1490446"/>
          <a:ext cx="4176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09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Дифференцированный подход к оплате труда</a:t>
            </a:r>
            <a:br>
              <a:rPr lang="ru-RU" alt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медицинских сестер</a:t>
            </a:r>
            <a:r>
              <a:rPr lang="ru-RU" altLang="ru-RU" sz="2500" b="1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6225" y="692150"/>
            <a:ext cx="8435975" cy="59309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1100" b="1" smtClean="0">
                <a:latin typeface="Calibri" pitchFamily="34" charset="0"/>
              </a:rPr>
              <a:t>Основные принципы: </a:t>
            </a:r>
          </a:p>
          <a:p>
            <a:pPr marL="0" indent="0" eaLnBrk="1" hangingPunct="1">
              <a:buFontTx/>
              <a:buAutoNum type="arabicPeriod"/>
            </a:pPr>
            <a:r>
              <a:rPr lang="ru-RU" altLang="ru-RU" sz="1100" b="1" smtClean="0">
                <a:latin typeface="Calibri" pitchFamily="34" charset="0"/>
              </a:rPr>
              <a:t>Оценивается работа команды «врач и медицинская сестра».</a:t>
            </a:r>
          </a:p>
          <a:p>
            <a:pPr marL="0" indent="0" eaLnBrk="1" hangingPunct="1">
              <a:buFontTx/>
              <a:buAutoNum type="arabicPeriod"/>
            </a:pPr>
            <a:r>
              <a:rPr lang="ru-RU" altLang="ru-RU" sz="1100" b="1" smtClean="0">
                <a:latin typeface="Calibri" pitchFamily="34" charset="0"/>
              </a:rPr>
              <a:t>Обеспечение объективности, достоверности и сравнимости  показателей, </a:t>
            </a:r>
            <a:endParaRPr lang="en-US" altLang="ru-RU" sz="1100" b="1" smtClean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ru-RU" sz="1100" b="1" smtClean="0">
                <a:latin typeface="Calibri" pitchFamily="34" charset="0"/>
              </a:rPr>
              <a:t> </a:t>
            </a:r>
            <a:r>
              <a:rPr lang="ru-RU" altLang="ru-RU" sz="1100" b="1" smtClean="0">
                <a:latin typeface="Calibri" pitchFamily="34" charset="0"/>
              </a:rPr>
              <a:t>используемых для оценки деятельности.</a:t>
            </a:r>
          </a:p>
          <a:p>
            <a:pPr marL="0" indent="0" eaLnBrk="1" hangingPunct="1">
              <a:buFontTx/>
              <a:buAutoNum type="arabicPeriod"/>
            </a:pPr>
            <a:r>
              <a:rPr lang="ru-RU" altLang="ru-RU" sz="1100" b="1" smtClean="0">
                <a:latin typeface="Calibri" pitchFamily="34" charset="0"/>
              </a:rPr>
              <a:t>Прозрачность экономических подсчетов.</a:t>
            </a:r>
          </a:p>
          <a:p>
            <a:pPr marL="0" indent="0" eaLnBrk="1" hangingPunct="1">
              <a:buFontTx/>
              <a:buAutoNum type="arabicPeriod"/>
            </a:pPr>
            <a:r>
              <a:rPr lang="ru-RU" altLang="ru-RU" sz="1100" b="1" smtClean="0">
                <a:latin typeface="Calibri" pitchFamily="34" charset="0"/>
              </a:rPr>
              <a:t>Обязательное информирование  сотрудников о выбранных критериях и результатах. </a:t>
            </a:r>
          </a:p>
          <a:p>
            <a:pPr marL="0" indent="0" eaLnBrk="1" hangingPunct="1">
              <a:buFontTx/>
              <a:buAutoNum type="arabicPeriod"/>
            </a:pPr>
            <a:endParaRPr lang="ru-RU" altLang="ru-RU" sz="1100" smtClean="0">
              <a:solidFill>
                <a:srgbClr val="FF00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ru-RU" altLang="ru-RU" smtClean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6381750"/>
            <a:ext cx="8497887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Величина финансового вознаграждения зависит от результата работы всего ЛПУ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313" y="1939925"/>
          <a:ext cx="8715370" cy="1231971"/>
        </p:xfrm>
        <a:graphic>
          <a:graphicData uri="http://schemas.openxmlformats.org/drawingml/2006/table">
            <a:tbl>
              <a:tblPr/>
              <a:tblGrid>
                <a:gridCol w="637710"/>
                <a:gridCol w="637710"/>
                <a:gridCol w="637710"/>
                <a:gridCol w="637710"/>
                <a:gridCol w="637710"/>
                <a:gridCol w="637710"/>
                <a:gridCol w="637710"/>
                <a:gridCol w="685805"/>
                <a:gridCol w="589615"/>
                <a:gridCol w="637710"/>
                <a:gridCol w="425140"/>
                <a:gridCol w="637710"/>
                <a:gridCol w="637710"/>
                <a:gridCol w="637710"/>
              </a:tblGrid>
              <a:tr h="4586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показатели</a:t>
                      </a:r>
                    </a:p>
                  </a:txBody>
                  <a:tcPr marL="6970" marR="6970" marT="696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 err="1">
                          <a:solidFill>
                            <a:srgbClr val="000000"/>
                          </a:solidFill>
                          <a:latin typeface="Arial Cyr"/>
                        </a:rPr>
                        <a:t>Онкоосмотр</a:t>
                      </a:r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 обратившихся на прием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Электронная амбулаторная карта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 err="1">
                          <a:solidFill>
                            <a:srgbClr val="000000"/>
                          </a:solidFill>
                          <a:latin typeface="Arial Cyr"/>
                        </a:rPr>
                        <a:t>Серд</a:t>
                      </a:r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. сосуд. Госпитализация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ККФ  населения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ККФ группы риска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ККФ </a:t>
                      </a:r>
                      <a:r>
                        <a:rPr lang="ru-RU" sz="600" b="1" i="0" u="none" strike="noStrike" dirty="0" err="1">
                          <a:solidFill>
                            <a:srgbClr val="000000"/>
                          </a:solidFill>
                          <a:latin typeface="Arial Cyr"/>
                        </a:rPr>
                        <a:t>ВИЧ-инф</a:t>
                      </a:r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.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Вакцинация (дифтерии)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Вакцинация (гепатит)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ИТОГО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ЭОК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Сумма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% вып-ния пок-лей м/с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Всего с доплатой за вторую м/с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норма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95%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90%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2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95%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95%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100%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100%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100%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10 000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руб.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6 000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6 000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32 000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врач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0.80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1.00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1.00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0.40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0.30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0.40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0.20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0.20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м/с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0.20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0.60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0.70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0.60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0.80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0.80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врач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4 800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6 000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1 600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1 200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1 600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400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400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20 000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м/с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1 200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2 400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2 800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2 400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1 600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1 600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12 000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609" name="Диаграмма 6"/>
          <p:cNvGraphicFramePr>
            <a:graphicFrameLocks/>
          </p:cNvGraphicFramePr>
          <p:nvPr/>
        </p:nvGraphicFramePr>
        <p:xfrm>
          <a:off x="92075" y="3090863"/>
          <a:ext cx="8888413" cy="353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3" imgW="8888738" imgH="3529890" progId="Excel.Sheet.8">
                  <p:embed/>
                </p:oleObj>
              </mc:Choice>
              <mc:Fallback>
                <p:oleObj r:id="rId3" imgW="8888738" imgH="3529890" progId="Excel.Shee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3090863"/>
                        <a:ext cx="8888413" cy="353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16000" y="3573463"/>
            <a:ext cx="857250" cy="19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29 438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73250" y="3860800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23 251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313" y="4065588"/>
            <a:ext cx="857250" cy="19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19 588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63925" y="3371850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32 842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02113" y="3635375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28 250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2063" y="3567113"/>
            <a:ext cx="857250" cy="19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28 404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03913" y="3425825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31 302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86563" y="3241675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36 113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43813" y="3562350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31 379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686800" cy="908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Научно - практическая организация  сестринской деятельности</a:t>
            </a:r>
            <a:endParaRPr lang="ru-RU" altLang="ru-RU" sz="400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908050"/>
            <a:ext cx="19351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8123">
            <a:off x="6659563" y="1052513"/>
            <a:ext cx="1900237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68137">
            <a:off x="3276600" y="981075"/>
            <a:ext cx="18018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58304">
            <a:off x="2771775" y="3284538"/>
            <a:ext cx="23320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8289">
            <a:off x="6659563" y="3573463"/>
            <a:ext cx="2255837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779731">
            <a:off x="827088" y="3500438"/>
            <a:ext cx="227806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7" name="Picture 10" descr="20141127-IMG_569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1052513"/>
            <a:ext cx="30257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54953">
            <a:off x="4716463" y="3429000"/>
            <a:ext cx="21510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4359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Организация самостоятельной деятельности медицинской сестры потребовала 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непрерывного профессионального образования среднего медицинского персонала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создания</a:t>
            </a:r>
            <a:r>
              <a:rPr lang="ru-RU" sz="28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алгоритмов деятельности медицинской сестры  в лечебно-диагностическом процессе,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отработки системы  взаимодействия медицинских сестер с врачом общей практики и врачами-специалистами поликлиники;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создания собственных и адаптацию уже имеющихся технологических стандартов, что позволило значительно сократить число ошибок и несоответствий,  повысив качество медицинских услуг, оказываемых медицинской сестрой;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разработки системы дифференцированной оплаты труда, ориентированный на результат работы команды «</a:t>
            </a:r>
            <a:r>
              <a:rPr lang="ru-RU" sz="2000" dirty="0" err="1" smtClean="0">
                <a:latin typeface="Calibri" pitchFamily="34" charset="0"/>
              </a:rPr>
              <a:t>врач-медицинская</a:t>
            </a:r>
            <a:r>
              <a:rPr lang="ru-RU" sz="2000" dirty="0" smtClean="0">
                <a:latin typeface="Calibri" pitchFamily="34" charset="0"/>
              </a:rPr>
              <a:t> сестра» и  призванный стимулировать дальнейшее самосовершенствование и самоорганизация медицинских сестер;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создания информационной поддержки  сестринского процесса;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развития института наставничества и адаптации на рабочем месте среди медицинских сестер. 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8683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Научно - практическая организация  сестринской деятельности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95400"/>
            <a:ext cx="39624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2013г.  ФГБУ «ЦНИИОИЗ» МЗ России. Участие в фотохронометражных исследованиях медицинских работников первичного звена.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Декабрь 2013год. В рамках РАМС  для Европейская база данных примеров передовой сестринской практики  приняли участие в  новом перспективном проекте, который нацелен на создание Европейской базы данных образцовых примеров расширенной сестринской практики. Тема нашего примера: «Современные подходы в организации самостоятельного приема медицинской сестры».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2013г. Волгоград. Всероссийская научно-практическая конференция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16.10.2014г. Москва. Всероссийская научно-практическая конференция «Управленческие кадры в здравоохранении Российской Федерации», посвященной 25-летию  ФГБУ «ЦНИИОИЗ» МЗ России. Участие с докладом Круглый стол «Проблемы и перспективы развития управленческих кадров в сестринском деле».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31.10.2014г. Омск  Всероссийская научно-практическая конференция «Современные направления развития сестринского дела в оказании ПМСП населению»</a:t>
            </a:r>
          </a:p>
        </p:txBody>
      </p:sp>
      <p:pic>
        <p:nvPicPr>
          <p:cNvPr id="28676" name="Picture 4" descr="SAM_3057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21575" y="3276600"/>
            <a:ext cx="1622425" cy="2438400"/>
          </a:xfrm>
          <a:noFill/>
        </p:spPr>
      </p:pic>
      <p:pic>
        <p:nvPicPr>
          <p:cNvPr id="28677" name="Picture 5" descr="SAM_3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7660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SAM_30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419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5238" y="1219200"/>
            <a:ext cx="3530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P:\ФОТО\конкурс мс 2013\DSCF0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150" y="2060575"/>
            <a:ext cx="44942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6461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Лауреаты ежегодной общественной премии «Признание» </a:t>
            </a:r>
            <a:br>
              <a:rPr lang="ru-RU" altLang="ru-RU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среди медицинских сестер</a:t>
            </a:r>
          </a:p>
        </p:txBody>
      </p:sp>
      <p:pic>
        <p:nvPicPr>
          <p:cNvPr id="24580" name="Picture 4" descr="ярмола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2988" y="2938463"/>
            <a:ext cx="1730375" cy="1874837"/>
          </a:xfrm>
        </p:spPr>
      </p:pic>
      <p:pic>
        <p:nvPicPr>
          <p:cNvPr id="24581" name="Picture 5" descr="давыдки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988" y="4727575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садо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5863" y="2946400"/>
            <a:ext cx="13208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еремин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0613" y="806450"/>
            <a:ext cx="15335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5" descr="НадМи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2838" y="1098550"/>
            <a:ext cx="1941512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70263" y="5130800"/>
            <a:ext cx="2185987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5" descr="бондарева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7813" y="4870450"/>
            <a:ext cx="16002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3" descr="БОРОВИК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92275" y="836613"/>
            <a:ext cx="154622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507413" cy="609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4000" smtClean="0">
                <a:solidFill>
                  <a:srgbClr val="FF0000"/>
                </a:solidFill>
                <a:latin typeface="Calibri" pitchFamily="34" charset="0"/>
              </a:rPr>
              <a:t>Достижения</a:t>
            </a:r>
            <a:r>
              <a:rPr lang="en-US" altLang="ru-RU" sz="400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4000" smtClean="0">
                <a:solidFill>
                  <a:srgbClr val="FF0000"/>
                </a:solidFill>
                <a:latin typeface="Calibri" pitchFamily="34" charset="0"/>
              </a:rPr>
              <a:t>и победы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298450" y="569913"/>
            <a:ext cx="4932363" cy="6191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smtClean="0">
                <a:latin typeface="Calibri" pitchFamily="34" charset="0"/>
              </a:rPr>
              <a:t>        </a:t>
            </a:r>
            <a:r>
              <a:rPr lang="ru-RU" altLang="ru-RU" sz="1500" u="sng" smtClean="0">
                <a:latin typeface="Calibri" pitchFamily="34" charset="0"/>
              </a:rPr>
              <a:t>19.12.2012г.</a:t>
            </a:r>
            <a:r>
              <a:rPr lang="ru-RU" altLang="ru-RU" sz="1500" smtClean="0">
                <a:latin typeface="Calibri" pitchFamily="34" charset="0"/>
              </a:rPr>
              <a:t> Нижний Новгород. Межрегиональная научно-практическая конференция организаторов и специалистов сестринского дела. Награждение победителя регионального этапа и Приволжского федерального округа Всероссийского конкурса</a:t>
            </a:r>
            <a:r>
              <a:rPr lang="en-US" altLang="ru-RU" sz="1500" smtClean="0">
                <a:latin typeface="Calibri" pitchFamily="34" charset="0"/>
              </a:rPr>
              <a:t> </a:t>
            </a:r>
            <a:r>
              <a:rPr lang="ru-RU" altLang="ru-RU" sz="1500" smtClean="0">
                <a:latin typeface="Calibri" pitchFamily="34" charset="0"/>
              </a:rPr>
              <a:t>«Лучший по профессии 2012г.» среди специалистов со средним медицинским и высшим сестринским образованием. В номинации «Лучший руководитель сестринской службы». </a:t>
            </a:r>
            <a:r>
              <a:rPr lang="ru-RU" altLang="ru-RU" sz="1500" smtClean="0">
                <a:solidFill>
                  <a:srgbClr val="FF0000"/>
                </a:solidFill>
                <a:latin typeface="Calibri" pitchFamily="34" charset="0"/>
              </a:rPr>
              <a:t>Пудовинникова Л.Ю.</a:t>
            </a:r>
            <a:endParaRPr lang="en-US" altLang="ru-RU" sz="150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smtClean="0">
                <a:latin typeface="Calibri" pitchFamily="34" charset="0"/>
              </a:rPr>
              <a:t>        </a:t>
            </a:r>
            <a:r>
              <a:rPr lang="ru-RU" altLang="ru-RU" sz="1500" u="sng" smtClean="0">
                <a:latin typeface="Calibri" pitchFamily="34" charset="0"/>
              </a:rPr>
              <a:t>27.11.2014г.</a:t>
            </a:r>
            <a:r>
              <a:rPr lang="ru-RU" altLang="ru-RU" sz="1500" smtClean="0">
                <a:latin typeface="Calibri" pitchFamily="34" charset="0"/>
              </a:rPr>
              <a:t>  Самара. ГБОУ ДПО «СОЦПК» Победитель регионального конкурса «Роль сестринского персонала в профилактике заболеваний и формировании здорового образа жизни» </a:t>
            </a:r>
            <a:r>
              <a:rPr lang="ru-RU" altLang="ru-RU" sz="1500" smtClean="0">
                <a:solidFill>
                  <a:srgbClr val="FF0000"/>
                </a:solidFill>
                <a:latin typeface="Calibri" pitchFamily="34" charset="0"/>
              </a:rPr>
              <a:t>Каткасова Наталья Юрьевна</a:t>
            </a:r>
            <a:endParaRPr lang="en-US" altLang="ru-RU" sz="150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smtClean="0">
                <a:latin typeface="Calibri" pitchFamily="34" charset="0"/>
              </a:rPr>
              <a:t>        </a:t>
            </a:r>
            <a:r>
              <a:rPr lang="ru-RU" altLang="ru-RU" sz="1500" u="sng" smtClean="0">
                <a:latin typeface="Calibri" pitchFamily="34" charset="0"/>
              </a:rPr>
              <a:t>октябрь 2014г. г.</a:t>
            </a:r>
            <a:r>
              <a:rPr lang="ru-RU" altLang="ru-RU" sz="1500" smtClean="0">
                <a:latin typeface="Calibri" pitchFamily="34" charset="0"/>
              </a:rPr>
              <a:t> Москва торжественная церемония награждения победителей Всероссийского  конкурса врачей и Всероссийского конкурса  «Лучший специалист со средним медицинским и фармацевтическим образованием». Победитель регионального этапа заняла  почетное 4 место на федеральном уровне в номинации «Лучший лаборант». </a:t>
            </a:r>
            <a:r>
              <a:rPr lang="ru-RU" altLang="ru-RU" sz="1500" smtClean="0">
                <a:solidFill>
                  <a:srgbClr val="FF0000"/>
                </a:solidFill>
                <a:latin typeface="Calibri" pitchFamily="34" charset="0"/>
              </a:rPr>
              <a:t>Кругова Татьяна Владимировна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smtClean="0">
                <a:latin typeface="Calibri" pitchFamily="34" charset="0"/>
              </a:rPr>
              <a:t>        </a:t>
            </a:r>
            <a:r>
              <a:rPr lang="ru-RU" altLang="ru-RU" sz="1500" u="sng" smtClean="0">
                <a:latin typeface="Calibri" pitchFamily="34" charset="0"/>
              </a:rPr>
              <a:t>октябрь 2014г.</a:t>
            </a:r>
            <a:r>
              <a:rPr lang="ru-RU" altLang="ru-RU" sz="1500" smtClean="0">
                <a:latin typeface="Calibri" pitchFamily="34" charset="0"/>
              </a:rPr>
              <a:t> Региональный этап Всероссийского конкурса  «Лучший специалист со средним медицинским и фармацевтическим образованием». Почетное 2 место в номинации «Лучшая участковая медицинская сестра». </a:t>
            </a:r>
            <a:r>
              <a:rPr lang="ru-RU" altLang="ru-RU" sz="1500" smtClean="0">
                <a:solidFill>
                  <a:srgbClr val="FF0000"/>
                </a:solidFill>
                <a:latin typeface="Calibri" pitchFamily="34" charset="0"/>
              </a:rPr>
              <a:t>Васильева Ольга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b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      </a:t>
            </a:r>
            <a:r>
              <a:rPr lang="ru-RU" altLang="ru-RU" sz="1500" b="1" u="sng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14 октября 2015 г. </a:t>
            </a:r>
            <a:r>
              <a:rPr lang="ru-RU" altLang="ru-RU" sz="1500" smtClean="0">
                <a:latin typeface="Calibri" pitchFamily="34" charset="0"/>
              </a:rPr>
              <a:t>заняла 1 место во Всероссийский конкурс «Лучший специалист со средним медицинским и фармацевтическим образованием» в номинации«Лучшая медицинская сестра участковая»</a:t>
            </a:r>
            <a:r>
              <a:rPr lang="ru-RU" altLang="ru-RU" sz="1500" b="1" smtClean="0">
                <a:solidFill>
                  <a:srgbClr val="FF0000"/>
                </a:solidFill>
                <a:latin typeface="Calibri" pitchFamily="34" charset="0"/>
              </a:rPr>
              <a:t> Акимова Марина Павловна</a:t>
            </a:r>
            <a:r>
              <a:rPr lang="ru-RU" altLang="ru-RU" sz="1500" smtClean="0">
                <a:latin typeface="Calibri" pitchFamily="34" charset="0"/>
              </a:rPr>
              <a:t> </a:t>
            </a:r>
            <a:endParaRPr lang="ru-RU" altLang="ru-RU" sz="1400" smtClean="0">
              <a:latin typeface="Calibri" pitchFamily="34" charset="0"/>
            </a:endParaRP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3600" y="2438400"/>
            <a:ext cx="1752600" cy="2514600"/>
          </a:xfrm>
          <a:noFill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354513"/>
            <a:ext cx="1770063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4343400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 descr="DSC024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88913"/>
            <a:ext cx="25733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0663" y="2727325"/>
            <a:ext cx="130333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7888" y="2690813"/>
            <a:ext cx="110331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6" name="Picture 7" descr="C:\Users\nim\Desktop\335.jpg"/>
          <p:cNvPicPr>
            <a:picLocks noChangeAspect="1" noChangeArrowheads="1"/>
          </p:cNvPicPr>
          <p:nvPr/>
        </p:nvPicPr>
        <p:blipFill>
          <a:blip r:embed="rId8" cstate="print"/>
          <a:srcRect l="18227"/>
          <a:stretch>
            <a:fillRect/>
          </a:stretch>
        </p:blipFill>
        <p:spPr bwMode="auto">
          <a:xfrm>
            <a:off x="7527925" y="1268413"/>
            <a:ext cx="16160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98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ru-RU" altLang="ru-RU" sz="2400" b="1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ru-RU" sz="2200" b="1" smtClean="0">
                <a:solidFill>
                  <a:srgbClr val="FF0000"/>
                </a:solidFill>
                <a:latin typeface="Calibri" pitchFamily="34" charset="0"/>
              </a:rPr>
              <a:t>14 </a:t>
            </a:r>
            <a: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  <a:t>октября 2015г., Москва </a:t>
            </a:r>
            <a:b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  <a:t>Церемония награждения  победителей Всероссийского конкурса </a:t>
            </a:r>
            <a:b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  <a:t>«Лучший специалист со средним медицинским и фармацевтическим образованием»</a:t>
            </a:r>
            <a:b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</a:br>
            <a:endParaRPr lang="ru-RU" altLang="ru-RU" sz="2200" b="1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23" name="Picture 2" descr="H:\москва 1\DSCN6506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981200"/>
            <a:ext cx="4038600" cy="3505200"/>
          </a:xfrm>
          <a:noFill/>
        </p:spPr>
      </p:pic>
      <p:pic>
        <p:nvPicPr>
          <p:cNvPr id="30724" name="Picture 2" descr="H:\москва 1\DSCN6421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57400"/>
            <a:ext cx="4267200" cy="3429000"/>
          </a:xfrm>
          <a:noFill/>
        </p:spPr>
      </p:pic>
      <p:sp>
        <p:nvSpPr>
          <p:cNvPr id="30725" name="Rectangle 9"/>
          <p:cNvSpPr>
            <a:spLocks noChangeArrowheads="1"/>
          </p:cNvSpPr>
          <p:nvPr/>
        </p:nvSpPr>
        <p:spPr bwMode="auto">
          <a:xfrm>
            <a:off x="228600" y="5638800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400">
                <a:solidFill>
                  <a:srgbClr val="FF0000"/>
                </a:solidFill>
                <a:latin typeface="Arial" charset="0"/>
              </a:rPr>
              <a:t>Акимова Марина Павловна </a:t>
            </a:r>
          </a:p>
          <a:p>
            <a:pPr algn="ctr"/>
            <a:r>
              <a:rPr lang="ru-RU" altLang="ru-RU" sz="2400">
                <a:solidFill>
                  <a:srgbClr val="FF0000"/>
                </a:solidFill>
                <a:latin typeface="Arial" charset="0"/>
              </a:rPr>
              <a:t> Номинация: «Лучшая медицинская сестра участковая»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7813"/>
            <a:ext cx="885828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Всероссийский конкурс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«Лучший специалист со средним медицинским образованием»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2016 год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857364"/>
            <a:ext cx="8072494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Региональный этап в номинации «Лучшая старшая медицинская сестра» - </a:t>
            </a:r>
            <a:r>
              <a:rPr lang="ru-RU" sz="2400" b="1" dirty="0" smtClean="0">
                <a:solidFill>
                  <a:srgbClr val="FF0000"/>
                </a:solidFill>
              </a:rPr>
              <a:t>Рыкова Ольга Дмитриевна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 старшая сестра детского отделения ГБУЗ СО СГКП № 15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720" y="3429000"/>
            <a:ext cx="8858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Всероссийский конкурс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«Лучший специалист со средним медицинским образованием»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2017 год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4714884"/>
            <a:ext cx="8072494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На федеральном уровне в номинации «Лучший лаборант» - 1 место </a:t>
            </a: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Кругова</a:t>
            </a:r>
            <a:r>
              <a:rPr lang="ru-RU" sz="2800" b="1" dirty="0" smtClean="0">
                <a:solidFill>
                  <a:srgbClr val="FF0000"/>
                </a:solidFill>
              </a:rPr>
              <a:t> Татьяна Владимировна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700" b="1">
                <a:solidFill>
                  <a:srgbClr val="FF0000"/>
                </a:solidFill>
              </a:rPr>
              <a:t>Составляющие  системы повышения престижа профессии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95288" y="5661025"/>
            <a:ext cx="4138612" cy="1057275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/>
              <a:t>Государственная поддержка: </a:t>
            </a:r>
          </a:p>
          <a:p>
            <a:pPr algn="ctr"/>
            <a:r>
              <a:rPr lang="ru-RU" sz="1400"/>
              <a:t>социальные программы,</a:t>
            </a:r>
          </a:p>
          <a:p>
            <a:pPr algn="ctr"/>
            <a:r>
              <a:rPr lang="ru-RU" sz="1400"/>
              <a:t>повышение заработной платы,</a:t>
            </a:r>
          </a:p>
          <a:p>
            <a:pPr algn="ctr"/>
            <a:r>
              <a:rPr lang="ru-RU" sz="1400"/>
              <a:t>формирование мнения в СМИ.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936750" y="4491038"/>
            <a:ext cx="4014788" cy="1169987"/>
          </a:xfrm>
          <a:prstGeom prst="rect">
            <a:avLst/>
          </a:prstGeom>
          <a:solidFill>
            <a:srgbClr val="22DEB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/>
              <a:t>Региональная поддержка профессии:</a:t>
            </a:r>
          </a:p>
          <a:p>
            <a:pPr algn="ctr"/>
            <a:r>
              <a:rPr lang="ru-RU" sz="1400"/>
              <a:t>формирование целевых наборов </a:t>
            </a:r>
          </a:p>
          <a:p>
            <a:pPr algn="ctr"/>
            <a:r>
              <a:rPr lang="ru-RU" sz="1400"/>
              <a:t>в училища и ВУЗ, </a:t>
            </a:r>
          </a:p>
          <a:p>
            <a:pPr algn="ctr"/>
            <a:r>
              <a:rPr lang="ru-RU" sz="1400"/>
              <a:t>дополнительные меры соц. поддержки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081338" y="3309938"/>
            <a:ext cx="4386262" cy="1201737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/>
              <a:t>Научная поддержка:</a:t>
            </a:r>
          </a:p>
          <a:p>
            <a:pPr algn="ctr"/>
            <a:r>
              <a:rPr lang="ru-RU" sz="1400"/>
              <a:t>поиск современных научно- обоснованных</a:t>
            </a:r>
          </a:p>
          <a:p>
            <a:pPr algn="ctr"/>
            <a:r>
              <a:rPr lang="ru-RU" sz="1400"/>
              <a:t> методов организации </a:t>
            </a:r>
          </a:p>
          <a:p>
            <a:pPr algn="ctr"/>
            <a:r>
              <a:rPr lang="ru-RU" sz="1400"/>
              <a:t>сестринского процесса,</a:t>
            </a:r>
          </a:p>
          <a:p>
            <a:pPr algn="ctr"/>
            <a:r>
              <a:rPr lang="ru-RU" sz="1400"/>
              <a:t> внедрение инновационных инструментов</a:t>
            </a:r>
          </a:p>
          <a:p>
            <a:pPr algn="ctr"/>
            <a:r>
              <a:rPr lang="ru-RU" sz="1400"/>
              <a:t> и материалов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132263" y="2136775"/>
            <a:ext cx="4002087" cy="1152525"/>
          </a:xfrm>
          <a:prstGeom prst="rect">
            <a:avLst/>
          </a:prstGeom>
          <a:solidFill>
            <a:srgbClr val="22DEB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>
                <a:latin typeface="Arial" charset="0"/>
              </a:rPr>
              <a:t>Поддержка ЛПУ:</a:t>
            </a:r>
          </a:p>
          <a:p>
            <a:pPr algn="ctr"/>
            <a:r>
              <a:rPr lang="ru-RU" sz="1400">
                <a:latin typeface="Arial" charset="0"/>
              </a:rPr>
              <a:t> создание условий работы,</a:t>
            </a:r>
          </a:p>
          <a:p>
            <a:pPr algn="ctr"/>
            <a:r>
              <a:rPr lang="ru-RU" sz="1400">
                <a:latin typeface="Arial" charset="0"/>
              </a:rPr>
              <a:t>своевременное обучение,</a:t>
            </a:r>
          </a:p>
          <a:p>
            <a:pPr algn="ctr"/>
            <a:r>
              <a:rPr lang="ru-RU" sz="1400">
                <a:latin typeface="Arial" charset="0"/>
              </a:rPr>
              <a:t> дифференцированная</a:t>
            </a:r>
          </a:p>
          <a:p>
            <a:pPr algn="ctr"/>
            <a:r>
              <a:rPr lang="ru-RU" sz="1400">
                <a:latin typeface="Arial" charset="0"/>
              </a:rPr>
              <a:t> заработная плата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884738" y="955675"/>
            <a:ext cx="4224337" cy="1181100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>
                <a:latin typeface="Arial" charset="0"/>
              </a:rPr>
              <a:t>Профессиональное  самосовершенствование</a:t>
            </a:r>
            <a:r>
              <a:rPr lang="ru-RU" sz="1400">
                <a:latin typeface="Arial" charset="0"/>
              </a:rPr>
              <a:t>, </a:t>
            </a:r>
          </a:p>
          <a:p>
            <a:pPr algn="ctr"/>
            <a:r>
              <a:rPr lang="ru-RU" sz="1400">
                <a:latin typeface="Arial" charset="0"/>
              </a:rPr>
              <a:t>поддержание деонтологического имиджа,</a:t>
            </a:r>
          </a:p>
          <a:p>
            <a:pPr algn="ctr"/>
            <a:r>
              <a:rPr lang="ru-RU" sz="1400">
                <a:latin typeface="Arial" charset="0"/>
              </a:rPr>
              <a:t>формирование мнения пациентов о себе, </a:t>
            </a:r>
          </a:p>
          <a:p>
            <a:pPr algn="ctr"/>
            <a:r>
              <a:rPr lang="ru-RU" sz="1400">
                <a:latin typeface="Arial" charset="0"/>
              </a:rPr>
              <a:t>как о профессионале  и создание</a:t>
            </a:r>
          </a:p>
          <a:p>
            <a:pPr algn="ctr"/>
            <a:r>
              <a:rPr lang="ru-RU" sz="1400">
                <a:latin typeface="Arial" charset="0"/>
              </a:rPr>
              <a:t> имиджа профессии </a:t>
            </a:r>
          </a:p>
        </p:txBody>
      </p:sp>
      <p:pic>
        <p:nvPicPr>
          <p:cNvPr id="4104" name="Picture 5" descr="бондарева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25538"/>
            <a:ext cx="21272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85720" y="4572008"/>
            <a:ext cx="8501122" cy="209073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z="54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z="54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7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Благодарю за внимание!</a:t>
            </a:r>
          </a:p>
        </p:txBody>
      </p:sp>
      <p:pic>
        <p:nvPicPr>
          <p:cNvPr id="4" name="Picture 8" descr="https://im2-tub-ru.yandex.net/i?id=c8385126e37ec91bebe3d5d22689fcc3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00042"/>
            <a:ext cx="597693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77813"/>
            <a:ext cx="8856662" cy="436562"/>
          </a:xfrm>
        </p:spPr>
        <p:txBody>
          <a:bodyPr lIns="91440" rIns="91440" bIns="45720" anchor="ctr" anchorCtr="1">
            <a:normAutofit fontScale="90000"/>
          </a:bodyPr>
          <a:lstStyle/>
          <a:p>
            <a:pPr algn="ctr"/>
            <a:r>
              <a:rPr lang="ru-RU" altLang="ru-RU" sz="3200" b="1" smtClean="0">
                <a:solidFill>
                  <a:srgbClr val="FF0000"/>
                </a:solidFill>
              </a:rPr>
              <a:t>Процессы, ответственность за ведение которых полностью возложена на медицинских сестер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2051050" y="1131888"/>
            <a:ext cx="5473700" cy="120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>
                <a:solidFill>
                  <a:srgbClr val="FFFF00"/>
                </a:solidFill>
                <a:latin typeface="Arial" charset="0"/>
              </a:rPr>
              <a:t>Раннее активное выявление пациентов с минимальными клиническими проявлениями хронических заболеваний и факторами риска их развития 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2143125" y="2428875"/>
            <a:ext cx="5400675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FFFF00"/>
                </a:solidFill>
                <a:latin typeface="Arial" charset="0"/>
              </a:rPr>
              <a:t>Доврачебное обследование пациента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2051050" y="3068638"/>
            <a:ext cx="5473700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>
                <a:solidFill>
                  <a:srgbClr val="FFFF00"/>
                </a:solidFill>
                <a:latin typeface="Arial" charset="0"/>
              </a:rPr>
              <a:t>Реализация профилактических программ (вакцинация, мероприятия по предупреждению распространения туберкулеза, онкологические осмотры и др.)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2051050" y="4868863"/>
            <a:ext cx="5472113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>
                <a:solidFill>
                  <a:srgbClr val="FFFF00"/>
                </a:solidFill>
                <a:latin typeface="Arial" charset="0"/>
              </a:rPr>
              <a:t>Динамическое наблюдение за пациентами, не нуждающимся во врачебном наблюдении</a:t>
            </a:r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2051050" y="5786438"/>
            <a:ext cx="5473700" cy="428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FFFF00"/>
                </a:solidFill>
                <a:latin typeface="Arial" charset="0"/>
              </a:rPr>
              <a:t>Анализ эффективности  реализуемых процессов </a:t>
            </a: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1978025" y="4102100"/>
            <a:ext cx="5545138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>
                <a:solidFill>
                  <a:srgbClr val="FFFF00"/>
                </a:solidFill>
                <a:latin typeface="Arial" charset="0"/>
              </a:rPr>
              <a:t>Обучение пациентов и их родственников (индивидуальное и групповое)</a:t>
            </a:r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4214813" y="5429250"/>
            <a:ext cx="46037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4" name="Rectangle 12"/>
          <p:cNvSpPr>
            <a:spLocks noChangeArrowheads="1"/>
          </p:cNvSpPr>
          <p:nvPr/>
        </p:nvSpPr>
        <p:spPr bwMode="auto">
          <a:xfrm rot="5400000">
            <a:off x="5742781" y="3555207"/>
            <a:ext cx="5400675" cy="684212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02060"/>
                </a:solidFill>
                <a:latin typeface="Arial" charset="0"/>
              </a:rPr>
              <a:t>Информационно-аналитическое обеспечение </a:t>
            </a: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>
            <a:off x="4211638" y="234950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6" name="Line 14"/>
          <p:cNvSpPr>
            <a:spLocks noChangeShapeType="1"/>
          </p:cNvSpPr>
          <p:nvPr/>
        </p:nvSpPr>
        <p:spPr bwMode="auto">
          <a:xfrm>
            <a:off x="4211638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7" name="Line 15"/>
          <p:cNvSpPr>
            <a:spLocks noChangeShapeType="1"/>
          </p:cNvSpPr>
          <p:nvPr/>
        </p:nvSpPr>
        <p:spPr bwMode="auto">
          <a:xfrm>
            <a:off x="4211638" y="38608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8" name="Line 16"/>
          <p:cNvSpPr>
            <a:spLocks noChangeShapeType="1"/>
          </p:cNvSpPr>
          <p:nvPr/>
        </p:nvSpPr>
        <p:spPr bwMode="auto">
          <a:xfrm>
            <a:off x="4211638" y="45815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9" name="Line 17"/>
          <p:cNvSpPr>
            <a:spLocks noChangeShapeType="1"/>
          </p:cNvSpPr>
          <p:nvPr/>
        </p:nvSpPr>
        <p:spPr bwMode="auto">
          <a:xfrm>
            <a:off x="7524750" y="1844675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0" name="Line 18"/>
          <p:cNvSpPr>
            <a:spLocks noChangeShapeType="1"/>
          </p:cNvSpPr>
          <p:nvPr/>
        </p:nvSpPr>
        <p:spPr bwMode="auto">
          <a:xfrm>
            <a:off x="7524750" y="26368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1" name="Line 19"/>
          <p:cNvSpPr>
            <a:spLocks noChangeShapeType="1"/>
          </p:cNvSpPr>
          <p:nvPr/>
        </p:nvSpPr>
        <p:spPr bwMode="auto">
          <a:xfrm>
            <a:off x="7524750" y="34290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2" name="Line 20"/>
          <p:cNvSpPr>
            <a:spLocks noChangeShapeType="1"/>
          </p:cNvSpPr>
          <p:nvPr/>
        </p:nvSpPr>
        <p:spPr bwMode="auto">
          <a:xfrm>
            <a:off x="7524750" y="43656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>
            <a:off x="7524750" y="515778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4" name="Line 22"/>
          <p:cNvSpPr>
            <a:spLocks noChangeShapeType="1"/>
          </p:cNvSpPr>
          <p:nvPr/>
        </p:nvSpPr>
        <p:spPr bwMode="auto">
          <a:xfrm>
            <a:off x="7524750" y="594995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5" name="Line 25"/>
          <p:cNvSpPr>
            <a:spLocks noChangeShapeType="1"/>
          </p:cNvSpPr>
          <p:nvPr/>
        </p:nvSpPr>
        <p:spPr bwMode="auto">
          <a:xfrm>
            <a:off x="1555750" y="5084763"/>
            <a:ext cx="423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6" name="Line 26"/>
          <p:cNvSpPr>
            <a:spLocks noChangeShapeType="1"/>
          </p:cNvSpPr>
          <p:nvPr/>
        </p:nvSpPr>
        <p:spPr bwMode="auto">
          <a:xfrm>
            <a:off x="1598613" y="5872163"/>
            <a:ext cx="361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7" name="Line 27"/>
          <p:cNvSpPr>
            <a:spLocks noChangeShapeType="1"/>
          </p:cNvSpPr>
          <p:nvPr/>
        </p:nvSpPr>
        <p:spPr bwMode="auto">
          <a:xfrm>
            <a:off x="1547813" y="4725988"/>
            <a:ext cx="0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88" name="Line 28"/>
          <p:cNvSpPr>
            <a:spLocks noChangeShapeType="1"/>
          </p:cNvSpPr>
          <p:nvPr/>
        </p:nvSpPr>
        <p:spPr bwMode="auto">
          <a:xfrm>
            <a:off x="1692275" y="43656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9" name="Line 29"/>
          <p:cNvSpPr>
            <a:spLocks noChangeShapeType="1"/>
          </p:cNvSpPr>
          <p:nvPr/>
        </p:nvSpPr>
        <p:spPr bwMode="auto">
          <a:xfrm>
            <a:off x="1763713" y="34290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90" name="Line 30"/>
          <p:cNvSpPr>
            <a:spLocks noChangeShapeType="1"/>
          </p:cNvSpPr>
          <p:nvPr/>
        </p:nvSpPr>
        <p:spPr bwMode="auto">
          <a:xfrm>
            <a:off x="1692275" y="263683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91" name="Line 31"/>
          <p:cNvSpPr>
            <a:spLocks noChangeShapeType="1"/>
          </p:cNvSpPr>
          <p:nvPr/>
        </p:nvSpPr>
        <p:spPr bwMode="auto">
          <a:xfrm flipV="1">
            <a:off x="1476375" y="19891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92" name="Line 32"/>
          <p:cNvSpPr>
            <a:spLocks noChangeShapeType="1"/>
          </p:cNvSpPr>
          <p:nvPr/>
        </p:nvSpPr>
        <p:spPr bwMode="auto">
          <a:xfrm>
            <a:off x="1476375" y="19891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129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838"/>
            <a:ext cx="1752600" cy="20891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2300239" y="1089951"/>
          <a:ext cx="4464495" cy="523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00338" y="608013"/>
            <a:ext cx="3743325" cy="61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B050"/>
                </a:solidFill>
              </a:rPr>
              <a:t>Структура приема  врача общей практики (%)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7488" y="3987800"/>
            <a:ext cx="1978025" cy="954088"/>
          </a:xfrm>
          <a:prstGeom prst="rect">
            <a:avLst/>
          </a:prstGeom>
          <a:solidFill>
            <a:srgbClr val="9A9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Патронаж   нетранспортабельных больных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43663" y="4348163"/>
            <a:ext cx="2540000" cy="7572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Динамическое наблюдение за пациентами в рамках стационара на дому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5263" y="1581150"/>
            <a:ext cx="2214562" cy="863600"/>
          </a:xfrm>
          <a:prstGeom prst="rect">
            <a:avLst/>
          </a:prstGeom>
          <a:solidFill>
            <a:srgbClr val="26AF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Мониторинг параметров состояния у пациентов с хроническими заболеваниями . Выписка медикаментов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54825" y="1541463"/>
            <a:ext cx="2112963" cy="903287"/>
          </a:xfrm>
          <a:prstGeom prst="rect">
            <a:avLst/>
          </a:prstGeom>
          <a:solidFill>
            <a:srgbClr val="61A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Выполнение части мероприятий  в рамках диспансеризации отдельных категорий граждан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-17463" y="793750"/>
            <a:ext cx="3076576" cy="77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Сфера ответственности  медицинской сестры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46063" y="36513"/>
            <a:ext cx="8435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3200" b="1" kern="0" dirty="0" smtClean="0">
                <a:solidFill>
                  <a:srgbClr val="FF0000"/>
                </a:solidFill>
              </a:rPr>
              <a:t>Перераспределение потоков пациентов: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65838" y="793750"/>
            <a:ext cx="3078162" cy="77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Сфера ответственности  медицинской сестры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409825" y="1700213"/>
            <a:ext cx="1009650" cy="2921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195513" y="3944938"/>
            <a:ext cx="2090737" cy="51911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227763" y="1846263"/>
            <a:ext cx="627062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6" idx="1"/>
          </p:cNvCxnSpPr>
          <p:nvPr/>
        </p:nvCxnSpPr>
        <p:spPr>
          <a:xfrm>
            <a:off x="5915025" y="3716338"/>
            <a:ext cx="528638" cy="101123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28604"/>
            <a:ext cx="9144000" cy="5032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Формирование потока на прием к медицинской сестре</a:t>
            </a:r>
            <a:r>
              <a:rPr lang="ru-RU" altLang="ru-RU" sz="2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2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ru-RU" altLang="ru-RU" sz="2800" b="1" dirty="0" smtClean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267" name="Cloud"/>
          <p:cNvSpPr>
            <a:spLocks noChangeAspect="1" noEditPoints="1" noChangeArrowheads="1"/>
          </p:cNvSpPr>
          <p:nvPr/>
        </p:nvSpPr>
        <p:spPr bwMode="auto">
          <a:xfrm>
            <a:off x="0" y="1125538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>
              <a:latin typeface="Arial" charset="0"/>
            </a:endParaRPr>
          </a:p>
          <a:p>
            <a:endParaRPr lang="ru-RU">
              <a:latin typeface="Arial" charset="0"/>
            </a:endParaRPr>
          </a:p>
          <a:p>
            <a:r>
              <a:rPr lang="ru-RU" sz="2400">
                <a:latin typeface="Arial" charset="0"/>
              </a:rPr>
              <a:t>     </a:t>
            </a:r>
            <a:r>
              <a:rPr lang="ru-RU" sz="2800" b="1" i="1">
                <a:solidFill>
                  <a:schemeClr val="tx2"/>
                </a:solidFill>
                <a:latin typeface="Arial" charset="0"/>
              </a:rPr>
              <a:t>Врач</a:t>
            </a:r>
          </a:p>
        </p:txBody>
      </p:sp>
      <p:sp>
        <p:nvSpPr>
          <p:cNvPr id="11268" name="Cloud"/>
          <p:cNvSpPr>
            <a:spLocks noChangeAspect="1" noEditPoints="1" noChangeArrowheads="1"/>
          </p:cNvSpPr>
          <p:nvPr/>
        </p:nvSpPr>
        <p:spPr bwMode="auto">
          <a:xfrm>
            <a:off x="6227763" y="2708275"/>
            <a:ext cx="2916237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22DEB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b="1">
                <a:solidFill>
                  <a:srgbClr val="000000"/>
                </a:solidFill>
                <a:latin typeface="Arial" charset="0"/>
              </a:rPr>
              <a:t>Активно направленные самой медсестрой</a:t>
            </a:r>
          </a:p>
        </p:txBody>
      </p:sp>
      <p:sp>
        <p:nvSpPr>
          <p:cNvPr id="11269" name="Cloud"/>
          <p:cNvSpPr>
            <a:spLocks noChangeAspect="1" noEditPoints="1" noChangeArrowheads="1"/>
          </p:cNvSpPr>
          <p:nvPr/>
        </p:nvSpPr>
        <p:spPr bwMode="auto">
          <a:xfrm>
            <a:off x="285721" y="4797425"/>
            <a:ext cx="3278218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Arial" charset="0"/>
              </a:rPr>
              <a:t>Пациенты взявшие талон самостоятельно</a:t>
            </a: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3779838" y="981075"/>
            <a:ext cx="53641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</a:t>
            </a:r>
            <a:r>
              <a:rPr lang="ru-RU" altLang="ru-RU" sz="1200" b="1" dirty="0">
                <a:latin typeface="Arial" charset="0"/>
                <a:cs typeface="+mn-cs"/>
              </a:rPr>
              <a:t>мониторинг эффективности назначенных мед препаратов</a:t>
            </a:r>
          </a:p>
          <a:p>
            <a:pPr>
              <a:defRPr/>
            </a:pPr>
            <a:r>
              <a:rPr lang="ru-RU" altLang="ru-RU" sz="1200" b="1" dirty="0">
                <a:latin typeface="Arial" charset="0"/>
                <a:cs typeface="+mn-cs"/>
              </a:rPr>
              <a:t> - образовательные школы</a:t>
            </a:r>
          </a:p>
          <a:p>
            <a:pPr>
              <a:defRPr/>
            </a:pPr>
            <a:r>
              <a:rPr lang="ru-RU" altLang="ru-RU" sz="1200" b="1" dirty="0">
                <a:latin typeface="Arial" charset="0"/>
                <a:cs typeface="+mn-cs"/>
              </a:rPr>
              <a:t> - техническое  оформление рецептов</a:t>
            </a:r>
          </a:p>
          <a:p>
            <a:pPr>
              <a:defRPr/>
            </a:pPr>
            <a:r>
              <a:rPr lang="ru-RU" altLang="ru-RU" sz="1200" b="1" dirty="0">
                <a:latin typeface="Arial" charset="0"/>
                <a:cs typeface="+mn-cs"/>
              </a:rPr>
              <a:t> - манипуляции ( все услуги вносятся в компьютер)</a:t>
            </a:r>
          </a:p>
          <a:p>
            <a:pPr>
              <a:defRPr/>
            </a:pPr>
            <a:r>
              <a:rPr lang="ru-RU" altLang="ru-RU" sz="1200" b="1" dirty="0">
                <a:latin typeface="Arial" charset="0"/>
                <a:cs typeface="+mn-cs"/>
              </a:rPr>
              <a:t> - направления на анализы и исследования ( в компьютере отображается компьютерная очередь,) возможно получить  как единичное, так и комплексное обследование на оптимальные для пациента даты</a:t>
            </a:r>
            <a:r>
              <a:rPr lang="ru-RU" altLang="ru-RU" sz="1200" dirty="0">
                <a:latin typeface="Arial" charset="0"/>
                <a:cs typeface="+mn-cs"/>
              </a:rPr>
              <a:t> </a:t>
            </a: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179388" y="3213100"/>
            <a:ext cx="54419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диспансеризация по приказам 770, 1344н, 36ан</a:t>
            </a:r>
          </a:p>
          <a:p>
            <a:pPr>
              <a:defRPr/>
            </a:pPr>
            <a:r>
              <a:rPr lang="ru-RU" altLang="ru-RU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вакцинация</a:t>
            </a:r>
          </a:p>
          <a:p>
            <a:pPr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ККФ                                                      </a:t>
            </a:r>
          </a:p>
          <a:p>
            <a:pPr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ru-RU" altLang="ru-RU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дообследования</a:t>
            </a: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после исследований</a:t>
            </a:r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5003800" y="5373688"/>
            <a:ext cx="457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400" b="1" dirty="0">
                <a:latin typeface="Arial" charset="0"/>
                <a:cs typeface="+mn-cs"/>
              </a:rPr>
              <a:t>Медицинская сестра дает полную</a:t>
            </a:r>
          </a:p>
          <a:p>
            <a:pPr>
              <a:defRPr/>
            </a:pPr>
            <a:r>
              <a:rPr lang="ru-RU" altLang="ru-RU" sz="1400" b="1" dirty="0">
                <a:latin typeface="Arial" charset="0"/>
                <a:cs typeface="+mn-cs"/>
              </a:rPr>
              <a:t> и достоверную информацию.</a:t>
            </a:r>
          </a:p>
          <a:p>
            <a:pPr>
              <a:defRPr/>
            </a:pPr>
            <a:r>
              <a:rPr lang="ru-RU" altLang="ru-RU" sz="1400" b="1" dirty="0">
                <a:latin typeface="Arial" charset="0"/>
                <a:cs typeface="+mn-cs"/>
              </a:rPr>
              <a:t>Мы стремимся к </a:t>
            </a:r>
            <a:r>
              <a:rPr lang="ru-RU" altLang="ru-RU" sz="1400" b="1" dirty="0" err="1">
                <a:latin typeface="Arial" charset="0"/>
                <a:cs typeface="+mn-cs"/>
              </a:rPr>
              <a:t>персоноцентрированному</a:t>
            </a:r>
            <a:r>
              <a:rPr lang="ru-RU" altLang="ru-RU" sz="1400" b="1" dirty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ru-RU" altLang="ru-RU" sz="1400" b="1" dirty="0">
                <a:latin typeface="Arial" charset="0"/>
                <a:cs typeface="+mn-cs"/>
              </a:rPr>
              <a:t>подходу.</a:t>
            </a:r>
            <a:endParaRPr lang="ru-RU" sz="1400" b="1" dirty="0">
              <a:latin typeface="Arial" charset="0"/>
              <a:cs typeface="+mn-cs"/>
            </a:endParaRPr>
          </a:p>
        </p:txBody>
      </p:sp>
      <p:sp>
        <p:nvSpPr>
          <p:cNvPr id="11273" name="AutoShape 26"/>
          <p:cNvSpPr>
            <a:spLocks noChangeArrowheads="1"/>
          </p:cNvSpPr>
          <p:nvPr/>
        </p:nvSpPr>
        <p:spPr bwMode="auto">
          <a:xfrm>
            <a:off x="3779838" y="551656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1274" name="AutoShape 27"/>
          <p:cNvSpPr>
            <a:spLocks noChangeArrowheads="1"/>
          </p:cNvSpPr>
          <p:nvPr/>
        </p:nvSpPr>
        <p:spPr bwMode="auto">
          <a:xfrm>
            <a:off x="5076825" y="3357563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1275" name="AutoShape 28"/>
          <p:cNvSpPr>
            <a:spLocks noChangeArrowheads="1"/>
          </p:cNvSpPr>
          <p:nvPr/>
        </p:nvSpPr>
        <p:spPr bwMode="auto">
          <a:xfrm>
            <a:off x="2771775" y="155733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692275" y="0"/>
            <a:ext cx="6048375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Информационное обеспечение</a:t>
            </a:r>
          </a:p>
          <a:p>
            <a:pPr algn="ctr">
              <a:defRPr/>
            </a:pPr>
            <a:r>
              <a:rPr lang="ru-RU" alt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формирования потоков пациентов</a:t>
            </a: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3059113" y="5445125"/>
            <a:ext cx="503237" cy="360363"/>
          </a:xfrm>
          <a:prstGeom prst="rightArrow">
            <a:avLst>
              <a:gd name="adj1" fmla="val 50000"/>
              <a:gd name="adj2" fmla="val 3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rot="5400000">
            <a:off x="1331913" y="3932237"/>
            <a:ext cx="503238" cy="360363"/>
          </a:xfrm>
          <a:prstGeom prst="rightArrow">
            <a:avLst>
              <a:gd name="adj1" fmla="val 50000"/>
              <a:gd name="adj2" fmla="val 3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92500" y="2133600"/>
            <a:ext cx="484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671888" y="981075"/>
            <a:ext cx="5472112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Варианты записи:</a:t>
            </a:r>
          </a:p>
          <a:p>
            <a:pPr marL="342900" indent="-342900" algn="ctr">
              <a:defRPr/>
            </a:pPr>
            <a:endParaRPr lang="ru-RU" altLang="ru-RU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Регистратура 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Предварительно по телефону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Интернет (электронная регистратура)</a:t>
            </a:r>
            <a:endParaRPr lang="ru-RU" altLang="ru-RU" sz="14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Wingdings" pitchFamily="2" charset="2"/>
              <a:buNone/>
              <a:defRPr/>
            </a:pPr>
            <a:endParaRPr lang="ru-RU" altLang="ru-RU" sz="14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10247" name="Picture 7" descr="DSCN2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3556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365625"/>
            <a:ext cx="28082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 l="15456" t="19205" r="15184" b="6941"/>
          <a:stretch>
            <a:fillRect/>
          </a:stretch>
        </p:blipFill>
        <p:spPr bwMode="auto">
          <a:xfrm>
            <a:off x="3563938" y="3500438"/>
            <a:ext cx="51847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очки_в_регистрату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89138"/>
            <a:ext cx="3600450" cy="46799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3851275" y="3573463"/>
            <a:ext cx="1512888" cy="10795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1403350" y="19050"/>
            <a:ext cx="61214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Электронная амбулаторная карта?</a:t>
            </a:r>
          </a:p>
          <a:p>
            <a:pPr algn="ctr">
              <a:defRPr/>
            </a:pPr>
            <a:r>
              <a:rPr lang="ru-RU" alt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Это уже реальность. 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989138"/>
            <a:ext cx="37798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Базовая">
    <a:maj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</TotalTime>
  <Words>3414</Words>
  <Application>Microsoft Office PowerPoint</Application>
  <PresentationFormat>Экран (4:3)</PresentationFormat>
  <Paragraphs>658</Paragraphs>
  <Slides>46</Slides>
  <Notes>23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Тема Office</vt:lpstr>
      <vt:lpstr>Photo Editor Photo</vt:lpstr>
      <vt:lpstr>Лист</vt:lpstr>
      <vt:lpstr>Лист Microsoft Excel 97-2003</vt:lpstr>
      <vt:lpstr>Презентация PowerPoint</vt:lpstr>
      <vt:lpstr>ГБУЗ Самарской области  Самарская   Городская клиническая поликлиника №15</vt:lpstr>
      <vt:lpstr>Презентация PowerPoint</vt:lpstr>
      <vt:lpstr>Организация самостоятельной деятельности медицинской сестры потребовала :</vt:lpstr>
      <vt:lpstr>Процессы, ответственность за ведение которых полностью возложена на медицинских сестер</vt:lpstr>
      <vt:lpstr>Презентация PowerPoint</vt:lpstr>
      <vt:lpstr>Формирование потока на прием к медицинской сестре 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скрининговых технологий</vt:lpstr>
      <vt:lpstr>Регистрация факторов риска развития хронических заболеваний</vt:lpstr>
      <vt:lpstr>Формирование группы для целевого скрининга</vt:lpstr>
      <vt:lpstr>Мониторинг выполнения диагностического стандарта  у пациентов с факторами риска</vt:lpstr>
      <vt:lpstr>Участие медицинских сестер в активном выявлении онкологических заболеваний </vt:lpstr>
      <vt:lpstr>Результаты самостоятельных  осмотров медицинских сестер  с целью выявления онкологических заболеваний наружной локализации. </vt:lpstr>
      <vt:lpstr>Роль медицинских сестер в реализации обучающих программ для пациентов </vt:lpstr>
      <vt:lpstr>Роль медицинских сестре в  обучении пациентов  в ГБУЗ СО СГКП№15</vt:lpstr>
      <vt:lpstr>Количество пациентов обученных в школах  по годам (2015-2017 гг за 9 месяцев) </vt:lpstr>
      <vt:lpstr>Анализ  осложнений  сахарного  диабета  ЗА 6 МЕСЯЦЕВ</vt:lpstr>
      <vt:lpstr>Презентация PowerPoint</vt:lpstr>
      <vt:lpstr>Презентация PowerPoint</vt:lpstr>
      <vt:lpstr>2015 год – становление гериатрической  помощи  в поликлинике. </vt:lpstr>
      <vt:lpstr>В программу обучения медицинских сестер включены следующие аспекты:</vt:lpstr>
      <vt:lpstr>Алгоритм реализации гериатрической помощи в ГБУЗ СО СГКП № 15</vt:lpstr>
      <vt:lpstr>Участие медицинской сестры  в проведении комплексной гериатрической оценке</vt:lpstr>
      <vt:lpstr>Роль медицинской сестры в организации медико-социальной реабилитации гериатрических больных</vt:lpstr>
      <vt:lpstr>Презентация PowerPoint</vt:lpstr>
      <vt:lpstr>Разработка и адаптация стандартных операционных процедур</vt:lpstr>
      <vt:lpstr>Роль медицинской сестры в достижении контроля течения артериальной гипертензии</vt:lpstr>
      <vt:lpstr>Роль медицинской сестры в достижении контроля течения артериальной гипертензии</vt:lpstr>
      <vt:lpstr>Медико-экономическая эффективность  деятельности медицинских сестер в ведении больных АГ </vt:lpstr>
      <vt:lpstr>Роль самостоятельной деятельности медицинских сестер в достижении клинических показателей качества оказания медицинской помощи </vt:lpstr>
      <vt:lpstr>Презентация PowerPoint</vt:lpstr>
      <vt:lpstr>Презентация PowerPoint</vt:lpstr>
      <vt:lpstr>Структура оценки эффективности деятельности среднего медицинского персонала </vt:lpstr>
      <vt:lpstr>Дифференцированный подход к оплате труда   медицинских сестер </vt:lpstr>
      <vt:lpstr>Научно - практическая организация  сестринской деятельности</vt:lpstr>
      <vt:lpstr>Научно - практическая организация  сестринской деятельности</vt:lpstr>
      <vt:lpstr>Лауреаты ежегодной общественной премии «Признание»  среди медицинских сестер</vt:lpstr>
      <vt:lpstr>Достижения и победы</vt:lpstr>
      <vt:lpstr> 14 октября 2015г., Москва  Церемония награждения  победителей Всероссийского конкурса  «Лучший специалист со средним медицинским и фармацевтическим образованием» </vt:lpstr>
      <vt:lpstr>Всероссийский конкурс   «Лучший специалист со средним медицинским образованием» 2016 год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nim</cp:lastModifiedBy>
  <cp:revision>18</cp:revision>
  <dcterms:created xsi:type="dcterms:W3CDTF">2017-09-25T15:37:09Z</dcterms:created>
  <dcterms:modified xsi:type="dcterms:W3CDTF">2017-09-27T09:17:50Z</dcterms:modified>
</cp:coreProperties>
</file>