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68" r:id="rId4"/>
    <p:sldId id="267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93905"/>
    <a:srgbClr val="9A304E"/>
    <a:srgbClr val="9C3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99">
                <a:solidFill>
                  <a:schemeClr val="tx2">
                    <a:lumMod val="50000"/>
                  </a:schemeClr>
                </a:solidFill>
              </a:defRPr>
            </a:pPr>
            <a:r>
              <a:rPr lang="ru-RU" sz="1799" dirty="0">
                <a:solidFill>
                  <a:schemeClr val="tx2">
                    <a:lumMod val="50000"/>
                  </a:schemeClr>
                </a:solidFill>
              </a:rPr>
              <a:t>Естественная убыль населения</a:t>
            </a:r>
            <a:r>
              <a:rPr lang="en-US" sz="1799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sz="1799" dirty="0">
                <a:solidFill>
                  <a:schemeClr val="tx2">
                    <a:lumMod val="50000"/>
                  </a:schemeClr>
                </a:solidFill>
              </a:rPr>
              <a:t>чел.</a:t>
            </a:r>
            <a:r>
              <a:rPr lang="en-US" sz="1799" dirty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1224372654352791"/>
          <c:y val="0.11974777146664746"/>
        </c:manualLayout>
      </c:layout>
      <c:overlay val="0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0.10475554999991415"/>
          <c:y val="0.32592776532382411"/>
          <c:w val="0.79074829727017537"/>
          <c:h val="0.504104025706526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Естественная убыль населения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5377</c:v>
                </c:pt>
                <c:pt idx="1">
                  <c:v>5678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650304"/>
        <c:axId val="177361984"/>
      </c:barChart>
      <c:catAx>
        <c:axId val="1916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ru-RU"/>
          </a:p>
        </c:txPr>
        <c:crossAx val="177361984"/>
        <c:crosses val="autoZero"/>
        <c:auto val="1"/>
        <c:lblAlgn val="ctr"/>
        <c:lblOffset val="100"/>
        <c:noMultiLvlLbl val="0"/>
      </c:catAx>
      <c:valAx>
        <c:axId val="177361984"/>
        <c:scaling>
          <c:orientation val="minMax"/>
          <c:min val="0"/>
        </c:scaling>
        <c:delete val="1"/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9165030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 sz="1799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29908141385785"/>
          <c:y val="7.3069115660035239E-2"/>
          <c:w val="0.40005904943686127"/>
          <c:h val="0.714970682328074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33CC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478905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AA700"/>
              </a:solidFill>
            </c:spPr>
          </c:dPt>
          <c:dLbls>
            <c:dLbl>
              <c:idx val="0"/>
              <c:layout>
                <c:manualLayout>
                  <c:x val="-0.15862874282243944"/>
                  <c:y val="0.138215893880470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Акушерки</a:t>
                    </a:r>
                    <a:br>
                      <a:rPr lang="ru-RU" dirty="0" smtClean="0"/>
                    </a:br>
                    <a:r>
                      <a:rPr lang="en-US" sz="2400" b="1" dirty="0" smtClean="0"/>
                      <a:t>432</a:t>
                    </a:r>
                    <a:endParaRPr lang="en-US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138012344607924"/>
                  <c:y val="-8.27409412665613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Медицинские сестры</a:t>
                    </a:r>
                    <a:br>
                      <a:rPr lang="ru-RU" dirty="0" smtClean="0"/>
                    </a:br>
                    <a:r>
                      <a:rPr lang="en-US" sz="2400" b="1" dirty="0" smtClean="0"/>
                      <a:t>8</a:t>
                    </a:r>
                    <a:r>
                      <a:rPr lang="ru-RU" sz="2400" b="1" dirty="0" smtClean="0"/>
                      <a:t> </a:t>
                    </a:r>
                    <a:r>
                      <a:rPr lang="en-US" sz="2400" b="1" dirty="0" smtClean="0"/>
                      <a:t>678</a:t>
                    </a:r>
                    <a:endParaRPr lang="en-US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499755657502656E-2"/>
                  <c:y val="-0.14992456988617844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Фельдшеры</a:t>
                    </a:r>
                    <a:br>
                      <a:rPr lang="ru-RU" b="0" dirty="0" smtClean="0"/>
                    </a:br>
                    <a:r>
                      <a:rPr lang="en-US" sz="2400" b="1" dirty="0" smtClean="0"/>
                      <a:t>1</a:t>
                    </a:r>
                    <a:r>
                      <a:rPr lang="ru-RU" sz="2400" b="1" dirty="0" smtClean="0"/>
                      <a:t> </a:t>
                    </a:r>
                    <a:r>
                      <a:rPr lang="en-US" sz="2400" b="1" dirty="0" smtClean="0"/>
                      <a:t>107</a:t>
                    </a:r>
                    <a:endParaRPr lang="en-US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939843054210537E-2"/>
                  <c:y val="-8.03744054983687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Зубные врачи, техники</a:t>
                    </a:r>
                    <a:br>
                      <a:rPr lang="ru-RU" dirty="0" smtClean="0"/>
                    </a:br>
                    <a:r>
                      <a:rPr lang="en-US" sz="2400" b="1" dirty="0" smtClean="0"/>
                      <a:t>210</a:t>
                    </a:r>
                    <a:endParaRPr lang="en-US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2086543279607492"/>
                  <c:y val="-1.00468006872961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Лаборанты</a:t>
                    </a:r>
                    <a:br>
                      <a:rPr lang="ru-RU" dirty="0" smtClean="0"/>
                    </a:br>
                    <a:r>
                      <a:rPr lang="en-US" sz="2400" b="1" dirty="0" smtClean="0"/>
                      <a:t>1</a:t>
                    </a:r>
                    <a:r>
                      <a:rPr lang="ru-RU" sz="2400" b="1" dirty="0" smtClean="0"/>
                      <a:t> </a:t>
                    </a:r>
                    <a:r>
                      <a:rPr lang="en-US" sz="2400" b="1" dirty="0" smtClean="0"/>
                      <a:t>020</a:t>
                    </a:r>
                    <a:endParaRPr lang="en-US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2088236413760388"/>
                  <c:y val="0.200936013745922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Иные</a:t>
                    </a:r>
                    <a:br>
                      <a:rPr lang="ru-RU" dirty="0" smtClean="0"/>
                    </a:br>
                    <a:r>
                      <a:rPr lang="en-US" sz="2400" b="1" dirty="0" smtClean="0"/>
                      <a:t>553</a:t>
                    </a:r>
                    <a:endParaRPr lang="en-US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Акушерка</c:v>
                </c:pt>
                <c:pt idx="1">
                  <c:v>Медецинская сестра</c:v>
                </c:pt>
                <c:pt idx="2">
                  <c:v>Фельдшер</c:v>
                </c:pt>
                <c:pt idx="3">
                  <c:v>Зубной врач, техник</c:v>
                </c:pt>
                <c:pt idx="4">
                  <c:v>Лаборант</c:v>
                </c:pt>
                <c:pt idx="5">
                  <c:v>Иные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432</c:v>
                </c:pt>
                <c:pt idx="1">
                  <c:v>8678</c:v>
                </c:pt>
                <c:pt idx="2">
                  <c:v>1107</c:v>
                </c:pt>
                <c:pt idx="3">
                  <c:v>210</c:v>
                </c:pt>
                <c:pt idx="4">
                  <c:v>1020</c:v>
                </c:pt>
                <c:pt idx="5">
                  <c:v>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7"/>
      </c:pieChart>
    </c:plotArea>
    <c:plotVisOnly val="1"/>
    <c:dispBlanksAs val="zero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CAB2-909B-422C-B6C0-FFFE8F827924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2F989-EF69-4094-BCE8-BC28606B1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24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2F989-EF69-4094-BCE8-BC28606B156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44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BB8-9E0B-4DB9-872D-47C8577AE99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6498-DBE5-47E8-B002-EA5EFB43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BB8-9E0B-4DB9-872D-47C8577AE99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6498-DBE5-47E8-B002-EA5EFB43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BB8-9E0B-4DB9-872D-47C8577AE99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6498-DBE5-47E8-B002-EA5EFB43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BB8-9E0B-4DB9-872D-47C8577AE99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6498-DBE5-47E8-B002-EA5EFB43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BB8-9E0B-4DB9-872D-47C8577AE99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6498-DBE5-47E8-B002-EA5EFB43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BB8-9E0B-4DB9-872D-47C8577AE99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6498-DBE5-47E8-B002-EA5EFB43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BB8-9E0B-4DB9-872D-47C8577AE99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6498-DBE5-47E8-B002-EA5EFB43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BB8-9E0B-4DB9-872D-47C8577AE99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6498-DBE5-47E8-B002-EA5EFB43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BB8-9E0B-4DB9-872D-47C8577AE99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6498-DBE5-47E8-B002-EA5EFB43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BB8-9E0B-4DB9-872D-47C8577AE99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6498-DBE5-47E8-B002-EA5EFB43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BB8-9E0B-4DB9-872D-47C8577AE99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6498-DBE5-47E8-B002-EA5EFB43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6FBB8-9E0B-4DB9-872D-47C8577AE99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6498-DBE5-47E8-B002-EA5EFB43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12776"/>
            <a:ext cx="9144000" cy="3312368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Опыт работы медицинского персонала со средним профессиональным образованием поликлиник Брянской области в проекте «Бережливая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поликлиника»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5157192"/>
            <a:ext cx="6552728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Главный консультант департамента здравоохранения Брянской области</a:t>
            </a:r>
          </a:p>
          <a:p>
            <a:pPr algn="r"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Романова А. 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82135" y="1143001"/>
            <a:ext cx="4572000" cy="5733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135" y="1161258"/>
            <a:ext cx="4572000" cy="5714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"/>
            <a:ext cx="9144000" cy="1143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Что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сделано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7017"/>
            <a:ext cx="4572000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ГАУЗ «БГП № 4»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287017"/>
            <a:ext cx="4582134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ГБУЗ «БГДП № 2»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49411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1916832"/>
            <a:ext cx="43204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Хронометраж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посещения регистратуры, лаборатории и перемещения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пациентов</a:t>
            </a:r>
            <a:b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поликлинике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28918" y="3068960"/>
            <a:ext cx="430757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>
              <a:buFont typeface="Wingdings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Внедрена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система </a:t>
            </a:r>
            <a:b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Электронная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очередь. Регистратура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28920" y="3822910"/>
            <a:ext cx="4307576" cy="1262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Разрабатывается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программа по распределению пациентов на забор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крови </a:t>
            </a:r>
            <a:b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учетом времени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операции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30227" y="5301208"/>
            <a:ext cx="43075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>
              <a:buFont typeface="Wingdings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Организован новый кабинет для забора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крови</a:t>
            </a:r>
            <a:b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увеличением количества рабочих мест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730227" y="6093296"/>
            <a:ext cx="43075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>
              <a:buFont typeface="Wingdings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Проводится работа по внедрению системы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5С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1916832"/>
            <a:ext cx="4320480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Проведено картирование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процессов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0406" y="2548043"/>
            <a:ext cx="4307577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Разработаны модели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размещения мебели 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кабинете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выбранном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для последующего тиражирования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0408" y="3539294"/>
            <a:ext cx="4307576" cy="129157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175" indent="177800"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Разработаны информационные таблички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кабинетов,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бейджи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медицинских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работников, формы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сотрудников,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ш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аблоны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стандартов операционных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процедур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0408" y="4958028"/>
            <a:ext cx="4307576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Реализуется программа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 распределению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пациентов на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забор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крови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(с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учетом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времени на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операции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0408" y="5949280"/>
            <a:ext cx="430757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Ведется работа по логистике,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определяется возможность перемещения отдельных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кабинетов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освещение в с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49808"/>
            <a:ext cx="9144000" cy="61081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"/>
            <a:ext cx="9144000" cy="1143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Работа со СМИ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845023"/>
          </a:xfrm>
          <a:solidFill>
            <a:srgbClr val="FFFFFF">
              <a:alpha val="97000"/>
            </a:srgbClr>
          </a:solidFill>
        </p:spPr>
        <p:txBody>
          <a:bodyPr>
            <a:normAutofit lnSpcReduction="10000"/>
          </a:bodyPr>
          <a:lstStyle/>
          <a:p>
            <a:r>
              <a:rPr lang="ru-RU" b="1" dirty="0" smtClean="0"/>
              <a:t>Трансляции по радио и телевидению</a:t>
            </a:r>
          </a:p>
          <a:p>
            <a:pPr lvl="1">
              <a:spcBef>
                <a:spcPts val="0"/>
              </a:spcBef>
            </a:pPr>
            <a:r>
              <a:rPr lang="ru-RU" sz="2000" dirty="0" smtClean="0"/>
              <a:t>ВГТРК</a:t>
            </a:r>
          </a:p>
          <a:p>
            <a:pPr lvl="1">
              <a:spcBef>
                <a:spcPts val="0"/>
              </a:spcBef>
            </a:pPr>
            <a:r>
              <a:rPr lang="ru-RU" sz="2000" dirty="0" smtClean="0"/>
              <a:t>РЕН-ТВ</a:t>
            </a:r>
          </a:p>
          <a:p>
            <a:r>
              <a:rPr lang="ru-RU" b="1" dirty="0" smtClean="0"/>
              <a:t>Печатные издания</a:t>
            </a:r>
          </a:p>
          <a:p>
            <a:pPr lvl="1">
              <a:spcBef>
                <a:spcPts val="0"/>
              </a:spcBef>
            </a:pPr>
            <a:r>
              <a:rPr lang="ru-RU" sz="2000" dirty="0" smtClean="0"/>
              <a:t>Учительская газета</a:t>
            </a:r>
          </a:p>
          <a:p>
            <a:pPr lvl="1">
              <a:spcBef>
                <a:spcPts val="0"/>
              </a:spcBef>
            </a:pPr>
            <a:r>
              <a:rPr lang="ru-RU" sz="2000" dirty="0" smtClean="0"/>
              <a:t>Брянский рабочий</a:t>
            </a:r>
          </a:p>
          <a:p>
            <a:pPr lvl="1">
              <a:spcBef>
                <a:spcPts val="0"/>
              </a:spcBef>
            </a:pPr>
            <a:r>
              <a:rPr lang="ru-RU" sz="2000" dirty="0" smtClean="0"/>
              <a:t>Брянская медицинская газета</a:t>
            </a:r>
          </a:p>
          <a:p>
            <a:pPr lvl="1">
              <a:spcBef>
                <a:spcPts val="0"/>
              </a:spcBef>
            </a:pPr>
            <a:r>
              <a:rPr lang="ru-RU" sz="2000" dirty="0" smtClean="0"/>
              <a:t>Брянский медицинский вестник</a:t>
            </a:r>
          </a:p>
          <a:p>
            <a:r>
              <a:rPr lang="ru-RU" b="1" dirty="0" smtClean="0"/>
              <a:t>Электронные СМИ</a:t>
            </a:r>
          </a:p>
          <a:p>
            <a:pPr lvl="1">
              <a:spcBef>
                <a:spcPts val="0"/>
              </a:spcBef>
            </a:pPr>
            <a:r>
              <a:rPr lang="ru-RU" sz="2000" dirty="0" smtClean="0"/>
              <a:t>Сайты департамента здравоохранение </a:t>
            </a:r>
            <a:r>
              <a:rPr lang="ru-RU" sz="2000" dirty="0" smtClean="0"/>
              <a:t>Брянской </a:t>
            </a:r>
            <a:r>
              <a:rPr lang="ru-RU" sz="2000" dirty="0" smtClean="0"/>
              <a:t>области, </a:t>
            </a:r>
            <a:r>
              <a:rPr lang="ru-RU" sz="2000" dirty="0" err="1" smtClean="0"/>
              <a:t>БТФОМСа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БЛАГОДАРЮ ЗА ВНИМАНИЕ!</a:t>
            </a:r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6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50"/>
          <p:cNvGrpSpPr>
            <a:grpSpLocks/>
          </p:cNvGrpSpPr>
          <p:nvPr/>
        </p:nvGrpSpPr>
        <p:grpSpPr bwMode="auto">
          <a:xfrm>
            <a:off x="0" y="2565400"/>
            <a:ext cx="9144000" cy="1520825"/>
            <a:chOff x="-36512" y="2564904"/>
            <a:chExt cx="9144000" cy="1520825"/>
          </a:xfrm>
        </p:grpSpPr>
        <p:pic>
          <p:nvPicPr>
            <p:cNvPr id="15384" name="Picture 2" descr="C:\Users\Admin\Desktop\итоговоая коллегия\stock-vector-rows-of-diverse-stick-figure-symbol-people-and-couples-hold-hands-as-borders-or-lines-6524621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35488" y="2564904"/>
              <a:ext cx="4572000" cy="1520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5" name="Picture 2" descr="C:\Users\Admin\Desktop\итоговоая коллегия\stock-vector-rows-of-diverse-stick-figure-symbol-people-and-couples-hold-hands-as-borders-or-lines-6524621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6512" y="2564904"/>
              <a:ext cx="4572000" cy="1520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72" name="Picture 2" descr="C:\Users\Admin\Desktop\итоговоая коллегия\stock-vector-rows-of-diverse-stick-figure-symbol-people-and-couples-hold-hands-as-borders-or-lines-652462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25538"/>
            <a:ext cx="45720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2" descr="C:\Users\Admin\Desktop\итоговоая коллегия\stock-vector-rows-of-diverse-stick-figure-symbol-people-and-couples-hold-hands-as-borders-or-lines-652462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5538"/>
            <a:ext cx="45720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0" y="4000500"/>
            <a:ext cx="9144000" cy="2857500"/>
          </a:xfrm>
          <a:prstGeom prst="rect">
            <a:avLst/>
          </a:prstGeom>
          <a:solidFill>
            <a:srgbClr val="F9E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57375" y="1500188"/>
            <a:ext cx="5429250" cy="622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3313" y="2193925"/>
            <a:ext cx="1857375" cy="1377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8" name="Объект 2"/>
          <p:cNvSpPr>
            <a:spLocks noGrp="1"/>
          </p:cNvSpPr>
          <p:nvPr>
            <p:ph idx="1"/>
          </p:nvPr>
        </p:nvSpPr>
        <p:spPr>
          <a:xfrm>
            <a:off x="323850" y="5013474"/>
            <a:ext cx="2928938" cy="1439862"/>
          </a:xfrm>
          <a:solidFill>
            <a:srgbClr val="C00000"/>
          </a:solidFill>
        </p:spPr>
        <p:txBody>
          <a:bodyPr anchor="ctr">
            <a:normAutofit lnSpcReduction="10000"/>
          </a:bodyPr>
          <a:lstStyle/>
          <a:p>
            <a:pPr marL="0" indent="19050" algn="ctr">
              <a:buFont typeface="Arial" charset="0"/>
              <a:buNone/>
            </a:pPr>
            <a:endParaRPr lang="ru-RU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19050" algn="ctr">
              <a:buFont typeface="Arial" charset="0"/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За год численность</a:t>
            </a:r>
            <a:br>
              <a:rPr 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населения области</a:t>
            </a:r>
            <a:br>
              <a:rPr 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уменьшилась</a:t>
            </a:r>
            <a:br>
              <a:rPr 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на 7 199 чел.</a:t>
            </a:r>
            <a:r>
              <a:rPr lang="en-US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(0,</a:t>
            </a:r>
            <a:r>
              <a:rPr 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6</a:t>
            </a:r>
            <a:r>
              <a:rPr lang="en-US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%)</a:t>
            </a:r>
            <a:endParaRPr lang="ru-RU" sz="1800" b="1" dirty="0" smtClean="0">
              <a:solidFill>
                <a:schemeClr val="bg1"/>
              </a:solidFill>
              <a:latin typeface="Arial" charset="0"/>
            </a:endParaRPr>
          </a:p>
          <a:p>
            <a:pPr marL="0" indent="19050" algn="ctr" eaLnBrk="1" hangingPunct="1">
              <a:buFontTx/>
              <a:buNone/>
            </a:pPr>
            <a:endParaRPr lang="ru-RU" sz="18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379" name="Прямоугольник 8"/>
          <p:cNvSpPr>
            <a:spLocks noChangeArrowheads="1"/>
          </p:cNvSpPr>
          <p:nvPr/>
        </p:nvSpPr>
        <p:spPr bwMode="auto">
          <a:xfrm>
            <a:off x="0" y="1571625"/>
            <a:ext cx="914400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cs typeface="Arial" charset="0"/>
              </a:rPr>
              <a:t>Численность постоянного населения</a:t>
            </a:r>
            <a:br>
              <a:rPr lang="ru-RU" sz="2400" dirty="0">
                <a:cs typeface="Arial" charset="0"/>
              </a:rPr>
            </a:br>
            <a:endParaRPr lang="ru-RU" b="1" dirty="0">
              <a:cs typeface="Arial" charset="0"/>
            </a:endParaRPr>
          </a:p>
          <a:p>
            <a:pPr algn="ctr"/>
            <a:r>
              <a:rPr lang="ru-RU" sz="3200" b="1" dirty="0">
                <a:cs typeface="Arial" charset="0"/>
              </a:rPr>
              <a:t>1 </a:t>
            </a:r>
            <a:r>
              <a:rPr lang="ru-RU" sz="3200" b="1" dirty="0" smtClean="0">
                <a:cs typeface="Arial" charset="0"/>
              </a:rPr>
              <a:t>220,5</a:t>
            </a:r>
            <a:r>
              <a:rPr lang="ru-RU" sz="3200" b="1" dirty="0">
                <a:cs typeface="Arial" charset="0"/>
              </a:rPr>
              <a:t/>
            </a:r>
            <a:br>
              <a:rPr lang="ru-RU" sz="3200" b="1" dirty="0">
                <a:cs typeface="Arial" charset="0"/>
              </a:rPr>
            </a:br>
            <a:r>
              <a:rPr lang="ru-RU" sz="2400" dirty="0">
                <a:cs typeface="Arial" charset="0"/>
              </a:rPr>
              <a:t>тыс. чел.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ru-RU" sz="1400" dirty="0">
                <a:cs typeface="Arial" charset="0"/>
              </a:rPr>
              <a:t>на </a:t>
            </a:r>
            <a:r>
              <a:rPr lang="ru-RU" sz="1400" dirty="0" smtClean="0">
                <a:cs typeface="Arial" charset="0"/>
              </a:rPr>
              <a:t>01.01.2017 </a:t>
            </a:r>
            <a:r>
              <a:rPr lang="ru-RU" sz="1400" dirty="0">
                <a:cs typeface="Arial" charset="0"/>
              </a:rPr>
              <a:t>г.</a:t>
            </a:r>
            <a:endParaRPr lang="ru-RU" sz="1400" dirty="0"/>
          </a:p>
        </p:txBody>
      </p:sp>
      <p:graphicFrame>
        <p:nvGraphicFramePr>
          <p:cNvPr id="2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256669"/>
              </p:ext>
            </p:extLst>
          </p:nvPr>
        </p:nvGraphicFramePr>
        <p:xfrm>
          <a:off x="4929188" y="3789363"/>
          <a:ext cx="4071937" cy="3068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181350" y="5707161"/>
            <a:ext cx="2390775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22700" y="5445224"/>
            <a:ext cx="1177925" cy="52387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Основная</a:t>
            </a:r>
            <a:br>
              <a:rPr lang="ru-RU" sz="14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</a:b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причина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382" name="AutoShape 2" descr="http://www.datemplate.com/postpic/2013/06/people-in-a-circle-holding-hands-clip-art_49417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AutoShape 4" descr="http://www.datemplate.com/postpic/2013/06/people-in-a-circle-holding-hands-clip-art_49417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1"/>
            <a:ext cx="9144000" cy="1143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Медико-демографические показатели населения</a:t>
            </a:r>
            <a:br>
              <a:rPr lang="ru-RU" sz="28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400" dirty="0">
                <a:solidFill>
                  <a:schemeClr val="bg1"/>
                </a:solidFill>
                <a:latin typeface="Arial" charset="0"/>
                <a:cs typeface="Arial" charset="0"/>
              </a:rPr>
              <a:t>Брянской </a:t>
            </a:r>
            <a:r>
              <a:rPr lang="ru-RU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области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трелка вниз 21"/>
          <p:cNvSpPr/>
          <p:nvPr/>
        </p:nvSpPr>
        <p:spPr>
          <a:xfrm>
            <a:off x="3282950" y="5265738"/>
            <a:ext cx="360363" cy="503237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5386388" y="2470150"/>
            <a:ext cx="360362" cy="504825"/>
          </a:xfrm>
          <a:prstGeom prst="downArrow">
            <a:avLst/>
          </a:prstGeom>
          <a:solidFill>
            <a:srgbClr val="A2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7956550" y="5121275"/>
            <a:ext cx="0" cy="965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258888" y="5089525"/>
            <a:ext cx="0" cy="965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843213" y="4975225"/>
            <a:ext cx="34575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39750" y="4957763"/>
            <a:ext cx="71278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низ 28"/>
          <p:cNvSpPr/>
          <p:nvPr/>
        </p:nvSpPr>
        <p:spPr>
          <a:xfrm>
            <a:off x="2987675" y="3994150"/>
            <a:ext cx="360363" cy="503238"/>
          </a:xfrm>
          <a:prstGeom prst="downArrow">
            <a:avLst/>
          </a:prstGeom>
          <a:solidFill>
            <a:srgbClr val="0066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3635375" y="2459038"/>
            <a:ext cx="360363" cy="503237"/>
          </a:xfrm>
          <a:prstGeom prst="downArrow">
            <a:avLst/>
          </a:prstGeom>
          <a:solidFill>
            <a:srgbClr val="A2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2"/>
          <p:cNvSpPr txBox="1">
            <a:spLocks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Сеть 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государственных учреждений здравоохранений</a:t>
            </a:r>
            <a:r>
              <a:rPr lang="ru-RU" sz="2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Брянской </a:t>
            </a:r>
            <a:r>
              <a:rPr lang="ru-RU" sz="2400" dirty="0">
                <a:solidFill>
                  <a:schemeClr val="bg1"/>
                </a:solidFill>
                <a:latin typeface="Arial" charset="0"/>
                <a:cs typeface="Arial" charset="0"/>
              </a:rPr>
              <a:t>области</a:t>
            </a:r>
            <a:r>
              <a:rPr lang="en-US" sz="24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Arial" charset="0"/>
                <a:cs typeface="Arial" charset="0"/>
              </a:rPr>
              <a:t>на </a:t>
            </a:r>
            <a:r>
              <a:rPr lang="ru-RU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30.06.2017 г</a:t>
            </a:r>
            <a:r>
              <a:rPr lang="ru-RU" sz="2400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DB3D5-6C9B-4065-B8E0-BE9F0E7C12BD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3800" y="2974975"/>
            <a:ext cx="2232025" cy="1152525"/>
          </a:xfrm>
          <a:prstGeom prst="roundRect">
            <a:avLst>
              <a:gd name="adj" fmla="val 0"/>
            </a:avLst>
          </a:prstGeom>
          <a:solidFill>
            <a:srgbClr val="0066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Прочие учреждения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(8)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850" y="4525963"/>
            <a:ext cx="1871663" cy="936625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Скорая помощь</a:t>
            </a:r>
            <a:br>
              <a:rPr lang="ru-RU" sz="1400" b="1" dirty="0"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latin typeface="Arial" pitchFamily="34" charset="0"/>
                <a:cs typeface="Arial" pitchFamily="34" charset="0"/>
              </a:rPr>
              <a:t>и станция переливания крови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(2)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021513" y="5732463"/>
            <a:ext cx="1871662" cy="936625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Дома ребенка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(2)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3850" y="5749925"/>
            <a:ext cx="1871663" cy="936625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Санаторно-курортные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(3)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55875" y="4508500"/>
            <a:ext cx="1871663" cy="936625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Больничные учреждения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43)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19925" y="4527550"/>
            <a:ext cx="1873250" cy="935038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Диспансеры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(6)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87900" y="4525963"/>
            <a:ext cx="1873250" cy="936625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АПУ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10)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32138" y="1196975"/>
            <a:ext cx="2952750" cy="1295400"/>
          </a:xfrm>
          <a:prstGeom prst="roundRect">
            <a:avLst>
              <a:gd name="adj" fmla="val 0"/>
            </a:avLst>
          </a:prstGeom>
          <a:solidFill>
            <a:srgbClr val="A2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Медицинские учреждения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(79)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35150" y="2974975"/>
            <a:ext cx="2663825" cy="1152525"/>
          </a:xfrm>
          <a:prstGeom prst="roundRect">
            <a:avLst>
              <a:gd name="adj" fmla="val 0"/>
            </a:avLst>
          </a:prstGeom>
          <a:solidFill>
            <a:srgbClr val="0066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МО </a:t>
            </a:r>
            <a:r>
              <a:rPr lang="ru-RU" dirty="0">
                <a:latin typeface="Arial" pitchFamily="34" charset="0"/>
                <a:cs typeface="Arial" pitchFamily="34" charset="0"/>
              </a:rPr>
              <a:t>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71)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571750" y="5786438"/>
            <a:ext cx="4105275" cy="935037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ЦРБ, РБ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26),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УБ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Юдиново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(1), ГБ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(8),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Обл. больницы (7), РД (1)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9388" y="1196975"/>
            <a:ext cx="2663825" cy="12954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УЧРЕЖДЕНИЙ ВСЕГО:</a:t>
            </a:r>
          </a:p>
          <a:p>
            <a:pPr algn="ctr">
              <a:defRPr/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48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бюджетное</a:t>
            </a:r>
          </a:p>
          <a:p>
            <a:pPr algn="ctr">
              <a:defRPr/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30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автономных</a:t>
            </a:r>
          </a:p>
          <a:p>
            <a:pPr algn="ctr">
              <a:defRPr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казенное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1143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Медицинский персонал со средним профессиональным образованием по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специальностям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(физические лица)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16634318"/>
              </p:ext>
            </p:extLst>
          </p:nvPr>
        </p:nvGraphicFramePr>
        <p:xfrm>
          <a:off x="107504" y="1340768"/>
          <a:ext cx="9036496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9144000" cy="1143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Приказ департамента здравоохранения </a:t>
            </a:r>
            <a:r>
              <a:rPr lang="ru-RU" alt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Брянской </a:t>
            </a:r>
            <a:r>
              <a:rPr lang="ru-RU" alt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области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700808"/>
            <a:ext cx="3465711" cy="4680520"/>
          </a:xfrm>
        </p:spPr>
      </p:pic>
      <p:sp>
        <p:nvSpPr>
          <p:cNvPr id="3" name="Прямоугольник 2"/>
          <p:cNvSpPr/>
          <p:nvPr/>
        </p:nvSpPr>
        <p:spPr>
          <a:xfrm>
            <a:off x="4355976" y="1124744"/>
            <a:ext cx="4176464" cy="4248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ru-RU" alt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мае 2017 года департамент здравоохранения Брянской области приказом № 420 утвердил Комплекс мероприятий по реализации проекта </a:t>
            </a:r>
            <a:r>
              <a:rPr lang="ru-RU" alt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«Бережливая поликлиника»</a:t>
            </a:r>
            <a:r>
              <a:rPr lang="ru-RU" alt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двух медицинских организациях: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628800"/>
            <a:ext cx="8064896" cy="4824536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ru-RU" alt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4365104"/>
            <a:ext cx="4320480" cy="7920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alt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ГАУЗ «Брянская городская поликлиника № 4»</a:t>
            </a:r>
            <a:endParaRPr lang="ru-RU" alt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5229200"/>
            <a:ext cx="4320480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alt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ГБУЗ «Брянская городская детская поликлиника № 2»</a:t>
            </a:r>
            <a:endParaRPr lang="ru-RU" alt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6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72000" y="1124744"/>
            <a:ext cx="4572000" cy="5733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41" y="1124744"/>
            <a:ext cx="4572000" cy="5714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"/>
            <a:ext cx="9144000" cy="1143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Прикрепленное население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359948"/>
              </p:ext>
            </p:extLst>
          </p:nvPr>
        </p:nvGraphicFramePr>
        <p:xfrm>
          <a:off x="89756" y="1891883"/>
          <a:ext cx="4338229" cy="247322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81664"/>
                <a:gridCol w="838465"/>
                <a:gridCol w="859050"/>
                <a:gridCol w="859050"/>
              </a:tblGrid>
              <a:tr h="31186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Всего, чел.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них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мужчин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женщин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12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Численность прикрепленного населения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96 022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39 401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56 621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17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</a:t>
                      </a: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них трудоспособного возраста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62 780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30 043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32 737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1268760"/>
            <a:ext cx="4572000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ГАУЗ «БГП № 4»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61182" y="1268760"/>
            <a:ext cx="457200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ГБУЗ «БГДП № 2»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7502" y="4941168"/>
            <a:ext cx="4334357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пяти терапевтических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отделениях –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55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участков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на которых фактически работают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врача–терапевта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участковых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36 медицинских сестер участковых</a:t>
            </a:r>
            <a:endParaRPr lang="ru-RU" sz="1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255367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26 495 чел.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87881" y="2535287"/>
            <a:ext cx="455611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Численность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прикрепленного населения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02139" y="4941168"/>
            <a:ext cx="4334357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трех педиатрических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отделениях –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участков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на которых фактически работают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 участковых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педиатра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медицинских сестер участковых</a:t>
            </a:r>
          </a:p>
          <a:p>
            <a:endParaRPr lang="ru-RU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41" y="1167327"/>
            <a:ext cx="4572000" cy="5714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143001"/>
            <a:ext cx="4572000" cy="5733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4000" cy="1143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Рабочие группы,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ТПР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287017"/>
            <a:ext cx="4572000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ГАУЗ «БГП № 4»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61182" y="1287017"/>
            <a:ext cx="457200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ГБУЗ «БГДП № 2»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1916832"/>
            <a:ext cx="43204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Создана Рабочая группа.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Из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7 человек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Рабочей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группы - 5  имеют</a:t>
            </a:r>
          </a:p>
          <a:p>
            <a:pPr algn="ctr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немедицинское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образование (71 %)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6016" y="2924944"/>
            <a:ext cx="432048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Подготовлена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регламентирующая документация рабочей группы проекта «Бережливая поликлиника» для стандартизации документооборота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Составлен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тактический план реализации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проекта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Члены Рабочей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группы сформировали подгруппы по направлениям бережливого производства для реализации проекта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(группы: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визуализации; по улучшению процессов (картированию);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по внедрению </a:t>
            </a:r>
            <a:r>
              <a:rPr lang="en-US" sz="1500" b="1" dirty="0">
                <a:latin typeface="Arial" pitchFamily="34" charset="0"/>
                <a:cs typeface="Arial" pitchFamily="34" charset="0"/>
              </a:rPr>
              <a:t>IT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технологий,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а также группа отвечающая за стандартизацию процессов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49411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1916832"/>
            <a:ext cx="4320480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Приказом главного врача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16.06.2017 № 570 утвержден состав Рабочей группы.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17459" y="2924944"/>
            <a:ext cx="4320480" cy="3600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Основная цель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создания Рабочей группы – создание системы методического обеспечения по организации и внедрению проекта «Бережливая поликлиника».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задачи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73600">
              <a:spcAft>
                <a:spcPts val="600"/>
              </a:spcAft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разработка Тактического плана реализации проекта,</a:t>
            </a:r>
          </a:p>
          <a:p>
            <a:pPr marL="273600">
              <a:spcAft>
                <a:spcPts val="600"/>
              </a:spcAft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осуществление информационного, методического сопровождения процесса внедрения проекта,</a:t>
            </a:r>
          </a:p>
          <a:p>
            <a:pPr marL="273600">
              <a:spcAft>
                <a:spcPts val="600"/>
              </a:spcAft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разработка нормативной документации, регламентирующий реализацию проекта.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135" y="1161258"/>
            <a:ext cx="4572000" cy="5714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143001"/>
            <a:ext cx="4572000" cy="5733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4000" cy="1143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Обучение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55892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1700808"/>
            <a:ext cx="6782630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Руководители и участники Рабочих групп, главные врачи МО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прошли обучение по внедрению проекта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Бережливая поликлиника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 г. Киров и г. Москва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3356992"/>
            <a:ext cx="4320480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результате приобретенного опыта началось активное обучение непосредственно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Рабочей группы детской поликлиники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Проводится регулярное обучение персонала принципам и инструментам бережливого производства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5895" y="3356992"/>
            <a:ext cx="4320480" cy="309634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Подготовлен приказ от 18.07.2017 № 625, согласно которому утвержден график обучения. 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всех структурных подразделениях основного корпуса администрация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ГАУЗ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«БГП № 4» и члены Рабочей группы проводили обучение сотрудников принципам бережливого производства.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7017"/>
            <a:ext cx="4572000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ГАУЗ «БГП № 4»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61182" y="1287017"/>
            <a:ext cx="457200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ГБУЗ «БГДП № 2»</a:t>
            </a:r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82135" y="1143001"/>
            <a:ext cx="4572000" cy="5733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135" y="1161258"/>
            <a:ext cx="4572000" cy="5714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4000" cy="1143000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Проблемы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7017"/>
            <a:ext cx="4572000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ГАУЗ «БГП № 4»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61182" y="1287017"/>
            <a:ext cx="457200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ГБУЗ «БГДП № 2»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86942" y="2708920"/>
            <a:ext cx="4320480" cy="2880320"/>
          </a:xfrm>
          <a:prstGeom prst="rect">
            <a:avLst/>
          </a:prstGeom>
          <a:solidFill>
            <a:srgbClr val="9A304E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Большие очереди в регистратуре, лаборатории и к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врачам-специалистам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Отсутствие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комфортной зоны ожидания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поликлинике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Нерациональное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распределение потоков больных и здоровых пациентов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Маленький процент записи через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инфомат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Отсутствие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картохранилища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49411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5760" y="2708920"/>
            <a:ext cx="4320480" cy="2880320"/>
          </a:xfrm>
          <a:prstGeom prst="rect">
            <a:avLst/>
          </a:prstGeom>
          <a:solidFill>
            <a:srgbClr val="9C3304"/>
          </a:solidFill>
          <a:ln>
            <a:solidFill>
              <a:srgbClr val="79390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Отсутствие открытой регистратуры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Создание комфортного  рабочего места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врача–терапевта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участкового и медицинской сестры</a:t>
            </a:r>
            <a:endParaRPr lang="ru-RU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Очереди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клинико-диагностической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лаборатории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Отсутствие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картохранилища</a:t>
            </a:r>
            <a:endParaRPr lang="ru-RU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569</Words>
  <Application>Microsoft Office PowerPoint</Application>
  <PresentationFormat>Экран (4:3)</PresentationFormat>
  <Paragraphs>121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home</cp:lastModifiedBy>
  <cp:revision>42</cp:revision>
  <dcterms:created xsi:type="dcterms:W3CDTF">2017-09-25T10:18:52Z</dcterms:created>
  <dcterms:modified xsi:type="dcterms:W3CDTF">2017-09-27T05:28:08Z</dcterms:modified>
</cp:coreProperties>
</file>