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6" r:id="rId2"/>
    <p:sldId id="322" r:id="rId3"/>
    <p:sldId id="344" r:id="rId4"/>
    <p:sldId id="330" r:id="rId5"/>
    <p:sldId id="310" r:id="rId6"/>
    <p:sldId id="311" r:id="rId7"/>
    <p:sldId id="326" r:id="rId8"/>
    <p:sldId id="332" r:id="rId9"/>
    <p:sldId id="345" r:id="rId10"/>
    <p:sldId id="335" r:id="rId11"/>
    <p:sldId id="336" r:id="rId12"/>
    <p:sldId id="337" r:id="rId13"/>
    <p:sldId id="339" r:id="rId14"/>
    <p:sldId id="343" r:id="rId15"/>
    <p:sldId id="346" r:id="rId16"/>
    <p:sldId id="342" r:id="rId17"/>
    <p:sldId id="325" r:id="rId18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4" autoAdjust="0"/>
  </p:normalViewPr>
  <p:slideViewPr>
    <p:cSldViewPr>
      <p:cViewPr>
        <p:scale>
          <a:sx n="74" d="100"/>
          <a:sy n="74" d="100"/>
        </p:scale>
        <p:origin x="-10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DEC046-4652-4DA2-935C-48991DA52843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8016E7-F311-415C-B600-E47B894C4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2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CD3-BFCF-47AE-8E82-225C4B1C68C1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689F6-DE2C-4B51-B2AF-E751E40F5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1A0F-BE8E-4554-8230-8090922F09D3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8561-142C-4A4E-89E6-CFEDA1884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F82D-4033-4DDF-88A3-B13632413D15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C796-ED21-4E67-BF32-076B81154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1354" y="457200"/>
            <a:ext cx="8018585" cy="5622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54-A996-45E7-B75F-7C8CFFFB6C97}" type="datetime1">
              <a:rPr lang="en-US"/>
              <a:pPr>
                <a:defRPr/>
              </a:pPr>
              <a:t>9/25/2017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02B1-9278-4A58-9882-42126A53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DD4F8-D727-493F-81F5-4AA735B82676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891B-EE3C-4D9E-B149-3F5FAD5C8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6B21-064E-463B-899C-925C099D2398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C2EC-FEA1-4AFA-9401-36BA7A5EA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AB9D-DD24-46CC-B73F-B3279DD0D19C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F243-E74E-4DDE-9795-256B3204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30D6-2939-41FC-9781-592328A9F083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DBD3-A4C9-4DD7-B831-43DE06DF8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95AF-F4E4-4FB1-AC4C-930AA2BC252D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DE44-94DC-42F7-97A7-06BA6D679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6EF5-5BDF-47AE-91C8-C0D9E3BFD9FC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2FB3-DD41-45B3-90EE-9BD5E2B0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63D0-925B-45D0-B0C4-5E3C995A5608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FFB4-F384-412A-8D41-FB845774A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25AE-EF93-45F0-8752-E57A379C0581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0138-2A32-4FEF-8655-619918FC0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4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E6DA59-9612-486A-809E-B18935FCF292}" type="datetime1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8BEFD1-E00F-4F80-AB2D-E138EC8ED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7" r:id="rId2"/>
    <p:sldLayoutId id="214748368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7" r:id="rId9"/>
    <p:sldLayoutId id="2147483683" r:id="rId10"/>
    <p:sldLayoutId id="2147483684" r:id="rId11"/>
    <p:sldLayoutId id="214748368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652963"/>
            <a:ext cx="8496300" cy="1728787"/>
          </a:xfrm>
        </p:spPr>
        <p:txBody>
          <a:bodyPr rtlCol="0">
            <a:normAutofit fontScale="55000" lnSpcReduction="20000"/>
          </a:bodyPr>
          <a:lstStyle/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spc="1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400" spc="100" dirty="0" smtClean="0">
                <a:latin typeface="Times New Roman" pitchFamily="18" charset="0"/>
                <a:cs typeface="Times New Roman" pitchFamily="18" charset="0"/>
              </a:rPr>
              <a:t>Главный внештатный </a:t>
            </a:r>
            <a:r>
              <a:rPr lang="ru-RU" sz="3400" spc="100" dirty="0">
                <a:latin typeface="Times New Roman" pitchFamily="18" charset="0"/>
                <a:cs typeface="Times New Roman" pitchFamily="18" charset="0"/>
              </a:rPr>
              <a:t>специалист д</a:t>
            </a:r>
            <a:r>
              <a:rPr lang="ru-RU" sz="3400" spc="100" dirty="0" smtClean="0">
                <a:latin typeface="Times New Roman" pitchFamily="18" charset="0"/>
                <a:cs typeface="Times New Roman" pitchFamily="18" charset="0"/>
              </a:rPr>
              <a:t>епартамента здравоохранения Новгородской области по </a:t>
            </a:r>
            <a:r>
              <a:rPr lang="ru-RU" sz="3400" spc="100" dirty="0">
                <a:latin typeface="Times New Roman" pitchFamily="18" charset="0"/>
                <a:cs typeface="Times New Roman" pitchFamily="18" charset="0"/>
              </a:rPr>
              <a:t>управлению сестринской </a:t>
            </a:r>
            <a:r>
              <a:rPr lang="ru-RU" sz="3400" spc="100" dirty="0" smtClean="0">
                <a:latin typeface="Times New Roman" pitchFamily="18" charset="0"/>
                <a:cs typeface="Times New Roman" pitchFamily="18" charset="0"/>
              </a:rPr>
              <a:t>деятельностью </a:t>
            </a:r>
            <a:r>
              <a:rPr lang="ru-RU" sz="3600" b="1" spc="100" dirty="0" smtClean="0">
                <a:latin typeface="Times New Roman" pitchFamily="18" charset="0"/>
                <a:cs typeface="Times New Roman" pitchFamily="18" charset="0"/>
              </a:rPr>
              <a:t>Родионова Ю.М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>
                <a:latin typeface="Times New Roman" pitchFamily="18" charset="0"/>
              </a:rPr>
              <a:t> </a:t>
            </a:r>
            <a:endParaRPr lang="ru-RU" sz="3400" dirty="0" smtClean="0">
              <a:latin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400" dirty="0" smtClean="0">
                <a:latin typeface="Times New Roman" pitchFamily="18" charset="0"/>
              </a:rPr>
              <a:t>28 сентября 2017 </a:t>
            </a:r>
            <a:r>
              <a:rPr lang="ru-RU" sz="3400" dirty="0">
                <a:latin typeface="Times New Roman" pitchFamily="18" charset="0"/>
              </a:rPr>
              <a:t>года</a:t>
            </a:r>
            <a:br>
              <a:rPr lang="ru-RU" sz="3400" dirty="0">
                <a:latin typeface="Times New Roman" pitchFamily="18" charset="0"/>
              </a:rPr>
            </a:br>
            <a:r>
              <a:rPr lang="ru-RU" sz="3400" dirty="0">
                <a:latin typeface="Times New Roman" pitchFamily="18" charset="0"/>
              </a:rPr>
              <a:t>г. </a:t>
            </a:r>
            <a:r>
              <a:rPr lang="ru-RU" sz="3400" dirty="0" smtClean="0">
                <a:latin typeface="Times New Roman" pitchFamily="18" charset="0"/>
              </a:rPr>
              <a:t>Пенза</a:t>
            </a:r>
            <a:endParaRPr lang="ru-RU" sz="3400" dirty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55733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43363" y="3246438"/>
            <a:ext cx="105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  <a:hlinkClick r:id="rId3" action="ppaction://hlinksldjump"/>
              </a:rPr>
              <a:t>Слайд 1</a:t>
            </a:r>
            <a:endParaRPr lang="ru-RU">
              <a:latin typeface="Trebuchet MS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05" y="10337"/>
            <a:ext cx="9114935" cy="8785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7950" y="765175"/>
            <a:ext cx="8712200" cy="5400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000" smtClean="0">
                <a:latin typeface="Book Antiqua" pitchFamily="18" charset="0"/>
              </a:rPr>
              <a:t>      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>
                <a:latin typeface="Book Antiqua" pitchFamily="18" charset="0"/>
              </a:rPr>
              <a:t>Ежегодно в колледжах обучается около 700 студентов.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>
                <a:latin typeface="Book Antiqua" pitchFamily="18" charset="0"/>
              </a:rPr>
              <a:t>          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689350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689100"/>
            <a:ext cx="48244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05" y="11054"/>
            <a:ext cx="9114935" cy="939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850" y="836613"/>
            <a:ext cx="7856538" cy="56118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Book Antiqua" pitchFamily="18" charset="0"/>
              </a:rPr>
              <a:t>    </a:t>
            </a:r>
            <a:r>
              <a:rPr lang="ru-RU" altLang="ru-RU" sz="2000" smtClean="0">
                <a:latin typeface="Book Antiqua" pitchFamily="18" charset="0"/>
              </a:rPr>
              <a:t>Образовательный процесс осуществляется с использованием материально-технической базы колледжей</a:t>
            </a:r>
          </a:p>
        </p:txBody>
      </p:sp>
      <p:pic>
        <p:nvPicPr>
          <p:cNvPr id="2662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59563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0825" y="3284538"/>
            <a:ext cx="50831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05" y="9526"/>
            <a:ext cx="9114935" cy="809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305" y="9526"/>
            <a:ext cx="9114935" cy="809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7950" y="0"/>
            <a:ext cx="9036050" cy="63579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smtClean="0">
              <a:latin typeface="Book Antiqua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Book Antiqua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2000" smtClean="0">
                <a:latin typeface="Book Antiqua" pitchFamily="18" charset="0"/>
              </a:rPr>
              <a:t>Образовательный процесс осуществляется с использованием  материально-технической базы лечебно-профилактических учреждений Великого Новгорода и Боровичей</a:t>
            </a:r>
          </a:p>
        </p:txBody>
      </p:sp>
      <p:pic>
        <p:nvPicPr>
          <p:cNvPr id="2765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844675"/>
            <a:ext cx="4543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05" y="10072"/>
            <a:ext cx="9114935" cy="8560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pic>
        <p:nvPicPr>
          <p:cNvPr id="27655" name="Picture 4" descr="D:\фото\Практика студентов\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9713"/>
            <a:ext cx="36718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1725" y="4008438"/>
            <a:ext cx="39814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3305" y="10072"/>
            <a:ext cx="9114935" cy="8560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85750" y="857250"/>
            <a:ext cx="8286750" cy="5616575"/>
          </a:xfrm>
        </p:spPr>
        <p:txBody>
          <a:bodyPr rtlCol="0">
            <a:normAutofit/>
          </a:bodyPr>
          <a:lstStyle/>
          <a:p>
            <a:pPr marL="0" indent="-182880" algn="just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Н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а базе  колледжей работает  студенческое волонтерское движения «Волонтеры-медики» и «Молодые –  молодым» по программе «Молодежь против химической зависимости».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867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902075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05" y="10072"/>
            <a:ext cx="9114935" cy="8560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pic>
        <p:nvPicPr>
          <p:cNvPr id="28682" name="Picture 2" descr="C:\Users\SHEA\Desktop\y_5bdee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3871912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 descr="C:\Users\SHEA\Desktop\MC0yI8_Jv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844675"/>
            <a:ext cx="3679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C29BF-DA1D-49C0-BED5-3CA8D8064E16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395288" y="1125538"/>
            <a:ext cx="8521700" cy="658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С 2</a:t>
            </a:r>
            <a:r>
              <a:rPr lang="ru-RU" altLang="ko-KR" sz="2400" dirty="0"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014 </a:t>
            </a: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года  </a:t>
            </a:r>
            <a:r>
              <a:rPr lang="ru-RU" altLang="ko-KR" sz="2400" dirty="0"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 </a:t>
            </a: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план   бюджетного   приема   </a:t>
            </a:r>
            <a:r>
              <a:rPr lang="ru-RU" altLang="ko-KR" sz="2400" dirty="0" smtClean="0">
                <a:latin typeface="Times New Roman" pitchFamily="18" charset="0"/>
                <a:ea typeface="FangSong" pitchFamily="49" charset="-122"/>
              </a:rPr>
              <a:t> </a:t>
            </a: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увеличен в 2 раза</a:t>
            </a: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Принято в </a:t>
            </a:r>
            <a:r>
              <a:rPr lang="ru-RU" altLang="ko-KR" sz="2400" dirty="0">
                <a:latin typeface="Times New Roman" pitchFamily="18" charset="0"/>
                <a:ea typeface="FangSong" pitchFamily="49" charset="-122"/>
              </a:rPr>
              <a:t>2017 </a:t>
            </a: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ko-KR" sz="2400" dirty="0">
                <a:latin typeface="Times New Roman" pitchFamily="18" charset="0"/>
                <a:ea typeface="FangSong" pitchFamily="49" charset="-122"/>
              </a:rPr>
              <a:t>– </a:t>
            </a:r>
            <a:r>
              <a:rPr lang="ru-RU" altLang="ko-KR" sz="2400" dirty="0" smtClean="0">
                <a:latin typeface="Times New Roman" pitchFamily="18" charset="0"/>
                <a:ea typeface="FangSong" pitchFamily="49" charset="-122"/>
              </a:rPr>
              <a:t>312 человек</a:t>
            </a: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altLang="ko-KR" sz="2400" dirty="0">
                <a:latin typeface="Times New Roman" pitchFamily="18" charset="0"/>
                <a:ea typeface="FangSong" pitchFamily="49" charset="-122"/>
              </a:rPr>
              <a:t> </a:t>
            </a: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них на  бюджетные места- </a:t>
            </a:r>
            <a:r>
              <a:rPr lang="ru-RU" altLang="ko-KR" sz="2400" dirty="0" smtClean="0">
                <a:latin typeface="Times New Roman" pitchFamily="18" charset="0"/>
                <a:cs typeface="Times New Roman" pitchFamily="18" charset="0"/>
              </a:rPr>
              <a:t>155 человек</a:t>
            </a: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Выпуск</a:t>
            </a:r>
            <a:r>
              <a:rPr lang="ru-RU" altLang="ko-KR" sz="2400" dirty="0">
                <a:latin typeface="Times New Roman" pitchFamily="18" charset="0"/>
                <a:ea typeface="FangSong" pitchFamily="49" charset="-122"/>
              </a:rPr>
              <a:t> 2017 </a:t>
            </a: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ko-KR" sz="2400" dirty="0">
                <a:latin typeface="Times New Roman" pitchFamily="18" charset="0"/>
                <a:ea typeface="FangSong" pitchFamily="49" charset="-122"/>
              </a:rPr>
              <a:t>– </a:t>
            </a:r>
            <a:r>
              <a:rPr lang="ru-RU" altLang="ko-KR" sz="2400" dirty="0" smtClean="0">
                <a:latin typeface="Times New Roman" pitchFamily="18" charset="0"/>
                <a:ea typeface="FangSong" pitchFamily="49" charset="-122"/>
              </a:rPr>
              <a:t>104 человека</a:t>
            </a: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Пришли работать в государственные медицинские организации</a:t>
            </a:r>
            <a:r>
              <a:rPr lang="ru-RU" altLang="ko-KR" sz="2400" dirty="0">
                <a:latin typeface="Times New Roman" pitchFamily="18" charset="0"/>
                <a:ea typeface="FangSong" pitchFamily="49" charset="-122"/>
              </a:rPr>
              <a:t> - 45 </a:t>
            </a:r>
            <a:r>
              <a:rPr lang="ru-RU" altLang="ko-KR" sz="2400" dirty="0" smtClean="0">
                <a:latin typeface="Times New Roman" pitchFamily="18" charset="0"/>
                <a:ea typeface="FangSong" pitchFamily="49" charset="-122"/>
              </a:rPr>
              <a:t>человек</a:t>
            </a: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Поступили в ВУЗ </a:t>
            </a:r>
            <a:r>
              <a:rPr lang="ru-RU" altLang="ko-KR" sz="2400" dirty="0" smtClean="0">
                <a:latin typeface="Times New Roman" pitchFamily="18" charset="0"/>
                <a:ea typeface="FangSong" pitchFamily="49" charset="-122"/>
              </a:rPr>
              <a:t>– 9 человек</a:t>
            </a:r>
            <a:endParaRPr lang="ru-RU" altLang="ko-KR" sz="2400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b="1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b="1" dirty="0">
              <a:latin typeface="Times New Roman" pitchFamily="18" charset="0"/>
              <a:ea typeface="FangSong" pitchFamily="49" charset="-122"/>
            </a:endParaRP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b="1" dirty="0">
              <a:latin typeface="Times New Roman" pitchFamily="18" charset="0"/>
              <a:ea typeface="FangSong" pitchFamily="49" charset="-122"/>
            </a:endParaRP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000" b="1" dirty="0">
              <a:solidFill>
                <a:srgbClr val="FF0000"/>
              </a:solidFill>
              <a:latin typeface="Times New Roman" pitchFamily="18" charset="0"/>
              <a:ea typeface="FangSong" pitchFamily="49" charset="-122"/>
            </a:endParaRP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000" b="1" dirty="0">
              <a:latin typeface="Times New Roman" pitchFamily="18" charset="0"/>
              <a:ea typeface="FangSong" pitchFamily="49" charset="-122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b="1" dirty="0">
              <a:latin typeface="Times New Roman" pitchFamily="18" charset="0"/>
              <a:ea typeface="FangSong" pitchFamily="49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05" y="10072"/>
            <a:ext cx="9114935" cy="8560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250247"/>
              </p:ext>
            </p:extLst>
          </p:nvPr>
        </p:nvGraphicFramePr>
        <p:xfrm>
          <a:off x="1047750" y="1222376"/>
          <a:ext cx="6198919" cy="434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641"/>
                <a:gridCol w="955278"/>
              </a:tblGrid>
              <a:tr h="370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Благодарственное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письмо департамента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Почетная грамота департамента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Благодарственное письмо Губернатора Н.О.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Почетная грамота Правительства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Н.О.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Благодарность Губернатора Н.О.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Почетная грамота Минздрава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Нагрудный знак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«Отличник здравоохранения»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64005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Почетное звание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«Заслуженный работник здравоохранения РФ»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награжденных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5707" marB="45707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 rot="10800000">
            <a:off x="8156331" y="6951664"/>
            <a:ext cx="3352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45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814897" y="6538914"/>
            <a:ext cx="1329103" cy="3190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Franklin Gothic Book" pitchFamily="34" charset="0"/>
              <a:buChar char=""/>
              <a:defRPr sz="32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Franklin Gothic Book" pitchFamily="34" charset="0"/>
              <a:buChar char=""/>
              <a:defRPr sz="2800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Franklin Gothic Book" pitchFamily="34" charset="0"/>
              <a:buChar char=""/>
              <a:defRPr sz="24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Franklin Gothic Book" pitchFamily="34" charset="0"/>
              <a:buChar char=""/>
              <a:defRPr sz="20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Franklin Gothic Book" pitchFamily="34" charset="0"/>
              <a:buChar char=""/>
              <a:defRPr sz="20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Franklin Gothic Book" pitchFamily="34" charset="0"/>
              <a:buChar char=""/>
              <a:defRPr sz="20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Franklin Gothic Book" pitchFamily="34" charset="0"/>
              <a:buChar char=""/>
              <a:defRPr sz="20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Franklin Gothic Book" pitchFamily="34" charset="0"/>
              <a:buChar char=""/>
              <a:defRPr sz="20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Franklin Gothic Book" pitchFamily="34" charset="0"/>
              <a:buChar char=""/>
              <a:defRPr sz="20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5DF40C-3A41-4592-86B9-613A29C7673C}" type="slidenum"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1" y="0"/>
            <a:ext cx="9361488" cy="1081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indent="0" algn="ctr">
              <a:lnSpc>
                <a:spcPts val="2400"/>
              </a:lnSpc>
              <a:buNone/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2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232E9-C313-4DBF-A2DB-610B6B198FD7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547813"/>
            <a:ext cx="8721725" cy="5840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7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dirty="0">
                <a:latin typeface="Times New Roman" pitchFamily="16" charset="0"/>
                <a:cs typeface="Times New Roman" pitchFamily="16" charset="0"/>
              </a:rPr>
              <a:t>Совершенствование системы практической подготовки специалистов </a:t>
            </a:r>
          </a:p>
          <a:p>
            <a:pPr algn="ctr" fontAlgn="auto">
              <a:spcBef>
                <a:spcPct val="7500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itchFamily="16" charset="0"/>
                <a:cs typeface="Times New Roman" pitchFamily="16" charset="0"/>
              </a:rPr>
              <a:t>сестринского дела</a:t>
            </a:r>
          </a:p>
          <a:p>
            <a:pPr marL="342900" indent="-342900" algn="ctr" fontAlgn="auto">
              <a:spcBef>
                <a:spcPct val="7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dirty="0">
                <a:latin typeface="Times New Roman" pitchFamily="16" charset="0"/>
                <a:cs typeface="Times New Roman" pitchFamily="16" charset="0"/>
              </a:rPr>
              <a:t>Устранение дисбаланса в распределении сестринского персонала в трехуровневой системе оказания медицинской помощи</a:t>
            </a:r>
          </a:p>
          <a:p>
            <a:pPr marL="342900" indent="-342900" algn="ctr" fontAlgn="auto">
              <a:spcBef>
                <a:spcPct val="7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dirty="0">
                <a:latin typeface="Times New Roman" pitchFamily="16" charset="0"/>
                <a:cs typeface="Times New Roman" pitchFamily="16" charset="0"/>
              </a:rPr>
              <a:t>Разработка и внедрение аккредитации медицинских специалистов </a:t>
            </a:r>
          </a:p>
          <a:p>
            <a:pPr marL="342900" indent="-342900" algn="ctr" fontAlgn="auto">
              <a:spcBef>
                <a:spcPct val="7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dirty="0">
                <a:latin typeface="Times New Roman" pitchFamily="16" charset="0"/>
                <a:cs typeface="Times New Roman" pitchFamily="16" charset="0"/>
              </a:rPr>
              <a:t>Развитие мер социальной поддержки средних медицинских работников</a:t>
            </a:r>
          </a:p>
          <a:p>
            <a:pPr marL="342900" indent="-342900" algn="ctr" fontAlgn="auto">
              <a:spcBef>
                <a:spcPct val="7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dirty="0">
                <a:latin typeface="Times New Roman" pitchFamily="16" charset="0"/>
                <a:cs typeface="Times New Roman" pitchFamily="16" charset="0"/>
              </a:rPr>
              <a:t>Формирование единых подходов к определению уровня квалификации необходимого для занятия профессиональной деятельностью</a:t>
            </a:r>
          </a:p>
          <a:p>
            <a:pPr marL="342900" indent="-342900" algn="ctr" fontAlgn="auto">
              <a:spcBef>
                <a:spcPct val="7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dirty="0">
                <a:latin typeface="Times New Roman" pitchFamily="16" charset="0"/>
                <a:cs typeface="Times New Roman" pitchFamily="16" charset="0"/>
              </a:rPr>
              <a:t>Повышение престижа профессии, в том числе за счет создания позитивного образа сестринского персонала в общественном сознании</a:t>
            </a:r>
          </a:p>
          <a:p>
            <a:pPr marL="342900" indent="-342900" algn="ctr" fontAlgn="auto">
              <a:spcBef>
                <a:spcPct val="7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dirty="0">
                <a:latin typeface="Times New Roman" pitchFamily="16" charset="0"/>
                <a:cs typeface="Times New Roman" pitchFamily="16" charset="0"/>
              </a:rPr>
              <a:t>Укрепление роли и позиций  областной общественной организации «Ассоциация средних медицинских работников «Волхова»</a:t>
            </a:r>
          </a:p>
          <a:p>
            <a:pPr marL="342900" indent="-342900" fontAlgn="auto">
              <a:spcBef>
                <a:spcPct val="7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altLang="ru-RU" b="1" dirty="0">
              <a:latin typeface="Times New Roman" pitchFamily="16" charset="0"/>
              <a:cs typeface="Times New Roman" pitchFamily="16" charset="0"/>
            </a:endParaRPr>
          </a:p>
          <a:p>
            <a:pPr marL="342900" indent="-342900" fontAlgn="auto">
              <a:spcBef>
                <a:spcPct val="7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altLang="ru-RU" b="1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05" y="11054"/>
            <a:ext cx="9114935" cy="939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2A05E-F52F-481E-92F4-3268617A6E8A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750" y="476250"/>
            <a:ext cx="83534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31747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238" y="1700213"/>
            <a:ext cx="69024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5DC6-F5BC-4C1F-811F-BA54CA51FEF1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" name="Picture 10" descr="D: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1484313"/>
            <a:ext cx="6707188" cy="4618037"/>
          </a:xfrm>
          <a:prstGeom prst="rect">
            <a:avLst/>
          </a:prstGeom>
          <a:noFill/>
          <a:effectLst>
            <a:outerShdw blurRad="101600" dist="12700" dir="5400000" sx="99000" sy="99000" algn="ctr" rotWithShape="0">
              <a:srgbClr val="000000">
                <a:alpha val="89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652463" y="171450"/>
            <a:ext cx="80645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DE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НОВГОРОДСКАЯ </a:t>
            </a:r>
            <a:r>
              <a:rPr lang="ru-RU" sz="28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ОБЛАСТЬ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DE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Дата </a:t>
            </a:r>
            <a:r>
              <a:rPr lang="ru-RU" b="1" dirty="0">
                <a:solidFill>
                  <a:srgbClr val="DE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образования: 5 июля 1944 года. Территория области составляет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– 54,5 тыс.км²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(0,3% площади Российской Федерации)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063" y="1473200"/>
            <a:ext cx="345598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Область </a:t>
            </a: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разделена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21 муниципальный район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 городской округ.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Областной центр –</a:t>
            </a:r>
            <a:r>
              <a:rPr lang="ru-RU" sz="1600" dirty="0">
                <a:solidFill>
                  <a:srgbClr val="951B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Великий Новгород</a:t>
            </a:r>
            <a:endParaRPr lang="ru-RU" sz="16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229225"/>
            <a:ext cx="3025775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DE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Наиболее крупные города: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Великий Новгород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Боровичи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Старая Русса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3800" y="3644900"/>
            <a:ext cx="4321175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1400" b="1" dirty="0">
                <a:solidFill>
                  <a:srgbClr val="DE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области составляет: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 01.01.2017 – 612,5 тыс. человек, в т. 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городское население – 433,7 тыс. человек (70,8%) сельское – 178,8 тыс. человек (</a:t>
            </a:r>
            <a:r>
              <a:rPr lang="ru-RU" sz="1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29,2%)</a:t>
            </a:r>
            <a:endPara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14789" y="13215"/>
            <a:ext cx="9116238" cy="7664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endParaRPr lang="ru-RU" sz="1800" b="1" cap="none" dirty="0" smtClean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800" b="1" cap="none" dirty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800" b="1" cap="none" dirty="0" smtClean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800" b="1" cap="none" dirty="0" smtClean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</a:t>
            </a:r>
          </a:p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На территории области функционирует 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55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государственных МЕДИЦИНСКИХ ОРГАНИЗАЦИЙ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1220788" y="2287588"/>
            <a:ext cx="7072312" cy="3894137"/>
            <a:chOff x="2924372" y="2585047"/>
            <a:chExt cx="4928150" cy="3777004"/>
          </a:xfrm>
        </p:grpSpPr>
        <p:sp>
          <p:nvSpPr>
            <p:cNvPr id="3076" name="Прямоугольник 2"/>
            <p:cNvSpPr>
              <a:spLocks noChangeArrowheads="1"/>
            </p:cNvSpPr>
            <p:nvPr/>
          </p:nvSpPr>
          <p:spPr bwMode="auto">
            <a:xfrm>
              <a:off x="2961983" y="2585047"/>
              <a:ext cx="4890539" cy="11748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latin typeface="Arial" charset="0"/>
                </a:rPr>
                <a:t>СТАЦИОНАРНАЯ МЕДИЦИНСКАЯ ПОМОЩЬ </a:t>
              </a:r>
            </a:p>
            <a:p>
              <a:pPr algn="ctr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latin typeface="Arial" charset="0"/>
                </a:rPr>
                <a:t>предоставляется:</a:t>
              </a:r>
              <a:r>
                <a:rPr lang="en-US" altLang="ru-RU" sz="1400" b="1" dirty="0">
                  <a:latin typeface="Arial" charset="0"/>
                </a:rPr>
                <a:t> </a:t>
              </a:r>
              <a:endParaRPr lang="ru-RU" altLang="ru-RU" sz="1400" b="1" dirty="0" smtClean="0">
                <a:latin typeface="Arial" charset="0"/>
              </a:endParaRPr>
            </a:p>
            <a:p>
              <a:pPr algn="ctr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latin typeface="Arial" charset="0"/>
                </a:rPr>
                <a:t>34 </a:t>
              </a:r>
              <a:r>
                <a:rPr lang="ru-RU" altLang="ru-RU" sz="1400" b="1" dirty="0">
                  <a:latin typeface="Arial" charset="0"/>
                </a:rPr>
                <a:t>государственными</a:t>
              </a:r>
              <a:r>
                <a:rPr lang="en-US" altLang="ru-RU" sz="1400" b="1" dirty="0">
                  <a:latin typeface="Arial" charset="0"/>
                </a:rPr>
                <a:t> </a:t>
              </a:r>
              <a:r>
                <a:rPr lang="ru-RU" altLang="ru-RU" sz="1400" b="1" dirty="0">
                  <a:latin typeface="Arial" charset="0"/>
                </a:rPr>
                <a:t>учреждениями здравоохранения 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61983" y="3913850"/>
              <a:ext cx="4890539" cy="121024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АМБУЛАТОРНО-ПОЛИКЛИНИЧЕСКУЮ ПОМОЩЬ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обеспечивают: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74 поликлинических подразделений 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 центров общей врачебной (семейной) практики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24372" y="5287306"/>
              <a:ext cx="4928150" cy="1074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ДОВРАЧЕБНАЯ МЕДИЦИНСКАЯ ПОМОЩЬ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оказывается: 251 </a:t>
              </a:r>
              <a:r>
                <a:rPr lang="ru-RU" sz="14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ФАПами</a:t>
              </a: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, 5 здравпунктами, 117 домовыми хозяйствами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" name="Object 10"/>
          <p:cNvGraphicFramePr>
            <a:graphicFrameLocks noGrp="1"/>
          </p:cNvGraphicFramePr>
          <p:nvPr>
            <p:ph/>
          </p:nvPr>
        </p:nvGraphicFramePr>
        <p:xfrm>
          <a:off x="1374775" y="1016000"/>
          <a:ext cx="6873875" cy="427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Лист" r:id="rId3" imgW="7449958" imgH="4273666" progId="Excel.Sheet.8">
                  <p:embed/>
                </p:oleObj>
              </mc:Choice>
              <mc:Fallback>
                <p:oleObj name="Лист" r:id="rId3" imgW="7449958" imgH="4273666" progId="Excel.Sheet.8">
                  <p:embed/>
                  <p:pic>
                    <p:nvPicPr>
                      <p:cNvPr id="0" name="Picture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016000"/>
                        <a:ext cx="6873875" cy="427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69975" y="76200"/>
            <a:ext cx="7812088" cy="919163"/>
          </a:xfrm>
        </p:spPr>
        <p:txBody>
          <a:bodyPr/>
          <a:lstStyle/>
          <a:p>
            <a:pPr>
              <a:defRPr/>
            </a:pPr>
            <a:endParaRPr lang="ru-RU" sz="2400" dirty="0" smtClean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МЕРЫ СОЦИАЛЬНОЙ ПОДДЕРЖКИ</a:t>
            </a:r>
            <a:endParaRPr lang="ru-RU" sz="2400" dirty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538288" y="5364163"/>
            <a:ext cx="6292850" cy="1382712"/>
          </a:xfrm>
        </p:spPr>
        <p:txBody>
          <a:bodyPr/>
          <a:lstStyle/>
          <a:p>
            <a:pPr>
              <a:defRPr lang="ru-RU" sz="2400" b="1" i="0" u="none" strike="noStrike" kern="1200" baseline="0" dirty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pPr>
            <a:r>
              <a:rPr lang="ru-RU" altLang="ru-RU" sz="2000" dirty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врачей </a:t>
            </a:r>
            <a:r>
              <a:rPr lang="ru-RU" altLang="ru-RU" sz="2000" dirty="0" smtClean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2048, провизоров 27; </a:t>
            </a:r>
            <a:endParaRPr lang="ru-RU" altLang="ru-RU" sz="2000" dirty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 lang="ru-RU" sz="2400" b="1" i="0" u="none" strike="noStrike" kern="1200" baseline="0" dirty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pPr>
            <a:r>
              <a:rPr lang="ru-RU" altLang="ru-RU" sz="2000" dirty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средних медработников </a:t>
            </a:r>
            <a:r>
              <a:rPr lang="ru-RU" altLang="ru-RU" sz="2000" dirty="0" smtClean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5441 </a:t>
            </a:r>
            <a:r>
              <a:rPr lang="ru-RU" altLang="ru-RU" sz="2000" dirty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; фармацевтов </a:t>
            </a:r>
            <a:r>
              <a:rPr lang="ru-RU" altLang="ru-RU" sz="2000" dirty="0" smtClean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22; </a:t>
            </a:r>
            <a:endParaRPr lang="ru-RU" altLang="ru-RU" sz="2000" dirty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 lang="ru-RU" sz="2400" b="1" i="0" u="none" strike="noStrike" kern="1200" baseline="0" dirty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pPr>
            <a:r>
              <a:rPr lang="ru-RU" altLang="ru-RU" sz="2000" dirty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младшего медперсонала </a:t>
            </a:r>
            <a:r>
              <a:rPr lang="ru-RU" altLang="ru-RU" sz="2000" dirty="0" smtClean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1550;</a:t>
            </a:r>
            <a:endParaRPr lang="ru-RU" altLang="ru-RU" sz="2000" dirty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 lang="ru-RU" sz="2400" b="1" i="0" u="none" strike="noStrike" kern="1200" baseline="0" dirty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pPr>
            <a:r>
              <a:rPr lang="ru-RU" altLang="ru-RU" sz="2000" dirty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прочего персонала </a:t>
            </a:r>
            <a:r>
              <a:rPr lang="ru-RU" altLang="ru-RU" sz="2000" dirty="0" smtClean="0">
                <a:solidFill>
                  <a:srgbClr val="8B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3397</a:t>
            </a:r>
            <a:endParaRPr lang="ru-RU" altLang="ru-RU" sz="2000" dirty="0">
              <a:solidFill>
                <a:srgbClr val="8B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05" y="10337"/>
            <a:ext cx="9114935" cy="8785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ChangeArrowheads="1"/>
          </p:cNvSpPr>
          <p:nvPr/>
        </p:nvSpPr>
        <p:spPr bwMode="gray">
          <a:xfrm rot="5400000" flipH="1">
            <a:off x="2629693" y="-1346993"/>
            <a:ext cx="957263" cy="5715000"/>
          </a:xfrm>
          <a:prstGeom prst="upArrow">
            <a:avLst>
              <a:gd name="adj1" fmla="val 63898"/>
              <a:gd name="adj2" fmla="val 104118"/>
            </a:avLst>
          </a:prstGeom>
          <a:gradFill rotWithShape="1">
            <a:gsLst>
              <a:gs pos="0">
                <a:srgbClr val="6FC5E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363538"/>
            <a:r>
              <a:rPr lang="ru-RU" sz="2000" b="1">
                <a:latin typeface="Times New Roman" pitchFamily="18" charset="0"/>
              </a:rPr>
              <a:t>Медицинские сестры </a:t>
            </a:r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gray">
          <a:xfrm rot="5400000" flipH="1">
            <a:off x="2784475" y="-631825"/>
            <a:ext cx="647700" cy="5715000"/>
          </a:xfrm>
          <a:prstGeom prst="upArrow">
            <a:avLst>
              <a:gd name="adj1" fmla="val 63898"/>
              <a:gd name="adj2" fmla="val 153881"/>
            </a:avLst>
          </a:prstGeom>
          <a:gradFill rotWithShape="1">
            <a:gsLst>
              <a:gs pos="0">
                <a:srgbClr val="88CE58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363538"/>
            <a:r>
              <a:rPr lang="ru-RU" altLang="ko-KR" sz="2000" b="1">
                <a:latin typeface="Times New Roman" pitchFamily="18" charset="0"/>
                <a:cs typeface="HY그래픽M"/>
              </a:rPr>
              <a:t>Фельдшера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gray">
          <a:xfrm rot="5400000" flipH="1">
            <a:off x="2784475" y="52388"/>
            <a:ext cx="647700" cy="5715000"/>
          </a:xfrm>
          <a:prstGeom prst="upArrow">
            <a:avLst>
              <a:gd name="adj1" fmla="val 63898"/>
              <a:gd name="adj2" fmla="val 153881"/>
            </a:avLst>
          </a:prstGeom>
          <a:gradFill rotWithShape="1">
            <a:gsLst>
              <a:gs pos="0">
                <a:srgbClr val="D6C334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363538"/>
            <a:r>
              <a:rPr lang="ru-RU" altLang="ko-KR" sz="2000" b="1">
                <a:latin typeface="Times New Roman" pitchFamily="18" charset="0"/>
                <a:cs typeface="HY그래픽M"/>
              </a:rPr>
              <a:t>Акушерка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gray">
          <a:xfrm rot="5400000" flipH="1">
            <a:off x="2635250" y="885825"/>
            <a:ext cx="946150" cy="5715000"/>
          </a:xfrm>
          <a:prstGeom prst="upArrow">
            <a:avLst>
              <a:gd name="adj1" fmla="val 63898"/>
              <a:gd name="adj2" fmla="val 105341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363538"/>
            <a:r>
              <a:rPr lang="ru-RU" sz="2000" b="1">
                <a:latin typeface="Times New Roman" pitchFamily="18" charset="0"/>
              </a:rPr>
              <a:t>Лаборанты, лабораторные техники, медицинские технологи</a:t>
            </a: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gray">
          <a:xfrm rot="5400000" flipH="1">
            <a:off x="2784475" y="1719263"/>
            <a:ext cx="647700" cy="5715000"/>
          </a:xfrm>
          <a:prstGeom prst="upArrow">
            <a:avLst>
              <a:gd name="adj1" fmla="val 63898"/>
              <a:gd name="adj2" fmla="val 1538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63538"/>
            <a:r>
              <a:rPr lang="ru-RU" sz="2000" b="1">
                <a:latin typeface="Times New Roman" pitchFamily="18" charset="0"/>
              </a:rPr>
              <a:t>Зубные техники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940425" y="1214438"/>
            <a:ext cx="3228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  65 %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 2/3 от общей численности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232525" y="2025650"/>
            <a:ext cx="760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13 %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296025" y="2743200"/>
            <a:ext cx="633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4 %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296025" y="3535363"/>
            <a:ext cx="633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8 %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6296025" y="4392613"/>
            <a:ext cx="633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1 %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7800" y="115888"/>
            <a:ext cx="7696200" cy="8826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240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622300" y="6237288"/>
            <a:ext cx="84121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ko-KR" b="1">
                <a:latin typeface="Times New Roman" pitchFamily="18" charset="0"/>
                <a:cs typeface="HY그래픽M"/>
              </a:rPr>
              <a:t>На 1 фармацевта приходится до 300 лиц с иным средним медицинским образованием. 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20493" name="AutoShape 14"/>
          <p:cNvSpPr>
            <a:spLocks noChangeArrowheads="1"/>
          </p:cNvSpPr>
          <p:nvPr/>
        </p:nvSpPr>
        <p:spPr bwMode="gray">
          <a:xfrm rot="5400000" flipH="1">
            <a:off x="2784475" y="2403475"/>
            <a:ext cx="647700" cy="5715000"/>
          </a:xfrm>
          <a:prstGeom prst="upArrow">
            <a:avLst>
              <a:gd name="adj1" fmla="val 63898"/>
              <a:gd name="adj2" fmla="val 153881"/>
            </a:avLst>
          </a:prstGeom>
          <a:gradFill rotWithShape="1">
            <a:gsLst>
              <a:gs pos="0">
                <a:srgbClr val="0066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63538"/>
            <a:r>
              <a:rPr lang="ru-RU" sz="2000" b="1">
                <a:latin typeface="Times New Roman" pitchFamily="18" charset="0"/>
              </a:rPr>
              <a:t>Организаторы сестринского дела</a:t>
            </a:r>
          </a:p>
        </p:txBody>
      </p:sp>
      <p:sp>
        <p:nvSpPr>
          <p:cNvPr id="20494" name="AutoShape 15"/>
          <p:cNvSpPr>
            <a:spLocks noChangeArrowheads="1"/>
          </p:cNvSpPr>
          <p:nvPr/>
        </p:nvSpPr>
        <p:spPr bwMode="gray">
          <a:xfrm rot="5400000" flipH="1">
            <a:off x="2784475" y="3087688"/>
            <a:ext cx="647700" cy="5715000"/>
          </a:xfrm>
          <a:prstGeom prst="upArrow">
            <a:avLst>
              <a:gd name="adj1" fmla="val 63898"/>
              <a:gd name="adj2" fmla="val 153881"/>
            </a:avLst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63538"/>
            <a:r>
              <a:rPr lang="ru-RU" altLang="ko-KR" sz="2000" b="1">
                <a:latin typeface="Times New Roman" pitchFamily="18" charset="0"/>
                <a:cs typeface="HY그래픽M"/>
              </a:rPr>
              <a:t>Медицинские статистики</a:t>
            </a:r>
            <a:r>
              <a:rPr lang="ru-RU" altLang="ko-KR" sz="2000">
                <a:latin typeface="Times New Roman" pitchFamily="18" charset="0"/>
                <a:cs typeface="HY그래픽M"/>
              </a:rPr>
              <a:t> 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6296025" y="5068888"/>
            <a:ext cx="82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1,6 %</a:t>
            </a: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6296025" y="5759450"/>
            <a:ext cx="154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Менее 1,0%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011B5-0634-4753-8355-C135D041EA0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05" y="8918"/>
            <a:ext cx="9114935" cy="757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rrowheads="1"/>
          </p:cNvSpPr>
          <p:nvPr/>
        </p:nvSpPr>
        <p:spPr bwMode="gray">
          <a:xfrm rot="5400000" flipH="1">
            <a:off x="3210718" y="-2232818"/>
            <a:ext cx="963613" cy="7385050"/>
          </a:xfrm>
          <a:prstGeom prst="upArrow">
            <a:avLst>
              <a:gd name="adj1" fmla="val 61787"/>
              <a:gd name="adj2" fmla="val 65711"/>
            </a:avLst>
          </a:prstGeom>
          <a:gradFill rotWithShape="1">
            <a:gsLst>
              <a:gs pos="0">
                <a:srgbClr val="6FC5E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176213" algn="ctr">
              <a:lnSpc>
                <a:spcPct val="85000"/>
              </a:lnSpc>
            </a:pPr>
            <a:r>
              <a:rPr lang="ru-RU" altLang="ko-KR" sz="2000" b="1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endParaRPr lang="ru-RU" sz="2000" b="1">
              <a:latin typeface="Times New Roman" pitchFamily="18" charset="0"/>
              <a:ea typeface="HY그래픽M"/>
              <a:cs typeface="Times New Roman" pitchFamily="18" charset="0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gray">
          <a:xfrm rot="5400000" flipH="1">
            <a:off x="3007891" y="1176636"/>
            <a:ext cx="1728193" cy="7385050"/>
          </a:xfrm>
          <a:prstGeom prst="upArrow">
            <a:avLst>
              <a:gd name="adj1" fmla="val 78407"/>
              <a:gd name="adj2" fmla="val 90055"/>
            </a:avLst>
          </a:prstGeom>
          <a:gradFill rotWithShape="1">
            <a:gsLst>
              <a:gs pos="0">
                <a:srgbClr val="88CE5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rot="10800000" vert="eaVert" anchor="ctr"/>
          <a:lstStyle/>
          <a:p>
            <a:pPr marL="176213" indent="-17621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ko-K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укомплектованность достигается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ru-RU" altLang="ko-K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счет коэффициента совместительства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ru-RU" altLang="ko-K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среднем 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HY그래픽M"/>
                <a:cs typeface="Times New Roman" pitchFamily="18" charset="0"/>
              </a:rPr>
              <a:t>1,6</a:t>
            </a:r>
            <a:endParaRPr lang="ru-RU" altLang="ko-K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7354888" y="1160463"/>
            <a:ext cx="1435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94,38%</a:t>
            </a:r>
          </a:p>
        </p:txBody>
      </p:sp>
      <p:sp>
        <p:nvSpPr>
          <p:cNvPr id="21509" name="AutoShape 8"/>
          <p:cNvSpPr>
            <a:spLocks noChangeArrowheads="1"/>
          </p:cNvSpPr>
          <p:nvPr/>
        </p:nvSpPr>
        <p:spPr bwMode="gray">
          <a:xfrm rot="5400000" flipH="1">
            <a:off x="2363788" y="-333375"/>
            <a:ext cx="706437" cy="5091113"/>
          </a:xfrm>
          <a:prstGeom prst="upArrow">
            <a:avLst>
              <a:gd name="adj1" fmla="val 63898"/>
              <a:gd name="adj2" fmla="val 205492"/>
            </a:avLst>
          </a:prstGeom>
          <a:gradFill rotWithShape="1">
            <a:gsLst>
              <a:gs pos="0">
                <a:srgbClr val="6FC5E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176213">
              <a:lnSpc>
                <a:spcPct val="85000"/>
              </a:lnSpc>
            </a:pPr>
            <a:r>
              <a:rPr lang="ru-RU" altLang="ko-KR" sz="1600" b="1">
                <a:latin typeface="Times New Roman" pitchFamily="18" charset="0"/>
                <a:cs typeface="Times New Roman" pitchFamily="18" charset="0"/>
              </a:rPr>
              <a:t>Амбулаторно-поликлиническая помощь </a:t>
            </a:r>
            <a:endParaRPr lang="ru-RU" sz="1600" b="1">
              <a:latin typeface="Times New Roman" pitchFamily="18" charset="0"/>
              <a:ea typeface="HY그래픽M"/>
              <a:cs typeface="Times New Roman" pitchFamily="18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gray">
          <a:xfrm rot="5400000" flipH="1">
            <a:off x="2318544" y="270669"/>
            <a:ext cx="796925" cy="5091113"/>
          </a:xfrm>
          <a:prstGeom prst="upArrow">
            <a:avLst>
              <a:gd name="adj1" fmla="val 63898"/>
              <a:gd name="adj2" fmla="val 205791"/>
            </a:avLst>
          </a:prstGeom>
          <a:gradFill rotWithShape="1">
            <a:gsLst>
              <a:gs pos="0">
                <a:srgbClr val="6FC5E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176213">
              <a:lnSpc>
                <a:spcPct val="85000"/>
              </a:lnSpc>
            </a:pPr>
            <a:r>
              <a:rPr lang="ru-RU" sz="1600" b="1">
                <a:latin typeface="Times New Roman" pitchFamily="18" charset="0"/>
                <a:ea typeface="HY그래픽M"/>
                <a:cs typeface="Times New Roman" pitchFamily="18" charset="0"/>
              </a:rPr>
              <a:t>Стационарная помощь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229225" y="1987550"/>
            <a:ext cx="103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95,2%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5194300" y="2586038"/>
            <a:ext cx="1030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98,8%</a:t>
            </a:r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gray">
          <a:xfrm rot="5400000" flipH="1">
            <a:off x="2385219" y="1008857"/>
            <a:ext cx="679450" cy="5091112"/>
          </a:xfrm>
          <a:prstGeom prst="upArrow">
            <a:avLst>
              <a:gd name="adj1" fmla="val 63898"/>
              <a:gd name="adj2" fmla="val 205676"/>
            </a:avLst>
          </a:prstGeom>
          <a:gradFill rotWithShape="1">
            <a:gsLst>
              <a:gs pos="0">
                <a:srgbClr val="6FC5E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176213">
              <a:lnSpc>
                <a:spcPct val="85000"/>
              </a:lnSpc>
            </a:pPr>
            <a:r>
              <a:rPr lang="ru-RU" altLang="ko-KR" b="1">
                <a:latin typeface="Times New Roman" pitchFamily="18" charset="0"/>
                <a:cs typeface="Times New Roman" pitchFamily="18" charset="0"/>
              </a:rPr>
              <a:t>Скорая медицинская помощь</a:t>
            </a:r>
            <a:endParaRPr lang="ru-RU" b="1">
              <a:latin typeface="Times New Roman" pitchFamily="18" charset="0"/>
              <a:ea typeface="HY그래픽M"/>
              <a:cs typeface="Times New Roman" pitchFamily="18" charset="0"/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270500" y="3324225"/>
            <a:ext cx="103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81,0%</a:t>
            </a:r>
          </a:p>
        </p:txBody>
      </p:sp>
      <p:sp>
        <p:nvSpPr>
          <p:cNvPr id="21515" name="Text Box 23"/>
          <p:cNvSpPr txBox="1">
            <a:spLocks noChangeArrowheads="1"/>
          </p:cNvSpPr>
          <p:nvPr/>
        </p:nvSpPr>
        <p:spPr bwMode="auto">
          <a:xfrm>
            <a:off x="168275" y="6092825"/>
            <a:ext cx="8813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качестве общей тенденции прослеживается более высокая укомплектованность в стационарах, чем в поликлиниках</a:t>
            </a:r>
            <a:r>
              <a:rPr lang="ru-RU" sz="2000" b="1">
                <a:solidFill>
                  <a:srgbClr val="CC0000"/>
                </a:solidFill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C37C9-361D-424C-B8F9-D2553BDAD6F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05" y="9635"/>
            <a:ext cx="9114935" cy="818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21490-A356-46BF-84C0-7BFCB300FF6F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395288" y="1395413"/>
            <a:ext cx="8521700" cy="671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ru-RU" sz="3200" dirty="0" smtClean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Областное автономное профессиональное образовательное учреждение   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ru-RU" sz="3200" dirty="0" smtClean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«</a:t>
            </a:r>
            <a:r>
              <a:rPr lang="ru-RU" altLang="ru-RU" sz="3200" dirty="0" err="1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Боровичский</a:t>
            </a:r>
            <a:r>
              <a:rPr lang="ru-RU" altLang="ru-RU" sz="3200" dirty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 медицинский колледж </a:t>
            </a:r>
            <a:r>
              <a:rPr lang="ru-RU" altLang="ru-RU" sz="3200" smtClean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имени 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ru-RU" sz="3200" smtClean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А. А. Кокорина» 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ru-RU" sz="3200" dirty="0">
              <a:latin typeface="Times New Roman" panose="02020603050405020304" pitchFamily="18" charset="0"/>
              <a:ea typeface="FangSong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ko-KR" sz="3200" dirty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Медицинский колледж многопрофильного колледжа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ko-KR" sz="3200" dirty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 Новгородского государственного университета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r>
              <a:rPr lang="ru-RU" altLang="ko-KR" sz="3200" dirty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 имени Ярослава </a:t>
            </a:r>
            <a:r>
              <a:rPr lang="ru-RU" altLang="ko-KR" sz="3200" dirty="0" smtClean="0"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Мудрого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dirty="0">
              <a:latin typeface="Times New Roman" panose="02020603050405020304" pitchFamily="18" charset="0"/>
              <a:ea typeface="FangSong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b="1" dirty="0">
              <a:solidFill>
                <a:srgbClr val="FF0000"/>
              </a:solidFill>
              <a:latin typeface="Franklin Gothic Heavy" pitchFamily="34" charset="0"/>
              <a:ea typeface="FangSong" pitchFamily="49" charset="-122"/>
              <a:cs typeface="Tahoma" pitchFamily="34" charset="0"/>
            </a:endParaRP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b="1" dirty="0">
              <a:solidFill>
                <a:srgbClr val="FF0000"/>
              </a:solidFill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400" b="1" dirty="0">
              <a:solidFill>
                <a:srgbClr val="FF0000"/>
              </a:solidFill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000" b="1" dirty="0">
              <a:solidFill>
                <a:srgbClr val="FF0000"/>
              </a:solidFill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sz="2000" b="1" dirty="0"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35000"/>
              </a:spcBef>
              <a:buSzPct val="150000"/>
            </a:pPr>
            <a:endParaRPr lang="ru-RU" altLang="ko-KR" b="1" dirty="0"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05" y="9635"/>
            <a:ext cx="9114935" cy="818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88" y="1125538"/>
            <a:ext cx="8215312" cy="539908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ru-RU" altLang="ru-RU" sz="2000" b="1" u="sng" dirty="0" smtClean="0">
              <a:latin typeface="Book Antiqua" pitchFamily="18" charset="0"/>
            </a:endParaRPr>
          </a:p>
          <a:p>
            <a:pPr algn="ctr">
              <a:spcAft>
                <a:spcPct val="0"/>
              </a:spcAft>
              <a:buFont typeface="Georgia" pitchFamily="18" charset="0"/>
              <a:buNone/>
            </a:pPr>
            <a:r>
              <a:rPr lang="ru-RU" sz="2000" b="1" u="sng" dirty="0" smtClean="0">
                <a:latin typeface="Book Antiqua" pitchFamily="18" charset="0"/>
              </a:rPr>
              <a:t>Очная </a:t>
            </a:r>
            <a:r>
              <a:rPr lang="ru-RU" sz="2000" b="1" u="sng" dirty="0" smtClean="0">
                <a:latin typeface="Book Antiqua" pitchFamily="18" charset="0"/>
              </a:rPr>
              <a:t>форма обучения (прием на базе среднего (полного) образования):</a:t>
            </a:r>
          </a:p>
          <a:p>
            <a:pPr>
              <a:spcAft>
                <a:spcPct val="0"/>
              </a:spcAft>
              <a:buFont typeface="Georgia" pitchFamily="18" charset="0"/>
              <a:buNone/>
            </a:pPr>
            <a:r>
              <a:rPr lang="ru-RU" sz="2000" b="1" dirty="0" smtClean="0">
                <a:latin typeface="Book Antiqua" pitchFamily="18" charset="0"/>
              </a:rPr>
              <a:t>Специальность: Лечебное дело</a:t>
            </a:r>
            <a:endParaRPr lang="ru-RU" sz="2000" dirty="0" smtClean="0">
              <a:latin typeface="Book Antiqua" pitchFamily="18" charset="0"/>
            </a:endParaRPr>
          </a:p>
          <a:p>
            <a:pPr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000" dirty="0" smtClean="0">
                <a:latin typeface="Book Antiqua" pitchFamily="18" charset="0"/>
              </a:rPr>
              <a:t>Обучение на бюджетной и коммерческой основе. </a:t>
            </a:r>
          </a:p>
          <a:p>
            <a:pPr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000" dirty="0" smtClean="0">
                <a:latin typeface="Book Antiqua" pitchFamily="18" charset="0"/>
              </a:rPr>
              <a:t>Срок обучения 3 года 10 месяцев</a:t>
            </a:r>
          </a:p>
          <a:p>
            <a:pPr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000" dirty="0" smtClean="0">
                <a:latin typeface="Book Antiqua" pitchFamily="18" charset="0"/>
              </a:rPr>
              <a:t>Квалификация – Фельдшер</a:t>
            </a:r>
            <a:endParaRPr lang="ru-RU" altLang="ru-RU" sz="2000" b="1" u="sng" dirty="0" smtClean="0">
              <a:latin typeface="Book Antiqua" pitchFamily="18" charset="0"/>
            </a:endParaRPr>
          </a:p>
          <a:p>
            <a:pPr>
              <a:buFont typeface="Georgia" pitchFamily="18" charset="0"/>
              <a:buNone/>
            </a:pPr>
            <a:endParaRPr lang="ru-RU" altLang="ru-RU" sz="2000" dirty="0" smtClean="0">
              <a:latin typeface="Book Antiqua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2000" b="1" u="sng" dirty="0">
                <a:latin typeface="Book Antiqua" pitchFamily="18" charset="0"/>
              </a:rPr>
              <a:t>Очная форма обучения (прием на базе основного общего образования):</a:t>
            </a:r>
          </a:p>
          <a:p>
            <a:pPr>
              <a:buNone/>
            </a:pPr>
            <a:r>
              <a:rPr lang="ru-RU" altLang="ru-RU" sz="2000" b="1" dirty="0">
                <a:latin typeface="Book Antiqua" pitchFamily="18" charset="0"/>
              </a:rPr>
              <a:t>Специальность: Сестринское дело  </a:t>
            </a:r>
            <a:r>
              <a:rPr lang="ru-RU" altLang="ru-RU" sz="2000" dirty="0">
                <a:latin typeface="Book Antiqua" pitchFamily="18" charset="0"/>
              </a:rPr>
              <a:t>(базовая подготовка) .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z="2000" dirty="0">
                <a:latin typeface="Book Antiqua" pitchFamily="18" charset="0"/>
              </a:rPr>
              <a:t>Обучение на бюджетной и коммерческой основе. 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z="2000" dirty="0">
                <a:latin typeface="Book Antiqua" pitchFamily="18" charset="0"/>
              </a:rPr>
              <a:t>Срок обучения 3 года 10 месяцев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z="2000" dirty="0">
                <a:latin typeface="Book Antiqua" pitchFamily="18" charset="0"/>
              </a:rPr>
              <a:t>Квалификация – Медицинская сестра /Медицинский брат</a:t>
            </a:r>
          </a:p>
          <a:p>
            <a:pPr>
              <a:buFont typeface="Georgia" pitchFamily="18" charset="0"/>
              <a:buNone/>
            </a:pPr>
            <a:endParaRPr lang="ru-RU" altLang="ru-RU" sz="2000" dirty="0" smtClean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altLang="ru-RU" sz="2000" dirty="0" smtClean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altLang="ru-RU" sz="2000" dirty="0" smtClean="0">
              <a:latin typeface="Book Antiqu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05" y="11054"/>
            <a:ext cx="9114935" cy="939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88" y="928688"/>
            <a:ext cx="8215312" cy="5453062"/>
          </a:xfrm>
        </p:spPr>
        <p:txBody>
          <a:bodyPr rtlCol="0">
            <a:normAutofit fontScale="85000" lnSpcReduction="10000"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Очная форма обучения (прием на базе среднего (полного) образования):</a:t>
            </a: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Специальность: Сестринское дело 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(базовая подготовка) 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Обучение на платной основе.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Срок обучения 2 года 10 месяцев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Квалификация – Медицинская сестра/ Медицинский брат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Очно-заочная (вечерняя)  форма обучения (прием на базе среднего (полного) образования):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Специальность: Сестринское дело 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(базовая подготовка) 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Обучение на платной основе.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Срок обучения 3 года 10 месяцев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Квалификация – Медицинская сестра/ Медицинский брат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Очно-заочная (вечерняя)  форма обучения (прием на базе среднего (полного) образования):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Специальность: 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Фармация 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(базовая подготовка) 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Обучение на платной основе.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Срок обучения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2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года 10 месяцев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Квалификация –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Фармацевт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05" y="9526"/>
            <a:ext cx="9114935" cy="809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ts val="2400"/>
              </a:lnSpc>
              <a:defRPr/>
            </a:pPr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  медицинских   кадров среднего звена. Проблемы и перспективы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9440</TotalTime>
  <Words>867</Words>
  <Application>Microsoft Office PowerPoint</Application>
  <PresentationFormat>Экран (4:3)</PresentationFormat>
  <Paragraphs>193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  медицинских   кадров среднего звена. Проблемы и перспективы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И РАЗВИТИЕ КАДРОВЫХ РЕСУРСОВ СПЕЦИАЛИСТОВ СО СРЕДНИМ МЕДИЦИНСКИМ ОБРАЗОВАНИЕМ  3   октября  2012 года</dc:title>
  <dc:creator>User</dc:creator>
  <cp:lastModifiedBy>ДНС</cp:lastModifiedBy>
  <cp:revision>157</cp:revision>
  <cp:lastPrinted>2014-04-15T11:19:22Z</cp:lastPrinted>
  <dcterms:created xsi:type="dcterms:W3CDTF">2012-10-01T16:48:36Z</dcterms:created>
  <dcterms:modified xsi:type="dcterms:W3CDTF">2017-09-25T09:46:37Z</dcterms:modified>
</cp:coreProperties>
</file>