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6" r:id="rId2"/>
    <p:sldId id="391" r:id="rId3"/>
    <p:sldId id="397" r:id="rId4"/>
    <p:sldId id="491" r:id="rId5"/>
    <p:sldId id="382" r:id="rId6"/>
    <p:sldId id="456" r:id="rId7"/>
    <p:sldId id="509" r:id="rId8"/>
    <p:sldId id="487" r:id="rId9"/>
    <p:sldId id="257" r:id="rId10"/>
    <p:sldId id="448" r:id="rId11"/>
    <p:sldId id="511" r:id="rId12"/>
    <p:sldId id="512" r:id="rId13"/>
    <p:sldId id="282" r:id="rId14"/>
    <p:sldId id="283" r:id="rId15"/>
    <p:sldId id="285" r:id="rId16"/>
    <p:sldId id="286" r:id="rId17"/>
    <p:sldId id="287" r:id="rId18"/>
    <p:sldId id="474" r:id="rId19"/>
    <p:sldId id="515" r:id="rId20"/>
    <p:sldId id="517" r:id="rId21"/>
    <p:sldId id="508" r:id="rId22"/>
  </p:sldIdLst>
  <p:sldSz cx="8966200" cy="672465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988" autoAdjust="0"/>
  </p:normalViewPr>
  <p:slideViewPr>
    <p:cSldViewPr>
      <p:cViewPr varScale="1">
        <p:scale>
          <a:sx n="73" d="100"/>
          <a:sy n="73" d="100"/>
        </p:scale>
        <p:origin x="-46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411" cy="340205"/>
          </a:xfrm>
          <a:prstGeom prst="rect">
            <a:avLst/>
          </a:prstGeom>
        </p:spPr>
        <p:txBody>
          <a:bodyPr vert="horz" lIns="97466" tIns="48733" rIns="97466" bIns="487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300" y="0"/>
            <a:ext cx="4303168" cy="340205"/>
          </a:xfrm>
          <a:prstGeom prst="rect">
            <a:avLst/>
          </a:prstGeom>
        </p:spPr>
        <p:txBody>
          <a:bodyPr vert="horz" lIns="97466" tIns="48733" rIns="97466" bIns="48733" rtlCol="0"/>
          <a:lstStyle>
            <a:lvl1pPr algn="r">
              <a:defRPr sz="1300"/>
            </a:lvl1pPr>
          </a:lstStyle>
          <a:p>
            <a:fld id="{9B3E9580-4AD8-4493-8FC1-7C4D8C3A0FA8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5866"/>
            <a:ext cx="4301411" cy="340205"/>
          </a:xfrm>
          <a:prstGeom prst="rect">
            <a:avLst/>
          </a:prstGeom>
        </p:spPr>
        <p:txBody>
          <a:bodyPr vert="horz" lIns="97466" tIns="48733" rIns="97466" bIns="487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300" y="6455866"/>
            <a:ext cx="4303168" cy="340205"/>
          </a:xfrm>
          <a:prstGeom prst="rect">
            <a:avLst/>
          </a:prstGeom>
        </p:spPr>
        <p:txBody>
          <a:bodyPr vert="horz" lIns="97466" tIns="48733" rIns="97466" bIns="48733" rtlCol="0" anchor="b"/>
          <a:lstStyle>
            <a:lvl1pPr algn="r">
              <a:defRPr sz="1300"/>
            </a:lvl1pPr>
          </a:lstStyle>
          <a:p>
            <a:fld id="{37229686-73AF-4D36-AD2B-4BE781F7C5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2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411" cy="340205"/>
          </a:xfrm>
          <a:prstGeom prst="rect">
            <a:avLst/>
          </a:prstGeom>
        </p:spPr>
        <p:txBody>
          <a:bodyPr vert="horz" lIns="97466" tIns="48733" rIns="97466" bIns="487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00" y="0"/>
            <a:ext cx="4303168" cy="340205"/>
          </a:xfrm>
          <a:prstGeom prst="rect">
            <a:avLst/>
          </a:prstGeom>
        </p:spPr>
        <p:txBody>
          <a:bodyPr vert="horz" lIns="97466" tIns="48733" rIns="97466" bIns="48733" rtlCol="0"/>
          <a:lstStyle>
            <a:lvl1pPr algn="r">
              <a:defRPr sz="1300"/>
            </a:lvl1pPr>
          </a:lstStyle>
          <a:p>
            <a:fld id="{0311805A-D9B1-4771-A42C-DE8322C20B9E}" type="datetimeFigureOut">
              <a:rPr lang="ru-RU" smtClean="0"/>
              <a:pPr/>
              <a:t>29.09.2017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66" tIns="48733" rIns="97466" bIns="487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175" y="3228736"/>
            <a:ext cx="7941877" cy="3058633"/>
          </a:xfrm>
          <a:prstGeom prst="rect">
            <a:avLst/>
          </a:prstGeom>
        </p:spPr>
        <p:txBody>
          <a:bodyPr vert="horz" lIns="97466" tIns="48733" rIns="97466" bIns="487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5866"/>
            <a:ext cx="4301411" cy="340205"/>
          </a:xfrm>
          <a:prstGeom prst="rect">
            <a:avLst/>
          </a:prstGeom>
        </p:spPr>
        <p:txBody>
          <a:bodyPr vert="horz" lIns="97466" tIns="48733" rIns="97466" bIns="487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00" y="6455866"/>
            <a:ext cx="4303168" cy="340205"/>
          </a:xfrm>
          <a:prstGeom prst="rect">
            <a:avLst/>
          </a:prstGeom>
        </p:spPr>
        <p:txBody>
          <a:bodyPr vert="horz" lIns="97466" tIns="48733" rIns="97466" bIns="48733" rtlCol="0" anchor="b"/>
          <a:lstStyle>
            <a:lvl1pPr algn="r">
              <a:defRPr sz="1300"/>
            </a:lvl1pPr>
          </a:lstStyle>
          <a:p>
            <a:fld id="{D08FBA45-41B2-4E5D-B1C6-CBA0FECA6B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8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FBA45-41B2-4E5D-B1C6-CBA0FECA6B0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8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FBA45-41B2-4E5D-B1C6-CBA0FECA6B0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90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FBA45-41B2-4E5D-B1C6-CBA0FECA6B0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01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FBA45-41B2-4E5D-B1C6-CBA0FECA6B0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08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FBA45-41B2-4E5D-B1C6-CBA0FECA6B0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2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2465" y="2084641"/>
            <a:ext cx="7621270" cy="14121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44930" y="3765804"/>
            <a:ext cx="6276340" cy="168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70340-728A-4953-997C-E8963F8806A1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70"/>
              </a:lnSpc>
            </a:pPr>
            <a:r>
              <a:rPr sz="1800" baseline="2314" dirty="0"/>
              <a:t>|</a:t>
            </a:r>
            <a:r>
              <a:rPr sz="1800" spc="375" baseline="2314" dirty="0"/>
              <a:t> </a:t>
            </a:r>
            <a:fld id="{81D60167-4931-47E6-BA6A-407CBD079E47}" type="slidenum">
              <a:rPr sz="1000" spc="-5" dirty="0"/>
              <a:pPr marL="12700">
                <a:lnSpc>
                  <a:spcPts val="1370"/>
                </a:lnSpc>
              </a:p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29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478CD-66A7-4EDE-B4EE-8B26F116C7BA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70"/>
              </a:lnSpc>
            </a:pPr>
            <a:r>
              <a:rPr sz="1800" baseline="2314" dirty="0"/>
              <a:t>|</a:t>
            </a:r>
            <a:r>
              <a:rPr sz="1800" spc="375" baseline="2314" dirty="0"/>
              <a:t> </a:t>
            </a:r>
            <a:fld id="{81D60167-4931-47E6-BA6A-407CBD079E47}" type="slidenum">
              <a:rPr sz="1000" spc="-5" dirty="0"/>
              <a:pPr marL="12700">
                <a:lnSpc>
                  <a:spcPts val="1370"/>
                </a:lnSpc>
              </a:p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00787"/>
            <a:ext cx="8961755" cy="422275"/>
          </a:xfrm>
          <a:custGeom>
            <a:avLst/>
            <a:gdLst/>
            <a:ahLst/>
            <a:cxnLst/>
            <a:rect l="l" t="t" r="r" b="b"/>
            <a:pathLst>
              <a:path w="8961755" h="422275">
                <a:moveTo>
                  <a:pt x="0" y="422275"/>
                </a:moveTo>
                <a:lnTo>
                  <a:pt x="8961501" y="422275"/>
                </a:lnTo>
                <a:lnTo>
                  <a:pt x="8961501" y="0"/>
                </a:lnTo>
                <a:lnTo>
                  <a:pt x="0" y="0"/>
                </a:lnTo>
                <a:lnTo>
                  <a:pt x="0" y="422275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87715" y="104775"/>
            <a:ext cx="477977" cy="564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29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6476" y="1256030"/>
            <a:ext cx="3587115" cy="3971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19625" y="1805686"/>
            <a:ext cx="3576320" cy="342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01108-9F69-47D4-B7E2-72734104D9A0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70"/>
              </a:lnSpc>
            </a:pPr>
            <a:r>
              <a:rPr sz="1800" baseline="2314" dirty="0"/>
              <a:t>|</a:t>
            </a:r>
            <a:r>
              <a:rPr sz="1800" spc="375" baseline="2314" dirty="0"/>
              <a:t> </a:t>
            </a:r>
            <a:fld id="{81D60167-4931-47E6-BA6A-407CBD079E47}" type="slidenum">
              <a:rPr sz="1000" spc="-5" dirty="0"/>
              <a:pPr marL="12700">
                <a:lnSpc>
                  <a:spcPts val="1370"/>
                </a:lnSpc>
              </a:p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0029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7A3A-0F4F-46E8-8A60-C3847835CCDB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70"/>
              </a:lnSpc>
            </a:pPr>
            <a:r>
              <a:rPr sz="1800" baseline="2314" dirty="0"/>
              <a:t>|</a:t>
            </a:r>
            <a:r>
              <a:rPr sz="1800" spc="375" baseline="2314" dirty="0"/>
              <a:t> </a:t>
            </a:r>
            <a:fld id="{81D60167-4931-47E6-BA6A-407CBD079E47}" type="slidenum">
              <a:rPr sz="1000" spc="-5" dirty="0"/>
              <a:pPr marL="12700">
                <a:lnSpc>
                  <a:spcPts val="1370"/>
                </a:lnSpc>
              </a:p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112F-FA73-4172-A8B0-5953088BEE2B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70"/>
              </a:lnSpc>
            </a:pPr>
            <a:r>
              <a:rPr sz="1800" baseline="2314" dirty="0"/>
              <a:t>|</a:t>
            </a:r>
            <a:r>
              <a:rPr sz="1800" spc="375" baseline="2314" dirty="0"/>
              <a:t> </a:t>
            </a:r>
            <a:fld id="{81D60167-4931-47E6-BA6A-407CBD079E47}" type="slidenum">
              <a:rPr sz="1000" spc="-5" dirty="0"/>
              <a:pPr marL="12700">
                <a:lnSpc>
                  <a:spcPts val="1370"/>
                </a:lnSpc>
              </a:pPr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48310" y="6253924"/>
            <a:ext cx="2062226" cy="276999"/>
          </a:xfrm>
        </p:spPr>
        <p:txBody>
          <a:bodyPr/>
          <a:lstStyle/>
          <a:p>
            <a:fld id="{57B99E03-7D19-4214-8F53-A6C52D04C76B}" type="datetime1">
              <a:rPr lang="en-US" smtClean="0"/>
              <a:pPr/>
              <a:t>9/29/2017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508" y="6253924"/>
            <a:ext cx="2869184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7" y="697366"/>
            <a:ext cx="1331944" cy="498127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7654" y="6417008"/>
            <a:ext cx="375284" cy="153888"/>
          </a:xfrm>
        </p:spPr>
        <p:txBody>
          <a:bodyPr/>
          <a:lstStyle/>
          <a:p>
            <a:fld id="{BBD2E6C0-5EAB-4F72-92B4-D211B45E7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0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00787"/>
            <a:ext cx="8961755" cy="422275"/>
          </a:xfrm>
          <a:custGeom>
            <a:avLst/>
            <a:gdLst/>
            <a:ahLst/>
            <a:cxnLst/>
            <a:rect l="l" t="t" r="r" b="b"/>
            <a:pathLst>
              <a:path w="8961755" h="422275">
                <a:moveTo>
                  <a:pt x="0" y="422275"/>
                </a:moveTo>
                <a:lnTo>
                  <a:pt x="8961501" y="422275"/>
                </a:lnTo>
                <a:lnTo>
                  <a:pt x="8961501" y="0"/>
                </a:lnTo>
                <a:lnTo>
                  <a:pt x="0" y="0"/>
                </a:lnTo>
                <a:lnTo>
                  <a:pt x="0" y="422275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476" y="233426"/>
            <a:ext cx="8753246" cy="868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0029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9208" y="1706499"/>
            <a:ext cx="7707782" cy="4194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48508" y="6253924"/>
            <a:ext cx="2869184" cy="3362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48310" y="6253924"/>
            <a:ext cx="2062226" cy="3362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0DFC1-E93F-46FC-9B37-A9C93DD18D90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7654" y="6417008"/>
            <a:ext cx="375284" cy="180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70"/>
              </a:lnSpc>
            </a:pPr>
            <a:r>
              <a:rPr sz="1800" baseline="2314" dirty="0"/>
              <a:t>|</a:t>
            </a:r>
            <a:r>
              <a:rPr sz="1800" spc="375" baseline="2314" dirty="0"/>
              <a:t> </a:t>
            </a:r>
            <a:fld id="{81D60167-4931-47E6-BA6A-407CBD079E47}" type="slidenum">
              <a:rPr sz="1000" spc="-5" dirty="0"/>
              <a:pPr marL="12700">
                <a:lnSpc>
                  <a:spcPts val="1370"/>
                </a:lnSpc>
              </a:pPr>
              <a:t>‹#›</a:t>
            </a:fld>
            <a:endParaRPr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175" y="422745"/>
            <a:ext cx="8957944" cy="5888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6" name="Picture 8" descr="Справа от Никольской церкви Адмиралтейская площадь. Фотографии Воронеж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560" y="0"/>
            <a:ext cx="9198008" cy="65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-231808" y="0"/>
            <a:ext cx="9198008" cy="421005"/>
          </a:xfrm>
          <a:custGeom>
            <a:avLst/>
            <a:gdLst/>
            <a:ahLst/>
            <a:cxnLst/>
            <a:rect l="l" t="t" r="r" b="b"/>
            <a:pathLst>
              <a:path w="8958580" h="421005">
                <a:moveTo>
                  <a:pt x="0" y="420687"/>
                </a:moveTo>
                <a:lnTo>
                  <a:pt x="8958326" y="420687"/>
                </a:lnTo>
                <a:lnTo>
                  <a:pt x="8958326" y="0"/>
                </a:lnTo>
                <a:lnTo>
                  <a:pt x="0" y="0"/>
                </a:lnTo>
                <a:lnTo>
                  <a:pt x="0" y="420687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518795" y="1504937"/>
            <a:ext cx="8077200" cy="1767791"/>
          </a:xfrm>
          <a:prstGeom prst="rect">
            <a:avLst/>
          </a:prstGeom>
        </p:spPr>
        <p:txBody>
          <a:bodyPr vert="horz" wrap="square" lIns="0" tIns="165734" rIns="0" bIns="0" rtlCol="0">
            <a:spAutoFit/>
          </a:bodyPr>
          <a:lstStyle/>
          <a:p>
            <a:pPr marL="417830" marR="27305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УСОВЕРШЕНСТВОВАНИЕ СЕСТРИНСКОЙ ПОМОЩИ </a:t>
            </a:r>
          </a:p>
          <a:p>
            <a:pPr marL="417830" marR="27305"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ПОЛИКЛИНИКАХ ГОРОДА ВОРОНЕЖА И ВОРОНЕЖСКОЙ ОБЛАСТИ</a:t>
            </a:r>
          </a:p>
          <a:p>
            <a:pPr marL="417830" marR="27305"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       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-231808" y="3175"/>
            <a:ext cx="9198008" cy="6721475"/>
          </a:xfrm>
          <a:custGeom>
            <a:avLst/>
            <a:gdLst/>
            <a:ahLst/>
            <a:cxnLst/>
            <a:rect l="l" t="t" r="r" b="b"/>
            <a:pathLst>
              <a:path w="8958580" h="6721475">
                <a:moveTo>
                  <a:pt x="0" y="6721475"/>
                </a:moveTo>
                <a:lnTo>
                  <a:pt x="8958326" y="6721475"/>
                </a:lnTo>
                <a:lnTo>
                  <a:pt x="8958326" y="0"/>
                </a:lnTo>
                <a:lnTo>
                  <a:pt x="0" y="0"/>
                </a:lnTo>
                <a:lnTo>
                  <a:pt x="0" y="6721475"/>
                </a:lnTo>
                <a:close/>
              </a:path>
            </a:pathLst>
          </a:custGeom>
          <a:ln w="31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Прямоугольник 8"/>
          <p:cNvSpPr/>
          <p:nvPr/>
        </p:nvSpPr>
        <p:spPr>
          <a:xfrm>
            <a:off x="2241550" y="4933961"/>
            <a:ext cx="63135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внештатный специалист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управлению сестринской деятельностью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департамента здравоохранения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Воронежской области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Пономарева В.В.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370"/>
              </a:lnSpc>
            </a:pPr>
            <a:r>
              <a:rPr lang="ru-RU" sz="1800" baseline="2314" smtClean="0"/>
              <a:t>|</a:t>
            </a:r>
            <a:r>
              <a:rPr lang="ru-RU" sz="1800" spc="375" baseline="2314" smtClean="0"/>
              <a:t> </a:t>
            </a:r>
            <a:fld id="{81D60167-4931-47E6-BA6A-407CBD079E47}" type="slidenum">
              <a:rPr lang="ru-RU" sz="1000" spc="-5" smtClean="0"/>
              <a:pPr marL="12700">
                <a:lnSpc>
                  <a:spcPts val="1370"/>
                </a:lnSpc>
              </a:pPr>
              <a:t>1</a:t>
            </a:fld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84" y="161925"/>
            <a:ext cx="8753246" cy="36933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spc="-5" dirty="0">
                <a:latin typeface="+mn-lt"/>
              </a:rPr>
              <a:t>Мероприятия </a:t>
            </a:r>
            <a:r>
              <a:rPr lang="ru-RU" sz="2400" spc="-10" dirty="0">
                <a:latin typeface="+mn-lt"/>
              </a:rPr>
              <a:t>по </a:t>
            </a:r>
            <a:r>
              <a:rPr lang="ru-RU" sz="2400" spc="-5" dirty="0">
                <a:latin typeface="+mn-lt"/>
              </a:rPr>
              <a:t>повышению</a:t>
            </a:r>
            <a:r>
              <a:rPr lang="ru-RU" sz="2400" spc="60" dirty="0">
                <a:latin typeface="+mn-lt"/>
              </a:rPr>
              <a:t> </a:t>
            </a:r>
            <a:r>
              <a:rPr lang="ru-RU" sz="2400" spc="-10" dirty="0" smtClean="0">
                <a:latin typeface="+mn-lt"/>
              </a:rPr>
              <a:t>эффективности </a:t>
            </a:r>
            <a:endParaRPr lang="ru-RU" sz="2400" dirty="0">
              <a:latin typeface="+mn-l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9700" y="542925"/>
            <a:ext cx="8723630" cy="5718175"/>
          </a:xfrm>
          <a:custGeom>
            <a:avLst/>
            <a:gdLst/>
            <a:ahLst/>
            <a:cxnLst/>
            <a:rect l="l" t="t" r="r" b="b"/>
            <a:pathLst>
              <a:path w="8723630" h="5565775">
                <a:moveTo>
                  <a:pt x="0" y="5565775"/>
                </a:moveTo>
                <a:lnTo>
                  <a:pt x="8723249" y="5565775"/>
                </a:lnTo>
                <a:lnTo>
                  <a:pt x="8723249" y="0"/>
                </a:lnTo>
                <a:lnTo>
                  <a:pt x="0" y="0"/>
                </a:lnTo>
                <a:lnTo>
                  <a:pt x="0" y="5565775"/>
                </a:lnTo>
                <a:close/>
              </a:path>
            </a:pathLst>
          </a:custGeom>
          <a:ln w="1904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9"/>
          <p:cNvSpPr/>
          <p:nvPr/>
        </p:nvSpPr>
        <p:spPr>
          <a:xfrm>
            <a:off x="125382" y="504805"/>
            <a:ext cx="2464898" cy="6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9"/>
          <p:cNvSpPr/>
          <p:nvPr/>
        </p:nvSpPr>
        <p:spPr>
          <a:xfrm>
            <a:off x="191356" y="1244671"/>
            <a:ext cx="2462944" cy="7829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9"/>
          <p:cNvSpPr/>
          <p:nvPr/>
        </p:nvSpPr>
        <p:spPr>
          <a:xfrm>
            <a:off x="197938" y="2051118"/>
            <a:ext cx="2456362" cy="6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9"/>
          <p:cNvSpPr/>
          <p:nvPr/>
        </p:nvSpPr>
        <p:spPr>
          <a:xfrm>
            <a:off x="197939" y="2765451"/>
            <a:ext cx="2443694" cy="6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9"/>
          <p:cNvSpPr/>
          <p:nvPr/>
        </p:nvSpPr>
        <p:spPr>
          <a:xfrm>
            <a:off x="196820" y="3433763"/>
            <a:ext cx="2477994" cy="6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9"/>
          <p:cNvSpPr/>
          <p:nvPr/>
        </p:nvSpPr>
        <p:spPr>
          <a:xfrm>
            <a:off x="189401" y="4101342"/>
            <a:ext cx="2452231" cy="6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9"/>
          <p:cNvSpPr/>
          <p:nvPr/>
        </p:nvSpPr>
        <p:spPr>
          <a:xfrm>
            <a:off x="189402" y="4808827"/>
            <a:ext cx="2452230" cy="6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9"/>
          <p:cNvSpPr/>
          <p:nvPr/>
        </p:nvSpPr>
        <p:spPr>
          <a:xfrm>
            <a:off x="189402" y="5516833"/>
            <a:ext cx="2464898" cy="686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1"/>
          <p:cNvSpPr txBox="1"/>
          <p:nvPr/>
        </p:nvSpPr>
        <p:spPr>
          <a:xfrm>
            <a:off x="625448" y="576243"/>
            <a:ext cx="192882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10" smtClean="0">
                <a:solidFill>
                  <a:srgbClr val="FFFFFF"/>
                </a:solidFill>
                <a:latin typeface="Arial"/>
                <a:cs typeface="Arial"/>
              </a:rPr>
              <a:t>Упрощенная</a:t>
            </a:r>
            <a:r>
              <a:rPr lang="ru-RU" sz="1200" b="1" spc="-10" dirty="0" smtClean="0">
                <a:solidFill>
                  <a:srgbClr val="FFFFFF"/>
                </a:solidFill>
                <a:latin typeface="Arial"/>
                <a:cs typeface="Arial"/>
              </a:rPr>
              <a:t> в</a:t>
            </a:r>
            <a:r>
              <a:rPr sz="1200" b="1" spc="-5" smtClean="0">
                <a:solidFill>
                  <a:srgbClr val="FFFFFF"/>
                </a:solidFill>
                <a:latin typeface="Arial"/>
                <a:cs typeface="Arial"/>
              </a:rPr>
              <a:t>ыписка  </a:t>
            </a:r>
            <a:r>
              <a:rPr sz="1200" b="1" spc="-10" err="1" smtClean="0">
                <a:solidFill>
                  <a:srgbClr val="FFFFFF"/>
                </a:solidFill>
                <a:latin typeface="Arial"/>
                <a:cs typeface="Arial"/>
              </a:rPr>
              <a:t>льготных</a:t>
            </a:r>
            <a:r>
              <a:rPr sz="1200" b="1" spc="-7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smtClean="0">
                <a:solidFill>
                  <a:srgbClr val="FFFFFF"/>
                </a:solidFill>
                <a:latin typeface="Arial"/>
                <a:cs typeface="Arial"/>
              </a:rPr>
              <a:t>рецептов</a:t>
            </a:r>
            <a:r>
              <a:rPr lang="ru-RU" sz="1200" b="1" spc="-5" dirty="0" smtClean="0">
                <a:solidFill>
                  <a:srgbClr val="FFFFFF"/>
                </a:solidFill>
                <a:latin typeface="Arial"/>
                <a:cs typeface="Arial"/>
              </a:rPr>
              <a:t>, справок, направлений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55"/>
          <p:cNvSpPr txBox="1"/>
          <p:nvPr/>
        </p:nvSpPr>
        <p:spPr>
          <a:xfrm>
            <a:off x="232054" y="471665"/>
            <a:ext cx="407034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17" name="object 55"/>
          <p:cNvSpPr txBox="1"/>
          <p:nvPr/>
        </p:nvSpPr>
        <p:spPr>
          <a:xfrm>
            <a:off x="247104" y="1222443"/>
            <a:ext cx="407034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18" name="object 31"/>
          <p:cNvSpPr txBox="1"/>
          <p:nvPr/>
        </p:nvSpPr>
        <p:spPr>
          <a:xfrm>
            <a:off x="744820" y="1288960"/>
            <a:ext cx="19094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Arial"/>
                <a:cs typeface="Arial"/>
              </a:rPr>
              <a:t>Повышение эффективности работы по вызовам на дом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bject 55"/>
          <p:cNvSpPr txBox="1"/>
          <p:nvPr/>
        </p:nvSpPr>
        <p:spPr>
          <a:xfrm>
            <a:off x="212132" y="2008095"/>
            <a:ext cx="407034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400" b="1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20" name="object 31"/>
          <p:cNvSpPr txBox="1"/>
          <p:nvPr/>
        </p:nvSpPr>
        <p:spPr>
          <a:xfrm>
            <a:off x="709848" y="2074612"/>
            <a:ext cx="194445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Arial"/>
                <a:cs typeface="Arial"/>
              </a:rPr>
              <a:t>Повышение эффективности работы медицинских сестер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object 55"/>
          <p:cNvSpPr txBox="1"/>
          <p:nvPr/>
        </p:nvSpPr>
        <p:spPr>
          <a:xfrm>
            <a:off x="199465" y="2599242"/>
            <a:ext cx="407034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22" name="object 31"/>
          <p:cNvSpPr txBox="1"/>
          <p:nvPr/>
        </p:nvSpPr>
        <p:spPr>
          <a:xfrm>
            <a:off x="654138" y="2847103"/>
            <a:ext cx="19444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Arial"/>
                <a:cs typeface="Arial"/>
              </a:rPr>
              <a:t>Консультация пациентов по телефону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55"/>
          <p:cNvSpPr txBox="1"/>
          <p:nvPr/>
        </p:nvSpPr>
        <p:spPr>
          <a:xfrm>
            <a:off x="212132" y="3305640"/>
            <a:ext cx="407034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400" b="1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24" name="object 31"/>
          <p:cNvSpPr txBox="1"/>
          <p:nvPr/>
        </p:nvSpPr>
        <p:spPr>
          <a:xfrm>
            <a:off x="690744" y="3505201"/>
            <a:ext cx="186353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Arial"/>
                <a:cs typeface="Arial"/>
              </a:rPr>
              <a:t>Увеличение располагаемого фонда времени персонала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object 55"/>
          <p:cNvSpPr txBox="1"/>
          <p:nvPr/>
        </p:nvSpPr>
        <p:spPr>
          <a:xfrm>
            <a:off x="199465" y="4034825"/>
            <a:ext cx="407034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400" b="1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26" name="object 31"/>
          <p:cNvSpPr txBox="1"/>
          <p:nvPr/>
        </p:nvSpPr>
        <p:spPr>
          <a:xfrm>
            <a:off x="697181" y="4148143"/>
            <a:ext cx="194445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роли  организационно-методического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55"/>
          <p:cNvSpPr txBox="1"/>
          <p:nvPr/>
        </p:nvSpPr>
        <p:spPr>
          <a:xfrm>
            <a:off x="199465" y="4742310"/>
            <a:ext cx="407034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400" b="1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28" name="object 31"/>
          <p:cNvSpPr txBox="1"/>
          <p:nvPr/>
        </p:nvSpPr>
        <p:spPr>
          <a:xfrm>
            <a:off x="697181" y="4988273"/>
            <a:ext cx="19444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Arial"/>
                <a:cs typeface="Arial"/>
              </a:rPr>
              <a:t>Маршрутизация пациентов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object 55"/>
          <p:cNvSpPr txBox="1"/>
          <p:nvPr/>
        </p:nvSpPr>
        <p:spPr>
          <a:xfrm>
            <a:off x="199465" y="5418817"/>
            <a:ext cx="407034" cy="828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5400" b="1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0" name="object 31"/>
          <p:cNvSpPr txBox="1"/>
          <p:nvPr/>
        </p:nvSpPr>
        <p:spPr>
          <a:xfrm>
            <a:off x="697181" y="5485334"/>
            <a:ext cx="194445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патронажной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для обследования</a:t>
            </a:r>
          </a:p>
          <a:p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взрослого населения</a:t>
            </a:r>
            <a:endParaRPr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641632" y="561676"/>
            <a:ext cx="62216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1.1.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Передача выписки льготных рецептов, справок, направлений от врачей</a:t>
            </a: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 среднему медицинскому персоналу</a:t>
            </a:r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1.2. </a:t>
            </a:r>
            <a:r>
              <a:rPr lang="ru-RU" sz="1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Выдача льготных рецептов на срок до трех месяцев</a:t>
            </a:r>
            <a:endParaRPr lang="ru-RU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81941" y="1258631"/>
            <a:ext cx="6181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Выделение дежурных терапевтов для выездов на дом</a:t>
            </a:r>
          </a:p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2.2.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Организация консультаций пациентов по телефону</a:t>
            </a:r>
            <a:endParaRPr lang="ru-RU" sz="1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2.3. Организация непрерывного приема пациенто</a:t>
            </a:r>
            <a:r>
              <a:rPr lang="ru-RU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 счет снятия с врачей нагрузки выездам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81940" y="2065125"/>
            <a:ext cx="5915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3.1.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Выведение медсестер за рамки приема</a:t>
            </a:r>
          </a:p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3.2. Проведение подготовительных мероприятий (замер давления и т.п.) медсестрами за рамками консультации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81940" y="2770554"/>
            <a:ext cx="61588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Консультация пациентов по телефону за день до приема</a:t>
            </a:r>
          </a:p>
          <a:p>
            <a:endParaRPr lang="ru-RU" sz="1200" dirty="0" smtClean="0"/>
          </a:p>
        </p:txBody>
      </p:sp>
      <p:sp>
        <p:nvSpPr>
          <p:cNvPr id="35" name="Прямоугольник 34"/>
          <p:cNvSpPr/>
          <p:nvPr/>
        </p:nvSpPr>
        <p:spPr>
          <a:xfrm>
            <a:off x="2681940" y="3425581"/>
            <a:ext cx="6181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5.1. Сокращение пропусков работы медицинским персоналом по больничным за счет усиления профилактики и контроля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82688" y="4117181"/>
            <a:ext cx="6180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6.1. Создание группы ситуационного учета учреждения (на базе ОМО) для сбора, анализа и контроля информации в учреждении на текущий момент, для последующего доклада главному врачу и принятию управленческих решений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81939" y="4774415"/>
            <a:ext cx="6181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7.1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Консультации пациентов медсестрами у </a:t>
            </a:r>
            <a:r>
              <a:rPr lang="ru-RU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инфоматов</a:t>
            </a:r>
            <a:endPara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7.2. Контроль заведующими отделениями за направлениями пациентов на диагностику и анализы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01364" y="5495737"/>
            <a:ext cx="61619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8.1 </a:t>
            </a:r>
            <a:r>
              <a:rPr lang="ru-RU" sz="1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Объединение усилий медицинской организации с социальными службами по обслуживанию </a:t>
            </a:r>
            <a:r>
              <a:rPr lang="ru-RU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маломобильных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пациентов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370"/>
              </a:lnSpc>
            </a:pPr>
            <a:r>
              <a:rPr lang="ru-RU" sz="1800" baseline="2314" smtClean="0"/>
              <a:t>|</a:t>
            </a:r>
            <a:r>
              <a:rPr lang="ru-RU" sz="1800" spc="375" baseline="2314" smtClean="0"/>
              <a:t> </a:t>
            </a:r>
            <a:fld id="{81D60167-4931-47E6-BA6A-407CBD079E47}" type="slidenum">
              <a:rPr lang="ru-RU" sz="1000" spc="-5" smtClean="0"/>
              <a:pPr marL="12700">
                <a:lnSpc>
                  <a:spcPts val="1370"/>
                </a:lnSpc>
              </a:pPr>
              <a:t>10</a:t>
            </a:fld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28685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76" y="0"/>
            <a:ext cx="8662904" cy="615553"/>
          </a:xfrm>
          <a:solidFill>
            <a:schemeClr val="tx2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Новые функции специалистов со средним медицинским образованием 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пилотном проекте  «Воронеж. Моя поликлиника»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637580" y="6429150"/>
            <a:ext cx="8715436" cy="800219"/>
          </a:xfrm>
        </p:spPr>
        <p:txBody>
          <a:bodyPr/>
          <a:lstStyle/>
          <a:p>
            <a:pPr indent="179388"/>
            <a:endParaRPr lang="ru-RU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b="1" dirty="0" smtClean="0">
                <a:latin typeface="+mn-lt"/>
              </a:rPr>
              <a:t>   </a:t>
            </a:r>
            <a:endParaRPr lang="ru-RU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370"/>
              </a:lnSpc>
            </a:pPr>
            <a:r>
              <a:rPr lang="ru-RU" sz="1800" baseline="2314" smtClean="0"/>
              <a:t>|</a:t>
            </a:r>
            <a:r>
              <a:rPr lang="ru-RU" sz="1800" spc="375" baseline="2314" smtClean="0"/>
              <a:t> </a:t>
            </a:r>
            <a:fld id="{81D60167-4931-47E6-BA6A-407CBD079E47}" type="slidenum">
              <a:rPr lang="ru-RU" sz="1000" spc="-5" smtClean="0"/>
              <a:pPr marL="12700">
                <a:lnSpc>
                  <a:spcPts val="1370"/>
                </a:lnSpc>
              </a:pPr>
              <a:t>11</a:t>
            </a:fld>
            <a:endParaRPr lang="ru-RU" sz="1000"/>
          </a:p>
        </p:txBody>
      </p:sp>
      <p:sp>
        <p:nvSpPr>
          <p:cNvPr id="6" name="Прямоугольник 5"/>
          <p:cNvSpPr/>
          <p:nvPr/>
        </p:nvSpPr>
        <p:spPr>
          <a:xfrm>
            <a:off x="738684" y="770037"/>
            <a:ext cx="80306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9388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медицинской документации: выписка рецептов и справок, направлений на исследования, оформление санаторно-курортных карт, выписок из амбулаторных карт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764" y="770037"/>
            <a:ext cx="415912" cy="8309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2242" y="1739240"/>
            <a:ext cx="80306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47955" indent="179388">
              <a:buClr>
                <a:srgbClr val="00295F"/>
              </a:buClr>
              <a:buSzPct val="125000"/>
              <a:tabLst>
                <a:tab pos="0" algn="l"/>
              </a:tabLst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доврачебных манипуляций: измерение АД, PS, рост, вес, индекса МТ, </a:t>
            </a:r>
            <a:r>
              <a:rPr lang="ru-RU" sz="1600" b="1" spc="-1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1600" b="1" spc="-1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подготовительных 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операций </a:t>
            </a:r>
            <a:r>
              <a:rPr lang="ru-RU" sz="1600" b="1" spc="-1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постановкой на  </a:t>
            </a:r>
            <a:r>
              <a:rPr lang="ru-RU" sz="1600" b="1" spc="-2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</a:t>
            </a:r>
            <a:r>
              <a:rPr lang="ru-RU" sz="1600" b="1" spc="-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беременных, ф</a:t>
            </a:r>
            <a:r>
              <a:rPr lang="ru-RU" sz="1600" b="1" spc="-1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ункции </a:t>
            </a:r>
            <a:r>
              <a:rPr lang="ru-RU" sz="1600" b="1" spc="-15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смотрового</a:t>
            </a:r>
            <a:r>
              <a:rPr lang="ru-RU" sz="1600" b="1" spc="4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spc="-1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др.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4322" y="1739240"/>
            <a:ext cx="415912" cy="8309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3494" y="2714253"/>
            <a:ext cx="803069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9388"/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Обзвон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пациентов, подлежащих диспансерному наблюдению, накануне приема для подтверждения визита пациента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5574" y="2714253"/>
            <a:ext cx="415912" cy="5847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3262" y="3434333"/>
            <a:ext cx="80306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9388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Дежурство среднего медицинского персонала у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инфоматов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 оказания помощи при записи на прием (формирование в сознании пациентов    доминанты записи на прием к врачу с помощью современных технологий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342" y="3434333"/>
            <a:ext cx="415912" cy="8309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93262" y="4370437"/>
            <a:ext cx="803069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9388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 пациентов с помощью электронных сервисов на повторный прием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5342" y="4370437"/>
            <a:ext cx="415912" cy="3693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3262" y="4802485"/>
            <a:ext cx="803069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Межучережденческая запись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342" y="4802485"/>
            <a:ext cx="415912" cy="3693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93262" y="5234534"/>
            <a:ext cx="803069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работе медико-социальных бригад по обслуживанию маломобильных пациентов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5342" y="5234534"/>
            <a:ext cx="415912" cy="5847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3792" y="3735705"/>
            <a:ext cx="8847327" cy="2544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8998" y="722122"/>
            <a:ext cx="8842120" cy="3678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476" y="233426"/>
            <a:ext cx="8753246" cy="282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35"/>
              </a:lnSpc>
            </a:pPr>
            <a:r>
              <a:rPr dirty="0" err="1" smtClean="0"/>
              <a:t>Пример</a:t>
            </a:r>
            <a:r>
              <a:rPr lang="ru-RU" dirty="0" err="1" smtClean="0"/>
              <a:t>ы</a:t>
            </a:r>
            <a:r>
              <a:rPr dirty="0" smtClean="0"/>
              <a:t> </a:t>
            </a:r>
            <a:r>
              <a:rPr spc="-5" dirty="0" err="1"/>
              <a:t>организации</a:t>
            </a:r>
            <a:r>
              <a:rPr spc="-5" dirty="0"/>
              <a:t> </a:t>
            </a:r>
            <a:r>
              <a:rPr lang="ru-RU" spc="-5" dirty="0" smtClean="0"/>
              <a:t>работы </a:t>
            </a:r>
            <a:r>
              <a:rPr spc="-5" dirty="0" err="1" smtClean="0"/>
              <a:t>сестринского</a:t>
            </a:r>
            <a:r>
              <a:rPr spc="30" dirty="0" smtClean="0"/>
              <a:t> </a:t>
            </a:r>
            <a:r>
              <a:rPr spc="-10" dirty="0"/>
              <a:t>поста</a:t>
            </a:r>
          </a:p>
        </p:txBody>
      </p:sp>
      <p:sp>
        <p:nvSpPr>
          <p:cNvPr id="6" name="object 6"/>
          <p:cNvSpPr/>
          <p:nvPr/>
        </p:nvSpPr>
        <p:spPr>
          <a:xfrm>
            <a:off x="3895344" y="3169920"/>
            <a:ext cx="4948428" cy="3022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1492" y="3850894"/>
            <a:ext cx="1270635" cy="1256665"/>
          </a:xfrm>
          <a:custGeom>
            <a:avLst/>
            <a:gdLst/>
            <a:ahLst/>
            <a:cxnLst/>
            <a:rect l="l" t="t" r="r" b="b"/>
            <a:pathLst>
              <a:path w="1270634" h="1256664">
                <a:moveTo>
                  <a:pt x="0" y="628142"/>
                </a:moveTo>
                <a:lnTo>
                  <a:pt x="1742" y="581256"/>
                </a:lnTo>
                <a:lnTo>
                  <a:pt x="6886" y="535308"/>
                </a:lnTo>
                <a:lnTo>
                  <a:pt x="15310" y="490418"/>
                </a:lnTo>
                <a:lnTo>
                  <a:pt x="26890" y="446707"/>
                </a:lnTo>
                <a:lnTo>
                  <a:pt x="41504" y="404298"/>
                </a:lnTo>
                <a:lnTo>
                  <a:pt x="59029" y="363311"/>
                </a:lnTo>
                <a:lnTo>
                  <a:pt x="79343" y="323867"/>
                </a:lnTo>
                <a:lnTo>
                  <a:pt x="102322" y="286089"/>
                </a:lnTo>
                <a:lnTo>
                  <a:pt x="127843" y="250097"/>
                </a:lnTo>
                <a:lnTo>
                  <a:pt x="155784" y="216014"/>
                </a:lnTo>
                <a:lnTo>
                  <a:pt x="186023" y="183959"/>
                </a:lnTo>
                <a:lnTo>
                  <a:pt x="218435" y="154055"/>
                </a:lnTo>
                <a:lnTo>
                  <a:pt x="252899" y="126423"/>
                </a:lnTo>
                <a:lnTo>
                  <a:pt x="289292" y="101184"/>
                </a:lnTo>
                <a:lnTo>
                  <a:pt x="327490" y="78460"/>
                </a:lnTo>
                <a:lnTo>
                  <a:pt x="367372" y="58372"/>
                </a:lnTo>
                <a:lnTo>
                  <a:pt x="408813" y="41042"/>
                </a:lnTo>
                <a:lnTo>
                  <a:pt x="451692" y="26590"/>
                </a:lnTo>
                <a:lnTo>
                  <a:pt x="495886" y="15139"/>
                </a:lnTo>
                <a:lnTo>
                  <a:pt x="541271" y="6809"/>
                </a:lnTo>
                <a:lnTo>
                  <a:pt x="587726" y="1722"/>
                </a:lnTo>
                <a:lnTo>
                  <a:pt x="635126" y="0"/>
                </a:lnTo>
                <a:lnTo>
                  <a:pt x="682544" y="1722"/>
                </a:lnTo>
                <a:lnTo>
                  <a:pt x="729013" y="6809"/>
                </a:lnTo>
                <a:lnTo>
                  <a:pt x="774412" y="15139"/>
                </a:lnTo>
                <a:lnTo>
                  <a:pt x="818618" y="26590"/>
                </a:lnTo>
                <a:lnTo>
                  <a:pt x="861508" y="41042"/>
                </a:lnTo>
                <a:lnTo>
                  <a:pt x="902959" y="58372"/>
                </a:lnTo>
                <a:lnTo>
                  <a:pt x="942849" y="78460"/>
                </a:lnTo>
                <a:lnTo>
                  <a:pt x="981055" y="101184"/>
                </a:lnTo>
                <a:lnTo>
                  <a:pt x="1017455" y="126423"/>
                </a:lnTo>
                <a:lnTo>
                  <a:pt x="1051924" y="154055"/>
                </a:lnTo>
                <a:lnTo>
                  <a:pt x="1084341" y="183959"/>
                </a:lnTo>
                <a:lnTo>
                  <a:pt x="1114584" y="216014"/>
                </a:lnTo>
                <a:lnTo>
                  <a:pt x="1142528" y="250097"/>
                </a:lnTo>
                <a:lnTo>
                  <a:pt x="1168052" y="286089"/>
                </a:lnTo>
                <a:lnTo>
                  <a:pt x="1191033" y="323867"/>
                </a:lnTo>
                <a:lnTo>
                  <a:pt x="1211348" y="363311"/>
                </a:lnTo>
                <a:lnTo>
                  <a:pt x="1228874" y="404298"/>
                </a:lnTo>
                <a:lnTo>
                  <a:pt x="1243489" y="446707"/>
                </a:lnTo>
                <a:lnTo>
                  <a:pt x="1255070" y="490418"/>
                </a:lnTo>
                <a:lnTo>
                  <a:pt x="1263494" y="535308"/>
                </a:lnTo>
                <a:lnTo>
                  <a:pt x="1268638" y="581256"/>
                </a:lnTo>
                <a:lnTo>
                  <a:pt x="1270380" y="628142"/>
                </a:lnTo>
                <a:lnTo>
                  <a:pt x="1268638" y="675010"/>
                </a:lnTo>
                <a:lnTo>
                  <a:pt x="1263494" y="720944"/>
                </a:lnTo>
                <a:lnTo>
                  <a:pt x="1255070" y="765820"/>
                </a:lnTo>
                <a:lnTo>
                  <a:pt x="1243489" y="809518"/>
                </a:lnTo>
                <a:lnTo>
                  <a:pt x="1228874" y="851917"/>
                </a:lnTo>
                <a:lnTo>
                  <a:pt x="1211348" y="892894"/>
                </a:lnTo>
                <a:lnTo>
                  <a:pt x="1191033" y="932329"/>
                </a:lnTo>
                <a:lnTo>
                  <a:pt x="1168052" y="970100"/>
                </a:lnTo>
                <a:lnTo>
                  <a:pt x="1142528" y="1006085"/>
                </a:lnTo>
                <a:lnTo>
                  <a:pt x="1114584" y="1040163"/>
                </a:lnTo>
                <a:lnTo>
                  <a:pt x="1084341" y="1072213"/>
                </a:lnTo>
                <a:lnTo>
                  <a:pt x="1051924" y="1102113"/>
                </a:lnTo>
                <a:lnTo>
                  <a:pt x="1017455" y="1129742"/>
                </a:lnTo>
                <a:lnTo>
                  <a:pt x="981055" y="1154978"/>
                </a:lnTo>
                <a:lnTo>
                  <a:pt x="942849" y="1177700"/>
                </a:lnTo>
                <a:lnTo>
                  <a:pt x="902959" y="1197786"/>
                </a:lnTo>
                <a:lnTo>
                  <a:pt x="861508" y="1215116"/>
                </a:lnTo>
                <a:lnTo>
                  <a:pt x="818618" y="1229566"/>
                </a:lnTo>
                <a:lnTo>
                  <a:pt x="774412" y="1241017"/>
                </a:lnTo>
                <a:lnTo>
                  <a:pt x="729013" y="1249347"/>
                </a:lnTo>
                <a:lnTo>
                  <a:pt x="682544" y="1254434"/>
                </a:lnTo>
                <a:lnTo>
                  <a:pt x="635126" y="1256157"/>
                </a:lnTo>
                <a:lnTo>
                  <a:pt x="587726" y="1254434"/>
                </a:lnTo>
                <a:lnTo>
                  <a:pt x="541271" y="1249347"/>
                </a:lnTo>
                <a:lnTo>
                  <a:pt x="495886" y="1241017"/>
                </a:lnTo>
                <a:lnTo>
                  <a:pt x="451692" y="1229566"/>
                </a:lnTo>
                <a:lnTo>
                  <a:pt x="408813" y="1215116"/>
                </a:lnTo>
                <a:lnTo>
                  <a:pt x="367372" y="1197786"/>
                </a:lnTo>
                <a:lnTo>
                  <a:pt x="327490" y="1177700"/>
                </a:lnTo>
                <a:lnTo>
                  <a:pt x="289292" y="1154978"/>
                </a:lnTo>
                <a:lnTo>
                  <a:pt x="252899" y="1129742"/>
                </a:lnTo>
                <a:lnTo>
                  <a:pt x="218435" y="1102113"/>
                </a:lnTo>
                <a:lnTo>
                  <a:pt x="186023" y="1072213"/>
                </a:lnTo>
                <a:lnTo>
                  <a:pt x="155784" y="1040163"/>
                </a:lnTo>
                <a:lnTo>
                  <a:pt x="127843" y="1006085"/>
                </a:lnTo>
                <a:lnTo>
                  <a:pt x="102322" y="970100"/>
                </a:lnTo>
                <a:lnTo>
                  <a:pt x="79343" y="932329"/>
                </a:lnTo>
                <a:lnTo>
                  <a:pt x="59029" y="892894"/>
                </a:lnTo>
                <a:lnTo>
                  <a:pt x="41504" y="851917"/>
                </a:lnTo>
                <a:lnTo>
                  <a:pt x="26890" y="809518"/>
                </a:lnTo>
                <a:lnTo>
                  <a:pt x="15310" y="765820"/>
                </a:lnTo>
                <a:lnTo>
                  <a:pt x="6886" y="720944"/>
                </a:lnTo>
                <a:lnTo>
                  <a:pt x="1742" y="675010"/>
                </a:lnTo>
                <a:lnTo>
                  <a:pt x="0" y="628142"/>
                </a:lnTo>
                <a:close/>
              </a:path>
            </a:pathLst>
          </a:custGeom>
          <a:ln w="6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11492" y="3850894"/>
            <a:ext cx="1270635" cy="1256665"/>
          </a:xfrm>
          <a:custGeom>
            <a:avLst/>
            <a:gdLst/>
            <a:ahLst/>
            <a:cxnLst/>
            <a:rect l="l" t="t" r="r" b="b"/>
            <a:pathLst>
              <a:path w="1270634" h="1256664">
                <a:moveTo>
                  <a:pt x="0" y="628142"/>
                </a:moveTo>
                <a:lnTo>
                  <a:pt x="1742" y="581256"/>
                </a:lnTo>
                <a:lnTo>
                  <a:pt x="6886" y="535308"/>
                </a:lnTo>
                <a:lnTo>
                  <a:pt x="15310" y="490418"/>
                </a:lnTo>
                <a:lnTo>
                  <a:pt x="26890" y="446707"/>
                </a:lnTo>
                <a:lnTo>
                  <a:pt x="41504" y="404298"/>
                </a:lnTo>
                <a:lnTo>
                  <a:pt x="59029" y="363311"/>
                </a:lnTo>
                <a:lnTo>
                  <a:pt x="79343" y="323867"/>
                </a:lnTo>
                <a:lnTo>
                  <a:pt x="102322" y="286089"/>
                </a:lnTo>
                <a:lnTo>
                  <a:pt x="127843" y="250097"/>
                </a:lnTo>
                <a:lnTo>
                  <a:pt x="155784" y="216014"/>
                </a:lnTo>
                <a:lnTo>
                  <a:pt x="186023" y="183959"/>
                </a:lnTo>
                <a:lnTo>
                  <a:pt x="218435" y="154055"/>
                </a:lnTo>
                <a:lnTo>
                  <a:pt x="252899" y="126423"/>
                </a:lnTo>
                <a:lnTo>
                  <a:pt x="289292" y="101184"/>
                </a:lnTo>
                <a:lnTo>
                  <a:pt x="327490" y="78460"/>
                </a:lnTo>
                <a:lnTo>
                  <a:pt x="367372" y="58372"/>
                </a:lnTo>
                <a:lnTo>
                  <a:pt x="408813" y="41042"/>
                </a:lnTo>
                <a:lnTo>
                  <a:pt x="451692" y="26590"/>
                </a:lnTo>
                <a:lnTo>
                  <a:pt x="495886" y="15139"/>
                </a:lnTo>
                <a:lnTo>
                  <a:pt x="541271" y="6809"/>
                </a:lnTo>
                <a:lnTo>
                  <a:pt x="587726" y="1722"/>
                </a:lnTo>
                <a:lnTo>
                  <a:pt x="635126" y="0"/>
                </a:lnTo>
                <a:lnTo>
                  <a:pt x="682544" y="1722"/>
                </a:lnTo>
                <a:lnTo>
                  <a:pt x="729013" y="6809"/>
                </a:lnTo>
                <a:lnTo>
                  <a:pt x="774412" y="15139"/>
                </a:lnTo>
                <a:lnTo>
                  <a:pt x="818618" y="26590"/>
                </a:lnTo>
                <a:lnTo>
                  <a:pt x="861508" y="41042"/>
                </a:lnTo>
                <a:lnTo>
                  <a:pt x="902959" y="58372"/>
                </a:lnTo>
                <a:lnTo>
                  <a:pt x="942849" y="78460"/>
                </a:lnTo>
                <a:lnTo>
                  <a:pt x="981055" y="101184"/>
                </a:lnTo>
                <a:lnTo>
                  <a:pt x="1017455" y="126423"/>
                </a:lnTo>
                <a:lnTo>
                  <a:pt x="1051924" y="154055"/>
                </a:lnTo>
                <a:lnTo>
                  <a:pt x="1084341" y="183959"/>
                </a:lnTo>
                <a:lnTo>
                  <a:pt x="1114584" y="216014"/>
                </a:lnTo>
                <a:lnTo>
                  <a:pt x="1142528" y="250097"/>
                </a:lnTo>
                <a:lnTo>
                  <a:pt x="1168052" y="286089"/>
                </a:lnTo>
                <a:lnTo>
                  <a:pt x="1191033" y="323867"/>
                </a:lnTo>
                <a:lnTo>
                  <a:pt x="1211348" y="363311"/>
                </a:lnTo>
                <a:lnTo>
                  <a:pt x="1228874" y="404298"/>
                </a:lnTo>
                <a:lnTo>
                  <a:pt x="1243489" y="446707"/>
                </a:lnTo>
                <a:lnTo>
                  <a:pt x="1255070" y="490418"/>
                </a:lnTo>
                <a:lnTo>
                  <a:pt x="1263494" y="535308"/>
                </a:lnTo>
                <a:lnTo>
                  <a:pt x="1268638" y="581256"/>
                </a:lnTo>
                <a:lnTo>
                  <a:pt x="1270380" y="628142"/>
                </a:lnTo>
                <a:lnTo>
                  <a:pt x="1268638" y="675010"/>
                </a:lnTo>
                <a:lnTo>
                  <a:pt x="1263494" y="720944"/>
                </a:lnTo>
                <a:lnTo>
                  <a:pt x="1255070" y="765820"/>
                </a:lnTo>
                <a:lnTo>
                  <a:pt x="1243489" y="809518"/>
                </a:lnTo>
                <a:lnTo>
                  <a:pt x="1228874" y="851917"/>
                </a:lnTo>
                <a:lnTo>
                  <a:pt x="1211348" y="892894"/>
                </a:lnTo>
                <a:lnTo>
                  <a:pt x="1191033" y="932329"/>
                </a:lnTo>
                <a:lnTo>
                  <a:pt x="1168052" y="970100"/>
                </a:lnTo>
                <a:lnTo>
                  <a:pt x="1142528" y="1006085"/>
                </a:lnTo>
                <a:lnTo>
                  <a:pt x="1114584" y="1040163"/>
                </a:lnTo>
                <a:lnTo>
                  <a:pt x="1084341" y="1072213"/>
                </a:lnTo>
                <a:lnTo>
                  <a:pt x="1051924" y="1102113"/>
                </a:lnTo>
                <a:lnTo>
                  <a:pt x="1017455" y="1129742"/>
                </a:lnTo>
                <a:lnTo>
                  <a:pt x="981055" y="1154978"/>
                </a:lnTo>
                <a:lnTo>
                  <a:pt x="942849" y="1177700"/>
                </a:lnTo>
                <a:lnTo>
                  <a:pt x="902959" y="1197786"/>
                </a:lnTo>
                <a:lnTo>
                  <a:pt x="861508" y="1215116"/>
                </a:lnTo>
                <a:lnTo>
                  <a:pt x="818618" y="1229566"/>
                </a:lnTo>
                <a:lnTo>
                  <a:pt x="774412" y="1241017"/>
                </a:lnTo>
                <a:lnTo>
                  <a:pt x="729013" y="1249347"/>
                </a:lnTo>
                <a:lnTo>
                  <a:pt x="682544" y="1254434"/>
                </a:lnTo>
                <a:lnTo>
                  <a:pt x="635126" y="1256157"/>
                </a:lnTo>
                <a:lnTo>
                  <a:pt x="587726" y="1254434"/>
                </a:lnTo>
                <a:lnTo>
                  <a:pt x="541271" y="1249347"/>
                </a:lnTo>
                <a:lnTo>
                  <a:pt x="495886" y="1241017"/>
                </a:lnTo>
                <a:lnTo>
                  <a:pt x="451692" y="1229566"/>
                </a:lnTo>
                <a:lnTo>
                  <a:pt x="408813" y="1215116"/>
                </a:lnTo>
                <a:lnTo>
                  <a:pt x="367372" y="1197786"/>
                </a:lnTo>
                <a:lnTo>
                  <a:pt x="327490" y="1177700"/>
                </a:lnTo>
                <a:lnTo>
                  <a:pt x="289292" y="1154978"/>
                </a:lnTo>
                <a:lnTo>
                  <a:pt x="252899" y="1129742"/>
                </a:lnTo>
                <a:lnTo>
                  <a:pt x="218435" y="1102113"/>
                </a:lnTo>
                <a:lnTo>
                  <a:pt x="186023" y="1072213"/>
                </a:lnTo>
                <a:lnTo>
                  <a:pt x="155784" y="1040163"/>
                </a:lnTo>
                <a:lnTo>
                  <a:pt x="127843" y="1006085"/>
                </a:lnTo>
                <a:lnTo>
                  <a:pt x="102322" y="970100"/>
                </a:lnTo>
                <a:lnTo>
                  <a:pt x="79343" y="932329"/>
                </a:lnTo>
                <a:lnTo>
                  <a:pt x="59029" y="892894"/>
                </a:lnTo>
                <a:lnTo>
                  <a:pt x="41504" y="851917"/>
                </a:lnTo>
                <a:lnTo>
                  <a:pt x="26890" y="809518"/>
                </a:lnTo>
                <a:lnTo>
                  <a:pt x="15310" y="765820"/>
                </a:lnTo>
                <a:lnTo>
                  <a:pt x="6886" y="720944"/>
                </a:lnTo>
                <a:lnTo>
                  <a:pt x="1742" y="675010"/>
                </a:lnTo>
                <a:lnTo>
                  <a:pt x="0" y="628142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3966" y="3440303"/>
            <a:ext cx="1270635" cy="1256665"/>
          </a:xfrm>
          <a:custGeom>
            <a:avLst/>
            <a:gdLst/>
            <a:ahLst/>
            <a:cxnLst/>
            <a:rect l="l" t="t" r="r" b="b"/>
            <a:pathLst>
              <a:path w="1270635" h="1256664">
                <a:moveTo>
                  <a:pt x="0" y="628014"/>
                </a:moveTo>
                <a:lnTo>
                  <a:pt x="1742" y="581146"/>
                </a:lnTo>
                <a:lnTo>
                  <a:pt x="6886" y="535212"/>
                </a:lnTo>
                <a:lnTo>
                  <a:pt x="15310" y="490336"/>
                </a:lnTo>
                <a:lnTo>
                  <a:pt x="26890" y="446638"/>
                </a:lnTo>
                <a:lnTo>
                  <a:pt x="41504" y="404239"/>
                </a:lnTo>
                <a:lnTo>
                  <a:pt x="59029" y="363262"/>
                </a:lnTo>
                <a:lnTo>
                  <a:pt x="79343" y="323827"/>
                </a:lnTo>
                <a:lnTo>
                  <a:pt x="102322" y="286056"/>
                </a:lnTo>
                <a:lnTo>
                  <a:pt x="127843" y="250071"/>
                </a:lnTo>
                <a:lnTo>
                  <a:pt x="155784" y="215993"/>
                </a:lnTo>
                <a:lnTo>
                  <a:pt x="186023" y="183943"/>
                </a:lnTo>
                <a:lnTo>
                  <a:pt x="218435" y="154043"/>
                </a:lnTo>
                <a:lnTo>
                  <a:pt x="252899" y="126414"/>
                </a:lnTo>
                <a:lnTo>
                  <a:pt x="289292" y="101178"/>
                </a:lnTo>
                <a:lnTo>
                  <a:pt x="327490" y="78456"/>
                </a:lnTo>
                <a:lnTo>
                  <a:pt x="367372" y="58370"/>
                </a:lnTo>
                <a:lnTo>
                  <a:pt x="408813" y="41040"/>
                </a:lnTo>
                <a:lnTo>
                  <a:pt x="451692" y="26590"/>
                </a:lnTo>
                <a:lnTo>
                  <a:pt x="495886" y="15139"/>
                </a:lnTo>
                <a:lnTo>
                  <a:pt x="541271" y="6809"/>
                </a:lnTo>
                <a:lnTo>
                  <a:pt x="587726" y="1722"/>
                </a:lnTo>
                <a:lnTo>
                  <a:pt x="635127" y="0"/>
                </a:lnTo>
                <a:lnTo>
                  <a:pt x="682544" y="1722"/>
                </a:lnTo>
                <a:lnTo>
                  <a:pt x="729013" y="6809"/>
                </a:lnTo>
                <a:lnTo>
                  <a:pt x="774412" y="15139"/>
                </a:lnTo>
                <a:lnTo>
                  <a:pt x="818618" y="26590"/>
                </a:lnTo>
                <a:lnTo>
                  <a:pt x="861508" y="41040"/>
                </a:lnTo>
                <a:lnTo>
                  <a:pt x="902959" y="58370"/>
                </a:lnTo>
                <a:lnTo>
                  <a:pt x="942849" y="78456"/>
                </a:lnTo>
                <a:lnTo>
                  <a:pt x="981055" y="101178"/>
                </a:lnTo>
                <a:lnTo>
                  <a:pt x="1017455" y="126414"/>
                </a:lnTo>
                <a:lnTo>
                  <a:pt x="1051924" y="154043"/>
                </a:lnTo>
                <a:lnTo>
                  <a:pt x="1084341" y="183943"/>
                </a:lnTo>
                <a:lnTo>
                  <a:pt x="1114584" y="215993"/>
                </a:lnTo>
                <a:lnTo>
                  <a:pt x="1142528" y="250071"/>
                </a:lnTo>
                <a:lnTo>
                  <a:pt x="1168052" y="286056"/>
                </a:lnTo>
                <a:lnTo>
                  <a:pt x="1191033" y="323827"/>
                </a:lnTo>
                <a:lnTo>
                  <a:pt x="1211348" y="363262"/>
                </a:lnTo>
                <a:lnTo>
                  <a:pt x="1228874" y="404239"/>
                </a:lnTo>
                <a:lnTo>
                  <a:pt x="1243489" y="446638"/>
                </a:lnTo>
                <a:lnTo>
                  <a:pt x="1255070" y="490336"/>
                </a:lnTo>
                <a:lnTo>
                  <a:pt x="1263494" y="535212"/>
                </a:lnTo>
                <a:lnTo>
                  <a:pt x="1268638" y="581146"/>
                </a:lnTo>
                <a:lnTo>
                  <a:pt x="1270381" y="628014"/>
                </a:lnTo>
                <a:lnTo>
                  <a:pt x="1268638" y="674900"/>
                </a:lnTo>
                <a:lnTo>
                  <a:pt x="1263494" y="720848"/>
                </a:lnTo>
                <a:lnTo>
                  <a:pt x="1255070" y="765738"/>
                </a:lnTo>
                <a:lnTo>
                  <a:pt x="1243489" y="809449"/>
                </a:lnTo>
                <a:lnTo>
                  <a:pt x="1228874" y="851858"/>
                </a:lnTo>
                <a:lnTo>
                  <a:pt x="1211348" y="892845"/>
                </a:lnTo>
                <a:lnTo>
                  <a:pt x="1191033" y="932289"/>
                </a:lnTo>
                <a:lnTo>
                  <a:pt x="1168052" y="970067"/>
                </a:lnTo>
                <a:lnTo>
                  <a:pt x="1142528" y="1006059"/>
                </a:lnTo>
                <a:lnTo>
                  <a:pt x="1114584" y="1040142"/>
                </a:lnTo>
                <a:lnTo>
                  <a:pt x="1084341" y="1072197"/>
                </a:lnTo>
                <a:lnTo>
                  <a:pt x="1051924" y="1102101"/>
                </a:lnTo>
                <a:lnTo>
                  <a:pt x="1017455" y="1129733"/>
                </a:lnTo>
                <a:lnTo>
                  <a:pt x="981055" y="1154972"/>
                </a:lnTo>
                <a:lnTo>
                  <a:pt x="942849" y="1177696"/>
                </a:lnTo>
                <a:lnTo>
                  <a:pt x="902959" y="1197784"/>
                </a:lnTo>
                <a:lnTo>
                  <a:pt x="861508" y="1215114"/>
                </a:lnTo>
                <a:lnTo>
                  <a:pt x="818618" y="1229566"/>
                </a:lnTo>
                <a:lnTo>
                  <a:pt x="774412" y="1241017"/>
                </a:lnTo>
                <a:lnTo>
                  <a:pt x="729013" y="1249347"/>
                </a:lnTo>
                <a:lnTo>
                  <a:pt x="682544" y="1254434"/>
                </a:lnTo>
                <a:lnTo>
                  <a:pt x="635127" y="1256157"/>
                </a:lnTo>
                <a:lnTo>
                  <a:pt x="587726" y="1254434"/>
                </a:lnTo>
                <a:lnTo>
                  <a:pt x="541271" y="1249347"/>
                </a:lnTo>
                <a:lnTo>
                  <a:pt x="495886" y="1241017"/>
                </a:lnTo>
                <a:lnTo>
                  <a:pt x="451692" y="1229566"/>
                </a:lnTo>
                <a:lnTo>
                  <a:pt x="408813" y="1215114"/>
                </a:lnTo>
                <a:lnTo>
                  <a:pt x="367372" y="1197784"/>
                </a:lnTo>
                <a:lnTo>
                  <a:pt x="327490" y="1177696"/>
                </a:lnTo>
                <a:lnTo>
                  <a:pt x="289292" y="1154972"/>
                </a:lnTo>
                <a:lnTo>
                  <a:pt x="252899" y="1129733"/>
                </a:lnTo>
                <a:lnTo>
                  <a:pt x="218435" y="1102101"/>
                </a:lnTo>
                <a:lnTo>
                  <a:pt x="186023" y="1072197"/>
                </a:lnTo>
                <a:lnTo>
                  <a:pt x="155784" y="1040142"/>
                </a:lnTo>
                <a:lnTo>
                  <a:pt x="127843" y="1006059"/>
                </a:lnTo>
                <a:lnTo>
                  <a:pt x="102322" y="970067"/>
                </a:lnTo>
                <a:lnTo>
                  <a:pt x="79343" y="932289"/>
                </a:lnTo>
                <a:lnTo>
                  <a:pt x="59029" y="892845"/>
                </a:lnTo>
                <a:lnTo>
                  <a:pt x="41504" y="851858"/>
                </a:lnTo>
                <a:lnTo>
                  <a:pt x="26890" y="809449"/>
                </a:lnTo>
                <a:lnTo>
                  <a:pt x="15310" y="765738"/>
                </a:lnTo>
                <a:lnTo>
                  <a:pt x="6886" y="720848"/>
                </a:lnTo>
                <a:lnTo>
                  <a:pt x="1742" y="674900"/>
                </a:lnTo>
                <a:lnTo>
                  <a:pt x="0" y="628014"/>
                </a:lnTo>
                <a:close/>
              </a:path>
            </a:pathLst>
          </a:custGeom>
          <a:ln w="6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53966" y="3440303"/>
            <a:ext cx="1270635" cy="1256665"/>
          </a:xfrm>
          <a:custGeom>
            <a:avLst/>
            <a:gdLst/>
            <a:ahLst/>
            <a:cxnLst/>
            <a:rect l="l" t="t" r="r" b="b"/>
            <a:pathLst>
              <a:path w="1270635" h="1256664">
                <a:moveTo>
                  <a:pt x="0" y="628014"/>
                </a:moveTo>
                <a:lnTo>
                  <a:pt x="1742" y="581146"/>
                </a:lnTo>
                <a:lnTo>
                  <a:pt x="6886" y="535212"/>
                </a:lnTo>
                <a:lnTo>
                  <a:pt x="15310" y="490336"/>
                </a:lnTo>
                <a:lnTo>
                  <a:pt x="26890" y="446638"/>
                </a:lnTo>
                <a:lnTo>
                  <a:pt x="41504" y="404239"/>
                </a:lnTo>
                <a:lnTo>
                  <a:pt x="59029" y="363262"/>
                </a:lnTo>
                <a:lnTo>
                  <a:pt x="79343" y="323827"/>
                </a:lnTo>
                <a:lnTo>
                  <a:pt x="102322" y="286056"/>
                </a:lnTo>
                <a:lnTo>
                  <a:pt x="127843" y="250071"/>
                </a:lnTo>
                <a:lnTo>
                  <a:pt x="155784" y="215993"/>
                </a:lnTo>
                <a:lnTo>
                  <a:pt x="186023" y="183943"/>
                </a:lnTo>
                <a:lnTo>
                  <a:pt x="218435" y="154043"/>
                </a:lnTo>
                <a:lnTo>
                  <a:pt x="252899" y="126414"/>
                </a:lnTo>
                <a:lnTo>
                  <a:pt x="289292" y="101178"/>
                </a:lnTo>
                <a:lnTo>
                  <a:pt x="327490" y="78456"/>
                </a:lnTo>
                <a:lnTo>
                  <a:pt x="367372" y="58370"/>
                </a:lnTo>
                <a:lnTo>
                  <a:pt x="408813" y="41040"/>
                </a:lnTo>
                <a:lnTo>
                  <a:pt x="451692" y="26590"/>
                </a:lnTo>
                <a:lnTo>
                  <a:pt x="495886" y="15139"/>
                </a:lnTo>
                <a:lnTo>
                  <a:pt x="541271" y="6809"/>
                </a:lnTo>
                <a:lnTo>
                  <a:pt x="587726" y="1722"/>
                </a:lnTo>
                <a:lnTo>
                  <a:pt x="635127" y="0"/>
                </a:lnTo>
                <a:lnTo>
                  <a:pt x="682544" y="1722"/>
                </a:lnTo>
                <a:lnTo>
                  <a:pt x="729013" y="6809"/>
                </a:lnTo>
                <a:lnTo>
                  <a:pt x="774412" y="15139"/>
                </a:lnTo>
                <a:lnTo>
                  <a:pt x="818618" y="26590"/>
                </a:lnTo>
                <a:lnTo>
                  <a:pt x="861508" y="41040"/>
                </a:lnTo>
                <a:lnTo>
                  <a:pt x="902959" y="58370"/>
                </a:lnTo>
                <a:lnTo>
                  <a:pt x="942849" y="78456"/>
                </a:lnTo>
                <a:lnTo>
                  <a:pt x="981055" y="101178"/>
                </a:lnTo>
                <a:lnTo>
                  <a:pt x="1017455" y="126414"/>
                </a:lnTo>
                <a:lnTo>
                  <a:pt x="1051924" y="154043"/>
                </a:lnTo>
                <a:lnTo>
                  <a:pt x="1084341" y="183943"/>
                </a:lnTo>
                <a:lnTo>
                  <a:pt x="1114584" y="215993"/>
                </a:lnTo>
                <a:lnTo>
                  <a:pt x="1142528" y="250071"/>
                </a:lnTo>
                <a:lnTo>
                  <a:pt x="1168052" y="286056"/>
                </a:lnTo>
                <a:lnTo>
                  <a:pt x="1191033" y="323827"/>
                </a:lnTo>
                <a:lnTo>
                  <a:pt x="1211348" y="363262"/>
                </a:lnTo>
                <a:lnTo>
                  <a:pt x="1228874" y="404239"/>
                </a:lnTo>
                <a:lnTo>
                  <a:pt x="1243489" y="446638"/>
                </a:lnTo>
                <a:lnTo>
                  <a:pt x="1255070" y="490336"/>
                </a:lnTo>
                <a:lnTo>
                  <a:pt x="1263494" y="535212"/>
                </a:lnTo>
                <a:lnTo>
                  <a:pt x="1268638" y="581146"/>
                </a:lnTo>
                <a:lnTo>
                  <a:pt x="1270381" y="628014"/>
                </a:lnTo>
                <a:lnTo>
                  <a:pt x="1268638" y="674900"/>
                </a:lnTo>
                <a:lnTo>
                  <a:pt x="1263494" y="720848"/>
                </a:lnTo>
                <a:lnTo>
                  <a:pt x="1255070" y="765738"/>
                </a:lnTo>
                <a:lnTo>
                  <a:pt x="1243489" y="809449"/>
                </a:lnTo>
                <a:lnTo>
                  <a:pt x="1228874" y="851858"/>
                </a:lnTo>
                <a:lnTo>
                  <a:pt x="1211348" y="892845"/>
                </a:lnTo>
                <a:lnTo>
                  <a:pt x="1191033" y="932289"/>
                </a:lnTo>
                <a:lnTo>
                  <a:pt x="1168052" y="970067"/>
                </a:lnTo>
                <a:lnTo>
                  <a:pt x="1142528" y="1006059"/>
                </a:lnTo>
                <a:lnTo>
                  <a:pt x="1114584" y="1040142"/>
                </a:lnTo>
                <a:lnTo>
                  <a:pt x="1084341" y="1072197"/>
                </a:lnTo>
                <a:lnTo>
                  <a:pt x="1051924" y="1102101"/>
                </a:lnTo>
                <a:lnTo>
                  <a:pt x="1017455" y="1129733"/>
                </a:lnTo>
                <a:lnTo>
                  <a:pt x="981055" y="1154972"/>
                </a:lnTo>
                <a:lnTo>
                  <a:pt x="942849" y="1177696"/>
                </a:lnTo>
                <a:lnTo>
                  <a:pt x="902959" y="1197784"/>
                </a:lnTo>
                <a:lnTo>
                  <a:pt x="861508" y="1215114"/>
                </a:lnTo>
                <a:lnTo>
                  <a:pt x="818618" y="1229566"/>
                </a:lnTo>
                <a:lnTo>
                  <a:pt x="774412" y="1241017"/>
                </a:lnTo>
                <a:lnTo>
                  <a:pt x="729013" y="1249347"/>
                </a:lnTo>
                <a:lnTo>
                  <a:pt x="682544" y="1254434"/>
                </a:lnTo>
                <a:lnTo>
                  <a:pt x="635127" y="1256157"/>
                </a:lnTo>
                <a:lnTo>
                  <a:pt x="587726" y="1254434"/>
                </a:lnTo>
                <a:lnTo>
                  <a:pt x="541271" y="1249347"/>
                </a:lnTo>
                <a:lnTo>
                  <a:pt x="495886" y="1241017"/>
                </a:lnTo>
                <a:lnTo>
                  <a:pt x="451692" y="1229566"/>
                </a:lnTo>
                <a:lnTo>
                  <a:pt x="408813" y="1215114"/>
                </a:lnTo>
                <a:lnTo>
                  <a:pt x="367372" y="1197784"/>
                </a:lnTo>
                <a:lnTo>
                  <a:pt x="327490" y="1177696"/>
                </a:lnTo>
                <a:lnTo>
                  <a:pt x="289292" y="1154972"/>
                </a:lnTo>
                <a:lnTo>
                  <a:pt x="252899" y="1129733"/>
                </a:lnTo>
                <a:lnTo>
                  <a:pt x="218435" y="1102101"/>
                </a:lnTo>
                <a:lnTo>
                  <a:pt x="186023" y="1072197"/>
                </a:lnTo>
                <a:lnTo>
                  <a:pt x="155784" y="1040142"/>
                </a:lnTo>
                <a:lnTo>
                  <a:pt x="127843" y="1006059"/>
                </a:lnTo>
                <a:lnTo>
                  <a:pt x="102322" y="970067"/>
                </a:lnTo>
                <a:lnTo>
                  <a:pt x="79343" y="932289"/>
                </a:lnTo>
                <a:lnTo>
                  <a:pt x="59029" y="892845"/>
                </a:lnTo>
                <a:lnTo>
                  <a:pt x="41504" y="851858"/>
                </a:lnTo>
                <a:lnTo>
                  <a:pt x="26890" y="809449"/>
                </a:lnTo>
                <a:lnTo>
                  <a:pt x="15310" y="765738"/>
                </a:lnTo>
                <a:lnTo>
                  <a:pt x="6886" y="720848"/>
                </a:lnTo>
                <a:lnTo>
                  <a:pt x="1742" y="674900"/>
                </a:lnTo>
                <a:lnTo>
                  <a:pt x="0" y="628014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7245" y="3093720"/>
            <a:ext cx="123825" cy="406400"/>
          </a:xfrm>
          <a:custGeom>
            <a:avLst/>
            <a:gdLst/>
            <a:ahLst/>
            <a:cxnLst/>
            <a:rect l="l" t="t" r="r" b="b"/>
            <a:pathLst>
              <a:path w="123825" h="406400">
                <a:moveTo>
                  <a:pt x="41275" y="286490"/>
                </a:moveTo>
                <a:lnTo>
                  <a:pt x="37772" y="287200"/>
                </a:lnTo>
                <a:lnTo>
                  <a:pt x="18113" y="300497"/>
                </a:lnTo>
                <a:lnTo>
                  <a:pt x="4859" y="320200"/>
                </a:lnTo>
                <a:lnTo>
                  <a:pt x="0" y="344297"/>
                </a:lnTo>
                <a:lnTo>
                  <a:pt x="4859" y="368373"/>
                </a:lnTo>
                <a:lnTo>
                  <a:pt x="18113" y="388032"/>
                </a:lnTo>
                <a:lnTo>
                  <a:pt x="37772" y="401286"/>
                </a:lnTo>
                <a:lnTo>
                  <a:pt x="61849" y="406146"/>
                </a:lnTo>
                <a:lnTo>
                  <a:pt x="85998" y="401286"/>
                </a:lnTo>
                <a:lnTo>
                  <a:pt x="105695" y="388032"/>
                </a:lnTo>
                <a:lnTo>
                  <a:pt x="118963" y="368373"/>
                </a:lnTo>
                <a:lnTo>
                  <a:pt x="123825" y="344297"/>
                </a:lnTo>
                <a:lnTo>
                  <a:pt x="41275" y="344297"/>
                </a:lnTo>
                <a:lnTo>
                  <a:pt x="41275" y="286490"/>
                </a:lnTo>
                <a:close/>
              </a:path>
              <a:path w="123825" h="406400">
                <a:moveTo>
                  <a:pt x="61849" y="282321"/>
                </a:moveTo>
                <a:lnTo>
                  <a:pt x="41275" y="286490"/>
                </a:lnTo>
                <a:lnTo>
                  <a:pt x="41275" y="344297"/>
                </a:lnTo>
                <a:lnTo>
                  <a:pt x="82550" y="344297"/>
                </a:lnTo>
                <a:lnTo>
                  <a:pt x="82485" y="286490"/>
                </a:lnTo>
                <a:lnTo>
                  <a:pt x="61849" y="282321"/>
                </a:lnTo>
                <a:close/>
              </a:path>
              <a:path w="123825" h="406400">
                <a:moveTo>
                  <a:pt x="82550" y="286503"/>
                </a:moveTo>
                <a:lnTo>
                  <a:pt x="82550" y="344297"/>
                </a:lnTo>
                <a:lnTo>
                  <a:pt x="123825" y="344297"/>
                </a:lnTo>
                <a:lnTo>
                  <a:pt x="118963" y="320200"/>
                </a:lnTo>
                <a:lnTo>
                  <a:pt x="105695" y="300497"/>
                </a:lnTo>
                <a:lnTo>
                  <a:pt x="85998" y="287200"/>
                </a:lnTo>
                <a:lnTo>
                  <a:pt x="82550" y="286503"/>
                </a:lnTo>
                <a:close/>
              </a:path>
              <a:path w="123825" h="406400">
                <a:moveTo>
                  <a:pt x="82550" y="282321"/>
                </a:moveTo>
                <a:lnTo>
                  <a:pt x="61849" y="282321"/>
                </a:lnTo>
                <a:lnTo>
                  <a:pt x="82550" y="286503"/>
                </a:lnTo>
                <a:lnTo>
                  <a:pt x="82550" y="282321"/>
                </a:lnTo>
                <a:close/>
              </a:path>
              <a:path w="123825" h="406400">
                <a:moveTo>
                  <a:pt x="82550" y="0"/>
                </a:moveTo>
                <a:lnTo>
                  <a:pt x="41275" y="0"/>
                </a:lnTo>
                <a:lnTo>
                  <a:pt x="41275" y="286490"/>
                </a:lnTo>
                <a:lnTo>
                  <a:pt x="61849" y="282321"/>
                </a:lnTo>
                <a:lnTo>
                  <a:pt x="82550" y="282321"/>
                </a:lnTo>
                <a:lnTo>
                  <a:pt x="82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0994" y="3098292"/>
            <a:ext cx="76200" cy="382905"/>
          </a:xfrm>
          <a:custGeom>
            <a:avLst/>
            <a:gdLst/>
            <a:ahLst/>
            <a:cxnLst/>
            <a:rect l="l" t="t" r="r" b="b"/>
            <a:pathLst>
              <a:path w="76200" h="382904">
                <a:moveTo>
                  <a:pt x="31750" y="307487"/>
                </a:moveTo>
                <a:lnTo>
                  <a:pt x="23306" y="309203"/>
                </a:lnTo>
                <a:lnTo>
                  <a:pt x="11191" y="317388"/>
                </a:lnTo>
                <a:lnTo>
                  <a:pt x="3006" y="329503"/>
                </a:lnTo>
                <a:lnTo>
                  <a:pt x="0" y="344297"/>
                </a:lnTo>
                <a:lnTo>
                  <a:pt x="3006" y="359144"/>
                </a:lnTo>
                <a:lnTo>
                  <a:pt x="11191" y="371252"/>
                </a:lnTo>
                <a:lnTo>
                  <a:pt x="23306" y="379408"/>
                </a:lnTo>
                <a:lnTo>
                  <a:pt x="38100" y="382397"/>
                </a:lnTo>
                <a:lnTo>
                  <a:pt x="52947" y="379408"/>
                </a:lnTo>
                <a:lnTo>
                  <a:pt x="65055" y="371252"/>
                </a:lnTo>
                <a:lnTo>
                  <a:pt x="73211" y="359144"/>
                </a:lnTo>
                <a:lnTo>
                  <a:pt x="76200" y="344297"/>
                </a:lnTo>
                <a:lnTo>
                  <a:pt x="31750" y="344297"/>
                </a:lnTo>
                <a:lnTo>
                  <a:pt x="31750" y="307487"/>
                </a:lnTo>
                <a:close/>
              </a:path>
              <a:path w="76200" h="382904">
                <a:moveTo>
                  <a:pt x="38100" y="306197"/>
                </a:moveTo>
                <a:lnTo>
                  <a:pt x="31772" y="307482"/>
                </a:lnTo>
                <a:lnTo>
                  <a:pt x="31750" y="344297"/>
                </a:lnTo>
                <a:lnTo>
                  <a:pt x="44450" y="344297"/>
                </a:lnTo>
                <a:lnTo>
                  <a:pt x="44450" y="307482"/>
                </a:lnTo>
                <a:lnTo>
                  <a:pt x="38100" y="306197"/>
                </a:lnTo>
                <a:close/>
              </a:path>
              <a:path w="76200" h="382904">
                <a:moveTo>
                  <a:pt x="44450" y="307482"/>
                </a:moveTo>
                <a:lnTo>
                  <a:pt x="44450" y="344297"/>
                </a:lnTo>
                <a:lnTo>
                  <a:pt x="76200" y="344297"/>
                </a:lnTo>
                <a:lnTo>
                  <a:pt x="73211" y="329503"/>
                </a:lnTo>
                <a:lnTo>
                  <a:pt x="65055" y="317388"/>
                </a:lnTo>
                <a:lnTo>
                  <a:pt x="52947" y="309203"/>
                </a:lnTo>
                <a:lnTo>
                  <a:pt x="44450" y="307482"/>
                </a:lnTo>
                <a:close/>
              </a:path>
              <a:path w="76200" h="382904">
                <a:moveTo>
                  <a:pt x="44450" y="0"/>
                </a:moveTo>
                <a:lnTo>
                  <a:pt x="31750" y="0"/>
                </a:lnTo>
                <a:lnTo>
                  <a:pt x="31750" y="307487"/>
                </a:lnTo>
                <a:lnTo>
                  <a:pt x="38100" y="306197"/>
                </a:lnTo>
                <a:lnTo>
                  <a:pt x="44450" y="306197"/>
                </a:lnTo>
                <a:lnTo>
                  <a:pt x="44450" y="0"/>
                </a:lnTo>
                <a:close/>
              </a:path>
              <a:path w="76200" h="382904">
                <a:moveTo>
                  <a:pt x="44450" y="306197"/>
                </a:moveTo>
                <a:lnTo>
                  <a:pt x="38100" y="306197"/>
                </a:lnTo>
                <a:lnTo>
                  <a:pt x="44450" y="307482"/>
                </a:lnTo>
                <a:lnTo>
                  <a:pt x="44450" y="30619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84769" y="3083560"/>
            <a:ext cx="123825" cy="812800"/>
          </a:xfrm>
          <a:custGeom>
            <a:avLst/>
            <a:gdLst/>
            <a:ahLst/>
            <a:cxnLst/>
            <a:rect l="l" t="t" r="r" b="b"/>
            <a:pathLst>
              <a:path w="123825" h="812800">
                <a:moveTo>
                  <a:pt x="41275" y="692748"/>
                </a:moveTo>
                <a:lnTo>
                  <a:pt x="37772" y="693455"/>
                </a:lnTo>
                <a:lnTo>
                  <a:pt x="18113" y="706723"/>
                </a:lnTo>
                <a:lnTo>
                  <a:pt x="4859" y="726420"/>
                </a:lnTo>
                <a:lnTo>
                  <a:pt x="0" y="750569"/>
                </a:lnTo>
                <a:lnTo>
                  <a:pt x="4859" y="774646"/>
                </a:lnTo>
                <a:lnTo>
                  <a:pt x="18113" y="794305"/>
                </a:lnTo>
                <a:lnTo>
                  <a:pt x="37772" y="807559"/>
                </a:lnTo>
                <a:lnTo>
                  <a:pt x="61849" y="812418"/>
                </a:lnTo>
                <a:lnTo>
                  <a:pt x="85998" y="807559"/>
                </a:lnTo>
                <a:lnTo>
                  <a:pt x="105695" y="794305"/>
                </a:lnTo>
                <a:lnTo>
                  <a:pt x="118963" y="774646"/>
                </a:lnTo>
                <a:lnTo>
                  <a:pt x="123825" y="750569"/>
                </a:lnTo>
                <a:lnTo>
                  <a:pt x="41275" y="750569"/>
                </a:lnTo>
                <a:lnTo>
                  <a:pt x="41275" y="692748"/>
                </a:lnTo>
                <a:close/>
              </a:path>
              <a:path w="123825" h="812800">
                <a:moveTo>
                  <a:pt x="61849" y="688593"/>
                </a:moveTo>
                <a:lnTo>
                  <a:pt x="41275" y="692748"/>
                </a:lnTo>
                <a:lnTo>
                  <a:pt x="41275" y="750569"/>
                </a:lnTo>
                <a:lnTo>
                  <a:pt x="82550" y="750569"/>
                </a:lnTo>
                <a:lnTo>
                  <a:pt x="82485" y="692748"/>
                </a:lnTo>
                <a:lnTo>
                  <a:pt x="61849" y="688593"/>
                </a:lnTo>
                <a:close/>
              </a:path>
              <a:path w="123825" h="812800">
                <a:moveTo>
                  <a:pt x="82550" y="692761"/>
                </a:moveTo>
                <a:lnTo>
                  <a:pt x="82550" y="750569"/>
                </a:lnTo>
                <a:lnTo>
                  <a:pt x="123825" y="750569"/>
                </a:lnTo>
                <a:lnTo>
                  <a:pt x="118963" y="726420"/>
                </a:lnTo>
                <a:lnTo>
                  <a:pt x="105695" y="706723"/>
                </a:lnTo>
                <a:lnTo>
                  <a:pt x="85998" y="693455"/>
                </a:lnTo>
                <a:lnTo>
                  <a:pt x="82550" y="692761"/>
                </a:lnTo>
                <a:close/>
              </a:path>
              <a:path w="123825" h="812800">
                <a:moveTo>
                  <a:pt x="82550" y="688593"/>
                </a:moveTo>
                <a:lnTo>
                  <a:pt x="61849" y="688593"/>
                </a:lnTo>
                <a:lnTo>
                  <a:pt x="82550" y="692761"/>
                </a:lnTo>
                <a:lnTo>
                  <a:pt x="82550" y="688593"/>
                </a:lnTo>
                <a:close/>
              </a:path>
              <a:path w="123825" h="812800">
                <a:moveTo>
                  <a:pt x="82550" y="0"/>
                </a:moveTo>
                <a:lnTo>
                  <a:pt x="41275" y="0"/>
                </a:lnTo>
                <a:lnTo>
                  <a:pt x="41275" y="692748"/>
                </a:lnTo>
                <a:lnTo>
                  <a:pt x="61849" y="688593"/>
                </a:lnTo>
                <a:lnTo>
                  <a:pt x="82550" y="688593"/>
                </a:lnTo>
                <a:lnTo>
                  <a:pt x="82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8518" y="3090545"/>
            <a:ext cx="76200" cy="788670"/>
          </a:xfrm>
          <a:custGeom>
            <a:avLst/>
            <a:gdLst/>
            <a:ahLst/>
            <a:cxnLst/>
            <a:rect l="l" t="t" r="r" b="b"/>
            <a:pathLst>
              <a:path w="76200" h="788670">
                <a:moveTo>
                  <a:pt x="31750" y="713752"/>
                </a:moveTo>
                <a:lnTo>
                  <a:pt x="23306" y="715458"/>
                </a:lnTo>
                <a:lnTo>
                  <a:pt x="11191" y="723614"/>
                </a:lnTo>
                <a:lnTo>
                  <a:pt x="3006" y="735722"/>
                </a:lnTo>
                <a:lnTo>
                  <a:pt x="0" y="750570"/>
                </a:lnTo>
                <a:lnTo>
                  <a:pt x="3006" y="765417"/>
                </a:lnTo>
                <a:lnTo>
                  <a:pt x="11191" y="777525"/>
                </a:lnTo>
                <a:lnTo>
                  <a:pt x="23306" y="785681"/>
                </a:lnTo>
                <a:lnTo>
                  <a:pt x="38100" y="788670"/>
                </a:lnTo>
                <a:lnTo>
                  <a:pt x="52947" y="785681"/>
                </a:lnTo>
                <a:lnTo>
                  <a:pt x="65055" y="777525"/>
                </a:lnTo>
                <a:lnTo>
                  <a:pt x="73211" y="765417"/>
                </a:lnTo>
                <a:lnTo>
                  <a:pt x="76200" y="750570"/>
                </a:lnTo>
                <a:lnTo>
                  <a:pt x="31750" y="750570"/>
                </a:lnTo>
                <a:lnTo>
                  <a:pt x="31750" y="713752"/>
                </a:lnTo>
                <a:close/>
              </a:path>
              <a:path w="76200" h="788670">
                <a:moveTo>
                  <a:pt x="38100" y="712470"/>
                </a:moveTo>
                <a:lnTo>
                  <a:pt x="31772" y="713748"/>
                </a:lnTo>
                <a:lnTo>
                  <a:pt x="31750" y="750570"/>
                </a:lnTo>
                <a:lnTo>
                  <a:pt x="44450" y="750570"/>
                </a:lnTo>
                <a:lnTo>
                  <a:pt x="44450" y="713748"/>
                </a:lnTo>
                <a:lnTo>
                  <a:pt x="38100" y="712470"/>
                </a:lnTo>
                <a:close/>
              </a:path>
              <a:path w="76200" h="788670">
                <a:moveTo>
                  <a:pt x="44450" y="713748"/>
                </a:moveTo>
                <a:lnTo>
                  <a:pt x="44450" y="750570"/>
                </a:lnTo>
                <a:lnTo>
                  <a:pt x="76200" y="750570"/>
                </a:lnTo>
                <a:lnTo>
                  <a:pt x="73211" y="735722"/>
                </a:lnTo>
                <a:lnTo>
                  <a:pt x="65055" y="723614"/>
                </a:lnTo>
                <a:lnTo>
                  <a:pt x="52947" y="715458"/>
                </a:lnTo>
                <a:lnTo>
                  <a:pt x="44450" y="713748"/>
                </a:lnTo>
                <a:close/>
              </a:path>
              <a:path w="76200" h="788670">
                <a:moveTo>
                  <a:pt x="44450" y="0"/>
                </a:moveTo>
                <a:lnTo>
                  <a:pt x="31750" y="0"/>
                </a:lnTo>
                <a:lnTo>
                  <a:pt x="31750" y="713752"/>
                </a:lnTo>
                <a:lnTo>
                  <a:pt x="38100" y="712470"/>
                </a:lnTo>
                <a:lnTo>
                  <a:pt x="44450" y="712470"/>
                </a:lnTo>
                <a:lnTo>
                  <a:pt x="44450" y="0"/>
                </a:lnTo>
                <a:close/>
              </a:path>
              <a:path w="76200" h="788670">
                <a:moveTo>
                  <a:pt x="44450" y="712470"/>
                </a:moveTo>
                <a:lnTo>
                  <a:pt x="38100" y="712470"/>
                </a:lnTo>
                <a:lnTo>
                  <a:pt x="44450" y="713748"/>
                </a:lnTo>
                <a:lnTo>
                  <a:pt x="44450" y="71247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96867" y="722122"/>
            <a:ext cx="4946015" cy="2361565"/>
          </a:xfrm>
          <a:custGeom>
            <a:avLst/>
            <a:gdLst/>
            <a:ahLst/>
            <a:cxnLst/>
            <a:rect l="l" t="t" r="r" b="b"/>
            <a:pathLst>
              <a:path w="4946015" h="2361565">
                <a:moveTo>
                  <a:pt x="0" y="2361438"/>
                </a:moveTo>
                <a:lnTo>
                  <a:pt x="4945507" y="2361438"/>
                </a:lnTo>
                <a:lnTo>
                  <a:pt x="4945507" y="0"/>
                </a:lnTo>
                <a:lnTo>
                  <a:pt x="0" y="0"/>
                </a:lnTo>
                <a:lnTo>
                  <a:pt x="0" y="23614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96867" y="722122"/>
            <a:ext cx="4946015" cy="2361565"/>
          </a:xfrm>
          <a:custGeom>
            <a:avLst/>
            <a:gdLst/>
            <a:ahLst/>
            <a:cxnLst/>
            <a:rect l="l" t="t" r="r" b="b"/>
            <a:pathLst>
              <a:path w="4946015" h="2361565">
                <a:moveTo>
                  <a:pt x="0" y="2361438"/>
                </a:moveTo>
                <a:lnTo>
                  <a:pt x="4945507" y="2361438"/>
                </a:lnTo>
                <a:lnTo>
                  <a:pt x="4945507" y="0"/>
                </a:lnTo>
                <a:lnTo>
                  <a:pt x="0" y="0"/>
                </a:lnTo>
                <a:lnTo>
                  <a:pt x="0" y="2361438"/>
                </a:lnTo>
                <a:close/>
              </a:path>
            </a:pathLst>
          </a:custGeom>
          <a:ln w="9525">
            <a:solidFill>
              <a:srgbClr val="B1B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96867" y="800861"/>
            <a:ext cx="4946015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Сестринский </a:t>
            </a:r>
            <a:r>
              <a:rPr sz="1600" spc="-5">
                <a:latin typeface="Arial"/>
                <a:cs typeface="Arial"/>
              </a:rPr>
              <a:t>пост </a:t>
            </a:r>
            <a:r>
              <a:rPr sz="1600" spc="-5" smtClean="0">
                <a:latin typeface="Arial"/>
                <a:cs typeface="Arial"/>
              </a:rPr>
              <a:t>оснащен</a:t>
            </a:r>
            <a:r>
              <a:rPr lang="ru-RU" sz="1600" spc="-5" dirty="0" smtClean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266065" indent="-192405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66065" algn="l"/>
              </a:tabLst>
            </a:pPr>
            <a:r>
              <a:rPr sz="1600" spc="-5" dirty="0">
                <a:latin typeface="Arial"/>
                <a:cs typeface="Arial"/>
              </a:rPr>
              <a:t>АРМами</a:t>
            </a:r>
            <a:endParaRPr sz="1600" dirty="0">
              <a:latin typeface="Arial"/>
              <a:cs typeface="Arial"/>
            </a:endParaRPr>
          </a:p>
          <a:p>
            <a:pPr marL="266065" indent="-192405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66065" algn="l"/>
              </a:tabLst>
            </a:pPr>
            <a:r>
              <a:rPr sz="1600" spc="-5" dirty="0">
                <a:latin typeface="Arial"/>
                <a:cs typeface="Arial"/>
              </a:rPr>
              <a:t>Принтером</a:t>
            </a:r>
            <a:endParaRPr sz="1600" dirty="0">
              <a:latin typeface="Arial"/>
              <a:cs typeface="Arial"/>
            </a:endParaRPr>
          </a:p>
          <a:p>
            <a:pPr marL="266065" marR="171450" indent="-192405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66065" algn="l"/>
              </a:tabLst>
            </a:pPr>
            <a:r>
              <a:rPr sz="1600" spc="-15" dirty="0">
                <a:latin typeface="Arial"/>
                <a:cs typeface="Arial"/>
              </a:rPr>
              <a:t>Дополнительным </a:t>
            </a:r>
            <a:r>
              <a:rPr sz="1600" spc="-10" dirty="0">
                <a:latin typeface="Arial"/>
                <a:cs typeface="Arial"/>
              </a:rPr>
              <a:t>рабочим местом </a:t>
            </a:r>
            <a:r>
              <a:rPr sz="1600" spc="-5" dirty="0">
                <a:latin typeface="Arial"/>
                <a:cs typeface="Arial"/>
              </a:rPr>
              <a:t>для выписки  анализов и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справок</a:t>
            </a:r>
            <a:endParaRPr sz="1600" dirty="0">
              <a:latin typeface="Arial"/>
              <a:cs typeface="Arial"/>
            </a:endParaRPr>
          </a:p>
          <a:p>
            <a:pPr marL="266065" indent="-192405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66065" algn="l"/>
              </a:tabLst>
            </a:pPr>
            <a:r>
              <a:rPr sz="1600" spc="-20" dirty="0">
                <a:latin typeface="Arial"/>
                <a:cs typeface="Arial"/>
              </a:rPr>
              <a:t>Телефоном</a:t>
            </a:r>
            <a:endParaRPr sz="1600" dirty="0">
              <a:latin typeface="Arial"/>
              <a:cs typeface="Arial"/>
            </a:endParaRPr>
          </a:p>
          <a:p>
            <a:pPr marL="266065" indent="-192405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66065" algn="l"/>
              </a:tabLst>
            </a:pPr>
            <a:r>
              <a:rPr sz="1600" spc="-20" smtClean="0">
                <a:latin typeface="Arial"/>
                <a:cs typeface="Arial"/>
              </a:rPr>
              <a:t>Печать</a:t>
            </a:r>
            <a:r>
              <a:rPr lang="ru-RU" sz="1600" spc="-20" dirty="0" err="1" smtClean="0">
                <a:latin typeface="Arial"/>
                <a:cs typeface="Arial"/>
              </a:rPr>
              <a:t>ю</a:t>
            </a:r>
            <a:r>
              <a:rPr sz="1600" spc="-20" smtClean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для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рецептов</a:t>
            </a:r>
            <a:endParaRPr sz="1600" dirty="0">
              <a:latin typeface="Arial"/>
              <a:cs typeface="Arial"/>
            </a:endParaRPr>
          </a:p>
          <a:p>
            <a:pPr marL="266065" marR="661035" indent="-192405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66065" algn="l"/>
              </a:tabLst>
            </a:pPr>
            <a:r>
              <a:rPr lang="ru-RU" sz="1600" spc="-5" dirty="0" smtClean="0">
                <a:latin typeface="Arial"/>
                <a:cs typeface="Arial"/>
              </a:rPr>
              <a:t>Жалюзи или шторы на</a:t>
            </a:r>
            <a:r>
              <a:rPr lang="ru-RU" sz="1600" spc="30" dirty="0" smtClean="0">
                <a:latin typeface="Arial"/>
                <a:cs typeface="Arial"/>
              </a:rPr>
              <a:t> </a:t>
            </a:r>
            <a:r>
              <a:rPr lang="ru-RU" sz="1600" spc="-5" dirty="0" smtClean="0">
                <a:latin typeface="Arial"/>
                <a:cs typeface="Arial"/>
              </a:rPr>
              <a:t>окнах для защиты м</a:t>
            </a:r>
            <a:r>
              <a:rPr sz="1600" spc="-5" smtClean="0">
                <a:latin typeface="Arial"/>
                <a:cs typeface="Arial"/>
              </a:rPr>
              <a:t>онитор</a:t>
            </a:r>
            <a:r>
              <a:rPr lang="ru-RU" sz="1600" spc="-5" dirty="0" err="1" smtClean="0">
                <a:latin typeface="Arial"/>
                <a:cs typeface="Arial"/>
              </a:rPr>
              <a:t>ов</a:t>
            </a:r>
            <a:r>
              <a:rPr sz="1600" spc="-5" smtClean="0">
                <a:latin typeface="Arial"/>
                <a:cs typeface="Arial"/>
              </a:rPr>
              <a:t> </a:t>
            </a:r>
            <a:r>
              <a:rPr sz="1600" spc="-25" smtClean="0">
                <a:latin typeface="Arial"/>
                <a:cs typeface="Arial"/>
              </a:rPr>
              <a:t>от </a:t>
            </a:r>
            <a:r>
              <a:rPr sz="1600" spc="-15" dirty="0">
                <a:latin typeface="Arial"/>
                <a:cs typeface="Arial"/>
              </a:rPr>
              <a:t>солнечного </a:t>
            </a:r>
            <a:r>
              <a:rPr sz="1600" spc="-20">
                <a:latin typeface="Arial"/>
                <a:cs typeface="Arial"/>
              </a:rPr>
              <a:t>света 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7347" y="754379"/>
            <a:ext cx="3579935" cy="3179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0207" y="942086"/>
            <a:ext cx="3124200" cy="2381250"/>
          </a:xfrm>
          <a:custGeom>
            <a:avLst/>
            <a:gdLst/>
            <a:ahLst/>
            <a:cxnLst/>
            <a:rect l="l" t="t" r="r" b="b"/>
            <a:pathLst>
              <a:path w="3124200" h="2381250">
                <a:moveTo>
                  <a:pt x="0" y="1190625"/>
                </a:moveTo>
                <a:lnTo>
                  <a:pt x="944" y="1148831"/>
                </a:lnTo>
                <a:lnTo>
                  <a:pt x="3757" y="1107398"/>
                </a:lnTo>
                <a:lnTo>
                  <a:pt x="8408" y="1066350"/>
                </a:lnTo>
                <a:lnTo>
                  <a:pt x="14866" y="1025711"/>
                </a:lnTo>
                <a:lnTo>
                  <a:pt x="23099" y="985504"/>
                </a:lnTo>
                <a:lnTo>
                  <a:pt x="33077" y="945753"/>
                </a:lnTo>
                <a:lnTo>
                  <a:pt x="44769" y="906482"/>
                </a:lnTo>
                <a:lnTo>
                  <a:pt x="58144" y="867713"/>
                </a:lnTo>
                <a:lnTo>
                  <a:pt x="73170" y="829471"/>
                </a:lnTo>
                <a:lnTo>
                  <a:pt x="89817" y="791780"/>
                </a:lnTo>
                <a:lnTo>
                  <a:pt x="108054" y="754663"/>
                </a:lnTo>
                <a:lnTo>
                  <a:pt x="127850" y="718143"/>
                </a:lnTo>
                <a:lnTo>
                  <a:pt x="149174" y="682244"/>
                </a:lnTo>
                <a:lnTo>
                  <a:pt x="171995" y="646990"/>
                </a:lnTo>
                <a:lnTo>
                  <a:pt x="196281" y="612405"/>
                </a:lnTo>
                <a:lnTo>
                  <a:pt x="222003" y="578512"/>
                </a:lnTo>
                <a:lnTo>
                  <a:pt x="249128" y="545334"/>
                </a:lnTo>
                <a:lnTo>
                  <a:pt x="277627" y="512896"/>
                </a:lnTo>
                <a:lnTo>
                  <a:pt x="307467" y="481221"/>
                </a:lnTo>
                <a:lnTo>
                  <a:pt x="338619" y="450332"/>
                </a:lnTo>
                <a:lnTo>
                  <a:pt x="371051" y="420254"/>
                </a:lnTo>
                <a:lnTo>
                  <a:pt x="404731" y="391009"/>
                </a:lnTo>
                <a:lnTo>
                  <a:pt x="439630" y="362622"/>
                </a:lnTo>
                <a:lnTo>
                  <a:pt x="475716" y="335116"/>
                </a:lnTo>
                <a:lnTo>
                  <a:pt x="512958" y="308515"/>
                </a:lnTo>
                <a:lnTo>
                  <a:pt x="551325" y="282842"/>
                </a:lnTo>
                <a:lnTo>
                  <a:pt x="590787" y="258121"/>
                </a:lnTo>
                <a:lnTo>
                  <a:pt x="631311" y="234375"/>
                </a:lnTo>
                <a:lnTo>
                  <a:pt x="672868" y="211629"/>
                </a:lnTo>
                <a:lnTo>
                  <a:pt x="715426" y="189906"/>
                </a:lnTo>
                <a:lnTo>
                  <a:pt x="758954" y="169229"/>
                </a:lnTo>
                <a:lnTo>
                  <a:pt x="803422" y="149623"/>
                </a:lnTo>
                <a:lnTo>
                  <a:pt x="848798" y="131110"/>
                </a:lnTo>
                <a:lnTo>
                  <a:pt x="895051" y="113714"/>
                </a:lnTo>
                <a:lnTo>
                  <a:pt x="942151" y="97459"/>
                </a:lnTo>
                <a:lnTo>
                  <a:pt x="990066" y="82369"/>
                </a:lnTo>
                <a:lnTo>
                  <a:pt x="1038765" y="68467"/>
                </a:lnTo>
                <a:lnTo>
                  <a:pt x="1088218" y="55777"/>
                </a:lnTo>
                <a:lnTo>
                  <a:pt x="1138394" y="44323"/>
                </a:lnTo>
                <a:lnTo>
                  <a:pt x="1189260" y="34128"/>
                </a:lnTo>
                <a:lnTo>
                  <a:pt x="1240788" y="25215"/>
                </a:lnTo>
                <a:lnTo>
                  <a:pt x="1292944" y="17609"/>
                </a:lnTo>
                <a:lnTo>
                  <a:pt x="1345700" y="11332"/>
                </a:lnTo>
                <a:lnTo>
                  <a:pt x="1399023" y="6410"/>
                </a:lnTo>
                <a:lnTo>
                  <a:pt x="1452882" y="2864"/>
                </a:lnTo>
                <a:lnTo>
                  <a:pt x="1507247" y="720"/>
                </a:lnTo>
                <a:lnTo>
                  <a:pt x="1562087" y="0"/>
                </a:lnTo>
                <a:lnTo>
                  <a:pt x="1616926" y="720"/>
                </a:lnTo>
                <a:lnTo>
                  <a:pt x="1671292" y="2864"/>
                </a:lnTo>
                <a:lnTo>
                  <a:pt x="1725151" y="6410"/>
                </a:lnTo>
                <a:lnTo>
                  <a:pt x="1778474" y="11332"/>
                </a:lnTo>
                <a:lnTo>
                  <a:pt x="1831230" y="17609"/>
                </a:lnTo>
                <a:lnTo>
                  <a:pt x="1883387" y="25215"/>
                </a:lnTo>
                <a:lnTo>
                  <a:pt x="1934914" y="34128"/>
                </a:lnTo>
                <a:lnTo>
                  <a:pt x="1985781" y="44323"/>
                </a:lnTo>
                <a:lnTo>
                  <a:pt x="2035957" y="55777"/>
                </a:lnTo>
                <a:lnTo>
                  <a:pt x="2085410" y="68467"/>
                </a:lnTo>
                <a:lnTo>
                  <a:pt x="2134109" y="82369"/>
                </a:lnTo>
                <a:lnTo>
                  <a:pt x="2182025" y="97459"/>
                </a:lnTo>
                <a:lnTo>
                  <a:pt x="2229125" y="113714"/>
                </a:lnTo>
                <a:lnTo>
                  <a:pt x="2275378" y="131110"/>
                </a:lnTo>
                <a:lnTo>
                  <a:pt x="2320755" y="149623"/>
                </a:lnTo>
                <a:lnTo>
                  <a:pt x="2365223" y="169229"/>
                </a:lnTo>
                <a:lnTo>
                  <a:pt x="2408751" y="189906"/>
                </a:lnTo>
                <a:lnTo>
                  <a:pt x="2451310" y="211629"/>
                </a:lnTo>
                <a:lnTo>
                  <a:pt x="2492867" y="234375"/>
                </a:lnTo>
                <a:lnTo>
                  <a:pt x="2533392" y="258121"/>
                </a:lnTo>
                <a:lnTo>
                  <a:pt x="2572854" y="282842"/>
                </a:lnTo>
                <a:lnTo>
                  <a:pt x="2611221" y="308515"/>
                </a:lnTo>
                <a:lnTo>
                  <a:pt x="2648464" y="335116"/>
                </a:lnTo>
                <a:lnTo>
                  <a:pt x="2684550" y="362622"/>
                </a:lnTo>
                <a:lnTo>
                  <a:pt x="2719449" y="391009"/>
                </a:lnTo>
                <a:lnTo>
                  <a:pt x="2753130" y="420254"/>
                </a:lnTo>
                <a:lnTo>
                  <a:pt x="2785562" y="450332"/>
                </a:lnTo>
                <a:lnTo>
                  <a:pt x="2816714" y="481221"/>
                </a:lnTo>
                <a:lnTo>
                  <a:pt x="2846555" y="512896"/>
                </a:lnTo>
                <a:lnTo>
                  <a:pt x="2875054" y="545334"/>
                </a:lnTo>
                <a:lnTo>
                  <a:pt x="2902180" y="578512"/>
                </a:lnTo>
                <a:lnTo>
                  <a:pt x="2927902" y="612405"/>
                </a:lnTo>
                <a:lnTo>
                  <a:pt x="2952189" y="646990"/>
                </a:lnTo>
                <a:lnTo>
                  <a:pt x="2975010" y="682244"/>
                </a:lnTo>
                <a:lnTo>
                  <a:pt x="2996334" y="718143"/>
                </a:lnTo>
                <a:lnTo>
                  <a:pt x="3016130" y="754663"/>
                </a:lnTo>
                <a:lnTo>
                  <a:pt x="3034367" y="791780"/>
                </a:lnTo>
                <a:lnTo>
                  <a:pt x="3051015" y="829471"/>
                </a:lnTo>
                <a:lnTo>
                  <a:pt x="3066041" y="867713"/>
                </a:lnTo>
                <a:lnTo>
                  <a:pt x="3079416" y="906482"/>
                </a:lnTo>
                <a:lnTo>
                  <a:pt x="3091108" y="945753"/>
                </a:lnTo>
                <a:lnTo>
                  <a:pt x="3101087" y="985504"/>
                </a:lnTo>
                <a:lnTo>
                  <a:pt x="3109320" y="1025711"/>
                </a:lnTo>
                <a:lnTo>
                  <a:pt x="3115778" y="1066350"/>
                </a:lnTo>
                <a:lnTo>
                  <a:pt x="3120429" y="1107398"/>
                </a:lnTo>
                <a:lnTo>
                  <a:pt x="3123242" y="1148831"/>
                </a:lnTo>
                <a:lnTo>
                  <a:pt x="3124187" y="1190625"/>
                </a:lnTo>
                <a:lnTo>
                  <a:pt x="3123242" y="1232426"/>
                </a:lnTo>
                <a:lnTo>
                  <a:pt x="3120429" y="1273866"/>
                </a:lnTo>
                <a:lnTo>
                  <a:pt x="3115778" y="1314920"/>
                </a:lnTo>
                <a:lnTo>
                  <a:pt x="3109320" y="1355565"/>
                </a:lnTo>
                <a:lnTo>
                  <a:pt x="3101087" y="1395777"/>
                </a:lnTo>
                <a:lnTo>
                  <a:pt x="3091108" y="1435533"/>
                </a:lnTo>
                <a:lnTo>
                  <a:pt x="3079416" y="1474808"/>
                </a:lnTo>
                <a:lnTo>
                  <a:pt x="3066041" y="1513580"/>
                </a:lnTo>
                <a:lnTo>
                  <a:pt x="3051015" y="1551825"/>
                </a:lnTo>
                <a:lnTo>
                  <a:pt x="3034367" y="1589519"/>
                </a:lnTo>
                <a:lnTo>
                  <a:pt x="3016130" y="1626639"/>
                </a:lnTo>
                <a:lnTo>
                  <a:pt x="2996334" y="1663160"/>
                </a:lnTo>
                <a:lnTo>
                  <a:pt x="2975010" y="1699060"/>
                </a:lnTo>
                <a:lnTo>
                  <a:pt x="2952189" y="1734315"/>
                </a:lnTo>
                <a:lnTo>
                  <a:pt x="2927902" y="1768900"/>
                </a:lnTo>
                <a:lnTo>
                  <a:pt x="2902180" y="1802794"/>
                </a:lnTo>
                <a:lnTo>
                  <a:pt x="2875054" y="1835971"/>
                </a:lnTo>
                <a:lnTo>
                  <a:pt x="2846555" y="1868409"/>
                </a:lnTo>
                <a:lnTo>
                  <a:pt x="2816714" y="1900083"/>
                </a:lnTo>
                <a:lnTo>
                  <a:pt x="2785562" y="1930970"/>
                </a:lnTo>
                <a:lnTo>
                  <a:pt x="2753130" y="1961047"/>
                </a:lnTo>
                <a:lnTo>
                  <a:pt x="2719449" y="1990290"/>
                </a:lnTo>
                <a:lnTo>
                  <a:pt x="2684550" y="2018676"/>
                </a:lnTo>
                <a:lnTo>
                  <a:pt x="2648464" y="2046180"/>
                </a:lnTo>
                <a:lnTo>
                  <a:pt x="2611221" y="2072779"/>
                </a:lnTo>
                <a:lnTo>
                  <a:pt x="2572854" y="2098449"/>
                </a:lnTo>
                <a:lnTo>
                  <a:pt x="2533392" y="2123168"/>
                </a:lnTo>
                <a:lnTo>
                  <a:pt x="2492867" y="2146911"/>
                </a:lnTo>
                <a:lnTo>
                  <a:pt x="2451310" y="2169654"/>
                </a:lnTo>
                <a:lnTo>
                  <a:pt x="2408751" y="2191375"/>
                </a:lnTo>
                <a:lnTo>
                  <a:pt x="2365223" y="2212049"/>
                </a:lnTo>
                <a:lnTo>
                  <a:pt x="2320755" y="2231653"/>
                </a:lnTo>
                <a:lnTo>
                  <a:pt x="2275378" y="2250163"/>
                </a:lnTo>
                <a:lnTo>
                  <a:pt x="2229125" y="2267556"/>
                </a:lnTo>
                <a:lnTo>
                  <a:pt x="2182025" y="2283808"/>
                </a:lnTo>
                <a:lnTo>
                  <a:pt x="2134109" y="2298896"/>
                </a:lnTo>
                <a:lnTo>
                  <a:pt x="2085410" y="2312795"/>
                </a:lnTo>
                <a:lnTo>
                  <a:pt x="2035957" y="2325483"/>
                </a:lnTo>
                <a:lnTo>
                  <a:pt x="1985781" y="2336935"/>
                </a:lnTo>
                <a:lnTo>
                  <a:pt x="1934914" y="2347129"/>
                </a:lnTo>
                <a:lnTo>
                  <a:pt x="1883387" y="2356039"/>
                </a:lnTo>
                <a:lnTo>
                  <a:pt x="1831230" y="2363644"/>
                </a:lnTo>
                <a:lnTo>
                  <a:pt x="1778474" y="2369919"/>
                </a:lnTo>
                <a:lnTo>
                  <a:pt x="1725151" y="2374841"/>
                </a:lnTo>
                <a:lnTo>
                  <a:pt x="1671292" y="2378385"/>
                </a:lnTo>
                <a:lnTo>
                  <a:pt x="1616926" y="2380530"/>
                </a:lnTo>
                <a:lnTo>
                  <a:pt x="1562087" y="2381250"/>
                </a:lnTo>
                <a:lnTo>
                  <a:pt x="1507247" y="2380530"/>
                </a:lnTo>
                <a:lnTo>
                  <a:pt x="1452882" y="2378385"/>
                </a:lnTo>
                <a:lnTo>
                  <a:pt x="1399023" y="2374841"/>
                </a:lnTo>
                <a:lnTo>
                  <a:pt x="1345700" y="2369919"/>
                </a:lnTo>
                <a:lnTo>
                  <a:pt x="1292944" y="2363644"/>
                </a:lnTo>
                <a:lnTo>
                  <a:pt x="1240788" y="2356039"/>
                </a:lnTo>
                <a:lnTo>
                  <a:pt x="1189260" y="2347129"/>
                </a:lnTo>
                <a:lnTo>
                  <a:pt x="1138394" y="2336935"/>
                </a:lnTo>
                <a:lnTo>
                  <a:pt x="1088218" y="2325483"/>
                </a:lnTo>
                <a:lnTo>
                  <a:pt x="1038765" y="2312795"/>
                </a:lnTo>
                <a:lnTo>
                  <a:pt x="990066" y="2298896"/>
                </a:lnTo>
                <a:lnTo>
                  <a:pt x="942151" y="2283808"/>
                </a:lnTo>
                <a:lnTo>
                  <a:pt x="895051" y="2267556"/>
                </a:lnTo>
                <a:lnTo>
                  <a:pt x="848798" y="2250163"/>
                </a:lnTo>
                <a:lnTo>
                  <a:pt x="803422" y="2231653"/>
                </a:lnTo>
                <a:lnTo>
                  <a:pt x="758954" y="2212049"/>
                </a:lnTo>
                <a:lnTo>
                  <a:pt x="715426" y="2191375"/>
                </a:lnTo>
                <a:lnTo>
                  <a:pt x="672868" y="2169654"/>
                </a:lnTo>
                <a:lnTo>
                  <a:pt x="631311" y="2146911"/>
                </a:lnTo>
                <a:lnTo>
                  <a:pt x="590787" y="2123168"/>
                </a:lnTo>
                <a:lnTo>
                  <a:pt x="551325" y="2098449"/>
                </a:lnTo>
                <a:lnTo>
                  <a:pt x="512958" y="2072779"/>
                </a:lnTo>
                <a:lnTo>
                  <a:pt x="475716" y="2046180"/>
                </a:lnTo>
                <a:lnTo>
                  <a:pt x="439630" y="2018676"/>
                </a:lnTo>
                <a:lnTo>
                  <a:pt x="404731" y="1990290"/>
                </a:lnTo>
                <a:lnTo>
                  <a:pt x="371051" y="1961047"/>
                </a:lnTo>
                <a:lnTo>
                  <a:pt x="338619" y="1930970"/>
                </a:lnTo>
                <a:lnTo>
                  <a:pt x="307467" y="1900083"/>
                </a:lnTo>
                <a:lnTo>
                  <a:pt x="277627" y="1868409"/>
                </a:lnTo>
                <a:lnTo>
                  <a:pt x="249128" y="1835971"/>
                </a:lnTo>
                <a:lnTo>
                  <a:pt x="222003" y="1802794"/>
                </a:lnTo>
                <a:lnTo>
                  <a:pt x="196281" y="1768900"/>
                </a:lnTo>
                <a:lnTo>
                  <a:pt x="171995" y="1734315"/>
                </a:lnTo>
                <a:lnTo>
                  <a:pt x="149174" y="1699060"/>
                </a:lnTo>
                <a:lnTo>
                  <a:pt x="127850" y="1663160"/>
                </a:lnTo>
                <a:lnTo>
                  <a:pt x="108054" y="1626639"/>
                </a:lnTo>
                <a:lnTo>
                  <a:pt x="89817" y="1589519"/>
                </a:lnTo>
                <a:lnTo>
                  <a:pt x="73170" y="1551825"/>
                </a:lnTo>
                <a:lnTo>
                  <a:pt x="58144" y="1513580"/>
                </a:lnTo>
                <a:lnTo>
                  <a:pt x="44769" y="1474808"/>
                </a:lnTo>
                <a:lnTo>
                  <a:pt x="33077" y="1435533"/>
                </a:lnTo>
                <a:lnTo>
                  <a:pt x="23099" y="1395777"/>
                </a:lnTo>
                <a:lnTo>
                  <a:pt x="14866" y="1355565"/>
                </a:lnTo>
                <a:lnTo>
                  <a:pt x="8408" y="1314920"/>
                </a:lnTo>
                <a:lnTo>
                  <a:pt x="3757" y="1273866"/>
                </a:lnTo>
                <a:lnTo>
                  <a:pt x="944" y="1232426"/>
                </a:lnTo>
                <a:lnTo>
                  <a:pt x="0" y="1190625"/>
                </a:lnTo>
                <a:close/>
              </a:path>
            </a:pathLst>
          </a:custGeom>
          <a:ln w="603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0207" y="942086"/>
            <a:ext cx="3124200" cy="2381250"/>
          </a:xfrm>
          <a:custGeom>
            <a:avLst/>
            <a:gdLst/>
            <a:ahLst/>
            <a:cxnLst/>
            <a:rect l="l" t="t" r="r" b="b"/>
            <a:pathLst>
              <a:path w="3124200" h="2381250">
                <a:moveTo>
                  <a:pt x="0" y="1190625"/>
                </a:moveTo>
                <a:lnTo>
                  <a:pt x="944" y="1148831"/>
                </a:lnTo>
                <a:lnTo>
                  <a:pt x="3757" y="1107398"/>
                </a:lnTo>
                <a:lnTo>
                  <a:pt x="8408" y="1066350"/>
                </a:lnTo>
                <a:lnTo>
                  <a:pt x="14866" y="1025711"/>
                </a:lnTo>
                <a:lnTo>
                  <a:pt x="23099" y="985504"/>
                </a:lnTo>
                <a:lnTo>
                  <a:pt x="33077" y="945753"/>
                </a:lnTo>
                <a:lnTo>
                  <a:pt x="44769" y="906482"/>
                </a:lnTo>
                <a:lnTo>
                  <a:pt x="58144" y="867713"/>
                </a:lnTo>
                <a:lnTo>
                  <a:pt x="73170" y="829471"/>
                </a:lnTo>
                <a:lnTo>
                  <a:pt x="89817" y="791780"/>
                </a:lnTo>
                <a:lnTo>
                  <a:pt x="108054" y="754663"/>
                </a:lnTo>
                <a:lnTo>
                  <a:pt x="127850" y="718143"/>
                </a:lnTo>
                <a:lnTo>
                  <a:pt x="149174" y="682244"/>
                </a:lnTo>
                <a:lnTo>
                  <a:pt x="171995" y="646990"/>
                </a:lnTo>
                <a:lnTo>
                  <a:pt x="196281" y="612405"/>
                </a:lnTo>
                <a:lnTo>
                  <a:pt x="222003" y="578512"/>
                </a:lnTo>
                <a:lnTo>
                  <a:pt x="249128" y="545334"/>
                </a:lnTo>
                <a:lnTo>
                  <a:pt x="277627" y="512896"/>
                </a:lnTo>
                <a:lnTo>
                  <a:pt x="307467" y="481221"/>
                </a:lnTo>
                <a:lnTo>
                  <a:pt x="338619" y="450332"/>
                </a:lnTo>
                <a:lnTo>
                  <a:pt x="371051" y="420254"/>
                </a:lnTo>
                <a:lnTo>
                  <a:pt x="404731" y="391009"/>
                </a:lnTo>
                <a:lnTo>
                  <a:pt x="439630" y="362622"/>
                </a:lnTo>
                <a:lnTo>
                  <a:pt x="475716" y="335116"/>
                </a:lnTo>
                <a:lnTo>
                  <a:pt x="512958" y="308515"/>
                </a:lnTo>
                <a:lnTo>
                  <a:pt x="551325" y="282842"/>
                </a:lnTo>
                <a:lnTo>
                  <a:pt x="590787" y="258121"/>
                </a:lnTo>
                <a:lnTo>
                  <a:pt x="631311" y="234375"/>
                </a:lnTo>
                <a:lnTo>
                  <a:pt x="672868" y="211629"/>
                </a:lnTo>
                <a:lnTo>
                  <a:pt x="715426" y="189906"/>
                </a:lnTo>
                <a:lnTo>
                  <a:pt x="758954" y="169229"/>
                </a:lnTo>
                <a:lnTo>
                  <a:pt x="803422" y="149623"/>
                </a:lnTo>
                <a:lnTo>
                  <a:pt x="848798" y="131110"/>
                </a:lnTo>
                <a:lnTo>
                  <a:pt x="895051" y="113714"/>
                </a:lnTo>
                <a:lnTo>
                  <a:pt x="942151" y="97459"/>
                </a:lnTo>
                <a:lnTo>
                  <a:pt x="990066" y="82369"/>
                </a:lnTo>
                <a:lnTo>
                  <a:pt x="1038765" y="68467"/>
                </a:lnTo>
                <a:lnTo>
                  <a:pt x="1088218" y="55777"/>
                </a:lnTo>
                <a:lnTo>
                  <a:pt x="1138394" y="44323"/>
                </a:lnTo>
                <a:lnTo>
                  <a:pt x="1189260" y="34128"/>
                </a:lnTo>
                <a:lnTo>
                  <a:pt x="1240788" y="25215"/>
                </a:lnTo>
                <a:lnTo>
                  <a:pt x="1292944" y="17609"/>
                </a:lnTo>
                <a:lnTo>
                  <a:pt x="1345700" y="11332"/>
                </a:lnTo>
                <a:lnTo>
                  <a:pt x="1399023" y="6410"/>
                </a:lnTo>
                <a:lnTo>
                  <a:pt x="1452882" y="2864"/>
                </a:lnTo>
                <a:lnTo>
                  <a:pt x="1507247" y="720"/>
                </a:lnTo>
                <a:lnTo>
                  <a:pt x="1562087" y="0"/>
                </a:lnTo>
                <a:lnTo>
                  <a:pt x="1616926" y="720"/>
                </a:lnTo>
                <a:lnTo>
                  <a:pt x="1671292" y="2864"/>
                </a:lnTo>
                <a:lnTo>
                  <a:pt x="1725151" y="6410"/>
                </a:lnTo>
                <a:lnTo>
                  <a:pt x="1778474" y="11332"/>
                </a:lnTo>
                <a:lnTo>
                  <a:pt x="1831230" y="17609"/>
                </a:lnTo>
                <a:lnTo>
                  <a:pt x="1883387" y="25215"/>
                </a:lnTo>
                <a:lnTo>
                  <a:pt x="1934914" y="34128"/>
                </a:lnTo>
                <a:lnTo>
                  <a:pt x="1985781" y="44323"/>
                </a:lnTo>
                <a:lnTo>
                  <a:pt x="2035957" y="55777"/>
                </a:lnTo>
                <a:lnTo>
                  <a:pt x="2085410" y="68467"/>
                </a:lnTo>
                <a:lnTo>
                  <a:pt x="2134109" y="82369"/>
                </a:lnTo>
                <a:lnTo>
                  <a:pt x="2182025" y="97459"/>
                </a:lnTo>
                <a:lnTo>
                  <a:pt x="2229125" y="113714"/>
                </a:lnTo>
                <a:lnTo>
                  <a:pt x="2275378" y="131110"/>
                </a:lnTo>
                <a:lnTo>
                  <a:pt x="2320755" y="149623"/>
                </a:lnTo>
                <a:lnTo>
                  <a:pt x="2365223" y="169229"/>
                </a:lnTo>
                <a:lnTo>
                  <a:pt x="2408751" y="189906"/>
                </a:lnTo>
                <a:lnTo>
                  <a:pt x="2451310" y="211629"/>
                </a:lnTo>
                <a:lnTo>
                  <a:pt x="2492867" y="234375"/>
                </a:lnTo>
                <a:lnTo>
                  <a:pt x="2533392" y="258121"/>
                </a:lnTo>
                <a:lnTo>
                  <a:pt x="2572854" y="282842"/>
                </a:lnTo>
                <a:lnTo>
                  <a:pt x="2611221" y="308515"/>
                </a:lnTo>
                <a:lnTo>
                  <a:pt x="2648464" y="335116"/>
                </a:lnTo>
                <a:lnTo>
                  <a:pt x="2684550" y="362622"/>
                </a:lnTo>
                <a:lnTo>
                  <a:pt x="2719449" y="391009"/>
                </a:lnTo>
                <a:lnTo>
                  <a:pt x="2753130" y="420254"/>
                </a:lnTo>
                <a:lnTo>
                  <a:pt x="2785562" y="450332"/>
                </a:lnTo>
                <a:lnTo>
                  <a:pt x="2816714" y="481221"/>
                </a:lnTo>
                <a:lnTo>
                  <a:pt x="2846555" y="512896"/>
                </a:lnTo>
                <a:lnTo>
                  <a:pt x="2875054" y="545334"/>
                </a:lnTo>
                <a:lnTo>
                  <a:pt x="2902180" y="578512"/>
                </a:lnTo>
                <a:lnTo>
                  <a:pt x="2927902" y="612405"/>
                </a:lnTo>
                <a:lnTo>
                  <a:pt x="2952189" y="646990"/>
                </a:lnTo>
                <a:lnTo>
                  <a:pt x="2975010" y="682244"/>
                </a:lnTo>
                <a:lnTo>
                  <a:pt x="2996334" y="718143"/>
                </a:lnTo>
                <a:lnTo>
                  <a:pt x="3016130" y="754663"/>
                </a:lnTo>
                <a:lnTo>
                  <a:pt x="3034367" y="791780"/>
                </a:lnTo>
                <a:lnTo>
                  <a:pt x="3051015" y="829471"/>
                </a:lnTo>
                <a:lnTo>
                  <a:pt x="3066041" y="867713"/>
                </a:lnTo>
                <a:lnTo>
                  <a:pt x="3079416" y="906482"/>
                </a:lnTo>
                <a:lnTo>
                  <a:pt x="3091108" y="945753"/>
                </a:lnTo>
                <a:lnTo>
                  <a:pt x="3101087" y="985504"/>
                </a:lnTo>
                <a:lnTo>
                  <a:pt x="3109320" y="1025711"/>
                </a:lnTo>
                <a:lnTo>
                  <a:pt x="3115778" y="1066350"/>
                </a:lnTo>
                <a:lnTo>
                  <a:pt x="3120429" y="1107398"/>
                </a:lnTo>
                <a:lnTo>
                  <a:pt x="3123242" y="1148831"/>
                </a:lnTo>
                <a:lnTo>
                  <a:pt x="3124187" y="1190625"/>
                </a:lnTo>
                <a:lnTo>
                  <a:pt x="3123242" y="1232426"/>
                </a:lnTo>
                <a:lnTo>
                  <a:pt x="3120429" y="1273866"/>
                </a:lnTo>
                <a:lnTo>
                  <a:pt x="3115778" y="1314920"/>
                </a:lnTo>
                <a:lnTo>
                  <a:pt x="3109320" y="1355565"/>
                </a:lnTo>
                <a:lnTo>
                  <a:pt x="3101087" y="1395777"/>
                </a:lnTo>
                <a:lnTo>
                  <a:pt x="3091108" y="1435533"/>
                </a:lnTo>
                <a:lnTo>
                  <a:pt x="3079416" y="1474808"/>
                </a:lnTo>
                <a:lnTo>
                  <a:pt x="3066041" y="1513580"/>
                </a:lnTo>
                <a:lnTo>
                  <a:pt x="3051015" y="1551825"/>
                </a:lnTo>
                <a:lnTo>
                  <a:pt x="3034367" y="1589519"/>
                </a:lnTo>
                <a:lnTo>
                  <a:pt x="3016130" y="1626639"/>
                </a:lnTo>
                <a:lnTo>
                  <a:pt x="2996334" y="1663160"/>
                </a:lnTo>
                <a:lnTo>
                  <a:pt x="2975010" y="1699060"/>
                </a:lnTo>
                <a:lnTo>
                  <a:pt x="2952189" y="1734315"/>
                </a:lnTo>
                <a:lnTo>
                  <a:pt x="2927902" y="1768900"/>
                </a:lnTo>
                <a:lnTo>
                  <a:pt x="2902180" y="1802794"/>
                </a:lnTo>
                <a:lnTo>
                  <a:pt x="2875054" y="1835971"/>
                </a:lnTo>
                <a:lnTo>
                  <a:pt x="2846555" y="1868409"/>
                </a:lnTo>
                <a:lnTo>
                  <a:pt x="2816714" y="1900083"/>
                </a:lnTo>
                <a:lnTo>
                  <a:pt x="2785562" y="1930970"/>
                </a:lnTo>
                <a:lnTo>
                  <a:pt x="2753130" y="1961047"/>
                </a:lnTo>
                <a:lnTo>
                  <a:pt x="2719449" y="1990290"/>
                </a:lnTo>
                <a:lnTo>
                  <a:pt x="2684550" y="2018676"/>
                </a:lnTo>
                <a:lnTo>
                  <a:pt x="2648464" y="2046180"/>
                </a:lnTo>
                <a:lnTo>
                  <a:pt x="2611221" y="2072779"/>
                </a:lnTo>
                <a:lnTo>
                  <a:pt x="2572854" y="2098449"/>
                </a:lnTo>
                <a:lnTo>
                  <a:pt x="2533392" y="2123168"/>
                </a:lnTo>
                <a:lnTo>
                  <a:pt x="2492867" y="2146911"/>
                </a:lnTo>
                <a:lnTo>
                  <a:pt x="2451310" y="2169654"/>
                </a:lnTo>
                <a:lnTo>
                  <a:pt x="2408751" y="2191375"/>
                </a:lnTo>
                <a:lnTo>
                  <a:pt x="2365223" y="2212049"/>
                </a:lnTo>
                <a:lnTo>
                  <a:pt x="2320755" y="2231653"/>
                </a:lnTo>
                <a:lnTo>
                  <a:pt x="2275378" y="2250163"/>
                </a:lnTo>
                <a:lnTo>
                  <a:pt x="2229125" y="2267556"/>
                </a:lnTo>
                <a:lnTo>
                  <a:pt x="2182025" y="2283808"/>
                </a:lnTo>
                <a:lnTo>
                  <a:pt x="2134109" y="2298896"/>
                </a:lnTo>
                <a:lnTo>
                  <a:pt x="2085410" y="2312795"/>
                </a:lnTo>
                <a:lnTo>
                  <a:pt x="2035957" y="2325483"/>
                </a:lnTo>
                <a:lnTo>
                  <a:pt x="1985781" y="2336935"/>
                </a:lnTo>
                <a:lnTo>
                  <a:pt x="1934914" y="2347129"/>
                </a:lnTo>
                <a:lnTo>
                  <a:pt x="1883387" y="2356039"/>
                </a:lnTo>
                <a:lnTo>
                  <a:pt x="1831230" y="2363644"/>
                </a:lnTo>
                <a:lnTo>
                  <a:pt x="1778474" y="2369919"/>
                </a:lnTo>
                <a:lnTo>
                  <a:pt x="1725151" y="2374841"/>
                </a:lnTo>
                <a:lnTo>
                  <a:pt x="1671292" y="2378385"/>
                </a:lnTo>
                <a:lnTo>
                  <a:pt x="1616926" y="2380530"/>
                </a:lnTo>
                <a:lnTo>
                  <a:pt x="1562087" y="2381250"/>
                </a:lnTo>
                <a:lnTo>
                  <a:pt x="1507247" y="2380530"/>
                </a:lnTo>
                <a:lnTo>
                  <a:pt x="1452882" y="2378385"/>
                </a:lnTo>
                <a:lnTo>
                  <a:pt x="1399023" y="2374841"/>
                </a:lnTo>
                <a:lnTo>
                  <a:pt x="1345700" y="2369919"/>
                </a:lnTo>
                <a:lnTo>
                  <a:pt x="1292944" y="2363644"/>
                </a:lnTo>
                <a:lnTo>
                  <a:pt x="1240788" y="2356039"/>
                </a:lnTo>
                <a:lnTo>
                  <a:pt x="1189260" y="2347129"/>
                </a:lnTo>
                <a:lnTo>
                  <a:pt x="1138394" y="2336935"/>
                </a:lnTo>
                <a:lnTo>
                  <a:pt x="1088218" y="2325483"/>
                </a:lnTo>
                <a:lnTo>
                  <a:pt x="1038765" y="2312795"/>
                </a:lnTo>
                <a:lnTo>
                  <a:pt x="990066" y="2298896"/>
                </a:lnTo>
                <a:lnTo>
                  <a:pt x="942151" y="2283808"/>
                </a:lnTo>
                <a:lnTo>
                  <a:pt x="895051" y="2267556"/>
                </a:lnTo>
                <a:lnTo>
                  <a:pt x="848798" y="2250163"/>
                </a:lnTo>
                <a:lnTo>
                  <a:pt x="803422" y="2231653"/>
                </a:lnTo>
                <a:lnTo>
                  <a:pt x="758954" y="2212049"/>
                </a:lnTo>
                <a:lnTo>
                  <a:pt x="715426" y="2191375"/>
                </a:lnTo>
                <a:lnTo>
                  <a:pt x="672868" y="2169654"/>
                </a:lnTo>
                <a:lnTo>
                  <a:pt x="631311" y="2146911"/>
                </a:lnTo>
                <a:lnTo>
                  <a:pt x="590787" y="2123168"/>
                </a:lnTo>
                <a:lnTo>
                  <a:pt x="551325" y="2098449"/>
                </a:lnTo>
                <a:lnTo>
                  <a:pt x="512958" y="2072779"/>
                </a:lnTo>
                <a:lnTo>
                  <a:pt x="475716" y="2046180"/>
                </a:lnTo>
                <a:lnTo>
                  <a:pt x="439630" y="2018676"/>
                </a:lnTo>
                <a:lnTo>
                  <a:pt x="404731" y="1990290"/>
                </a:lnTo>
                <a:lnTo>
                  <a:pt x="371051" y="1961047"/>
                </a:lnTo>
                <a:lnTo>
                  <a:pt x="338619" y="1930970"/>
                </a:lnTo>
                <a:lnTo>
                  <a:pt x="307467" y="1900083"/>
                </a:lnTo>
                <a:lnTo>
                  <a:pt x="277627" y="1868409"/>
                </a:lnTo>
                <a:lnTo>
                  <a:pt x="249128" y="1835971"/>
                </a:lnTo>
                <a:lnTo>
                  <a:pt x="222003" y="1802794"/>
                </a:lnTo>
                <a:lnTo>
                  <a:pt x="196281" y="1768900"/>
                </a:lnTo>
                <a:lnTo>
                  <a:pt x="171995" y="1734315"/>
                </a:lnTo>
                <a:lnTo>
                  <a:pt x="149174" y="1699060"/>
                </a:lnTo>
                <a:lnTo>
                  <a:pt x="127850" y="1663160"/>
                </a:lnTo>
                <a:lnTo>
                  <a:pt x="108054" y="1626639"/>
                </a:lnTo>
                <a:lnTo>
                  <a:pt x="89817" y="1589519"/>
                </a:lnTo>
                <a:lnTo>
                  <a:pt x="73170" y="1551825"/>
                </a:lnTo>
                <a:lnTo>
                  <a:pt x="58144" y="1513580"/>
                </a:lnTo>
                <a:lnTo>
                  <a:pt x="44769" y="1474808"/>
                </a:lnTo>
                <a:lnTo>
                  <a:pt x="33077" y="1435533"/>
                </a:lnTo>
                <a:lnTo>
                  <a:pt x="23099" y="1395777"/>
                </a:lnTo>
                <a:lnTo>
                  <a:pt x="14866" y="1355565"/>
                </a:lnTo>
                <a:lnTo>
                  <a:pt x="8408" y="1314920"/>
                </a:lnTo>
                <a:lnTo>
                  <a:pt x="3757" y="1273866"/>
                </a:lnTo>
                <a:lnTo>
                  <a:pt x="944" y="1232426"/>
                </a:lnTo>
                <a:lnTo>
                  <a:pt x="0" y="1190625"/>
                </a:lnTo>
                <a:close/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90445" y="3322574"/>
            <a:ext cx="123825" cy="753110"/>
          </a:xfrm>
          <a:custGeom>
            <a:avLst/>
            <a:gdLst/>
            <a:ahLst/>
            <a:cxnLst/>
            <a:rect l="l" t="t" r="r" b="b"/>
            <a:pathLst>
              <a:path w="123825" h="753110">
                <a:moveTo>
                  <a:pt x="41275" y="119672"/>
                </a:moveTo>
                <a:lnTo>
                  <a:pt x="41275" y="752728"/>
                </a:lnTo>
                <a:lnTo>
                  <a:pt x="82550" y="752728"/>
                </a:lnTo>
                <a:lnTo>
                  <a:pt x="82550" y="123825"/>
                </a:lnTo>
                <a:lnTo>
                  <a:pt x="61849" y="123825"/>
                </a:lnTo>
                <a:lnTo>
                  <a:pt x="41275" y="119672"/>
                </a:lnTo>
                <a:close/>
              </a:path>
              <a:path w="123825" h="753110">
                <a:moveTo>
                  <a:pt x="82550" y="61975"/>
                </a:moveTo>
                <a:lnTo>
                  <a:pt x="41275" y="61975"/>
                </a:lnTo>
                <a:lnTo>
                  <a:pt x="41275" y="119672"/>
                </a:lnTo>
                <a:lnTo>
                  <a:pt x="61849" y="123825"/>
                </a:lnTo>
                <a:lnTo>
                  <a:pt x="82439" y="119672"/>
                </a:lnTo>
                <a:lnTo>
                  <a:pt x="82550" y="61975"/>
                </a:lnTo>
                <a:close/>
              </a:path>
              <a:path w="123825" h="753110">
                <a:moveTo>
                  <a:pt x="82550" y="119650"/>
                </a:moveTo>
                <a:lnTo>
                  <a:pt x="61849" y="123825"/>
                </a:lnTo>
                <a:lnTo>
                  <a:pt x="82550" y="123825"/>
                </a:lnTo>
                <a:lnTo>
                  <a:pt x="82550" y="119650"/>
                </a:lnTo>
                <a:close/>
              </a:path>
              <a:path w="123825" h="753110">
                <a:moveTo>
                  <a:pt x="61849" y="0"/>
                </a:moveTo>
                <a:lnTo>
                  <a:pt x="37772" y="4861"/>
                </a:lnTo>
                <a:lnTo>
                  <a:pt x="18113" y="18129"/>
                </a:lnTo>
                <a:lnTo>
                  <a:pt x="4859" y="37826"/>
                </a:lnTo>
                <a:lnTo>
                  <a:pt x="0" y="61975"/>
                </a:lnTo>
                <a:lnTo>
                  <a:pt x="4859" y="86052"/>
                </a:lnTo>
                <a:lnTo>
                  <a:pt x="18113" y="105711"/>
                </a:lnTo>
                <a:lnTo>
                  <a:pt x="37772" y="118965"/>
                </a:lnTo>
                <a:lnTo>
                  <a:pt x="41275" y="119672"/>
                </a:lnTo>
                <a:lnTo>
                  <a:pt x="41275" y="61975"/>
                </a:lnTo>
                <a:lnTo>
                  <a:pt x="123825" y="61975"/>
                </a:lnTo>
                <a:lnTo>
                  <a:pt x="118945" y="37826"/>
                </a:lnTo>
                <a:lnTo>
                  <a:pt x="105648" y="18129"/>
                </a:lnTo>
                <a:lnTo>
                  <a:pt x="85945" y="4861"/>
                </a:lnTo>
                <a:lnTo>
                  <a:pt x="61849" y="0"/>
                </a:lnTo>
                <a:close/>
              </a:path>
              <a:path w="123825" h="753110">
                <a:moveTo>
                  <a:pt x="123825" y="61975"/>
                </a:moveTo>
                <a:lnTo>
                  <a:pt x="82550" y="61975"/>
                </a:lnTo>
                <a:lnTo>
                  <a:pt x="82550" y="119650"/>
                </a:lnTo>
                <a:lnTo>
                  <a:pt x="85945" y="118965"/>
                </a:lnTo>
                <a:lnTo>
                  <a:pt x="105648" y="105711"/>
                </a:lnTo>
                <a:lnTo>
                  <a:pt x="118945" y="86052"/>
                </a:lnTo>
                <a:lnTo>
                  <a:pt x="123825" y="61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14195" y="3339084"/>
            <a:ext cx="76200" cy="736600"/>
          </a:xfrm>
          <a:custGeom>
            <a:avLst/>
            <a:gdLst/>
            <a:ahLst/>
            <a:cxnLst/>
            <a:rect l="l" t="t" r="r" b="b"/>
            <a:pathLst>
              <a:path w="76200" h="736600">
                <a:moveTo>
                  <a:pt x="31750" y="74921"/>
                </a:moveTo>
                <a:lnTo>
                  <a:pt x="31750" y="736218"/>
                </a:lnTo>
                <a:lnTo>
                  <a:pt x="44450" y="736218"/>
                </a:lnTo>
                <a:lnTo>
                  <a:pt x="44450" y="76200"/>
                </a:lnTo>
                <a:lnTo>
                  <a:pt x="38100" y="76200"/>
                </a:lnTo>
                <a:lnTo>
                  <a:pt x="31750" y="74921"/>
                </a:lnTo>
                <a:close/>
              </a:path>
              <a:path w="76200" h="736600">
                <a:moveTo>
                  <a:pt x="44450" y="38100"/>
                </a:moveTo>
                <a:lnTo>
                  <a:pt x="31750" y="38100"/>
                </a:lnTo>
                <a:lnTo>
                  <a:pt x="31750" y="74921"/>
                </a:lnTo>
                <a:lnTo>
                  <a:pt x="38100" y="76200"/>
                </a:lnTo>
                <a:lnTo>
                  <a:pt x="44450" y="74921"/>
                </a:lnTo>
                <a:lnTo>
                  <a:pt x="44450" y="38100"/>
                </a:lnTo>
                <a:close/>
              </a:path>
              <a:path w="76200" h="736600">
                <a:moveTo>
                  <a:pt x="44450" y="74921"/>
                </a:moveTo>
                <a:lnTo>
                  <a:pt x="38100" y="76200"/>
                </a:lnTo>
                <a:lnTo>
                  <a:pt x="44450" y="76200"/>
                </a:lnTo>
                <a:lnTo>
                  <a:pt x="44450" y="74921"/>
                </a:lnTo>
                <a:close/>
              </a:path>
              <a:path w="76200" h="7366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1750" y="74921"/>
                </a:lnTo>
                <a:lnTo>
                  <a:pt x="31750" y="38100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76200" h="736600">
                <a:moveTo>
                  <a:pt x="76200" y="38100"/>
                </a:moveTo>
                <a:lnTo>
                  <a:pt x="44450" y="38100"/>
                </a:lnTo>
                <a:lnTo>
                  <a:pt x="44450" y="74921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9062" y="4075252"/>
            <a:ext cx="3682365" cy="2115185"/>
          </a:xfrm>
          <a:custGeom>
            <a:avLst/>
            <a:gdLst/>
            <a:ahLst/>
            <a:cxnLst/>
            <a:rect l="l" t="t" r="r" b="b"/>
            <a:pathLst>
              <a:path w="3682365" h="2115185">
                <a:moveTo>
                  <a:pt x="0" y="2115185"/>
                </a:moveTo>
                <a:lnTo>
                  <a:pt x="3681984" y="2115185"/>
                </a:lnTo>
                <a:lnTo>
                  <a:pt x="3681984" y="0"/>
                </a:lnTo>
                <a:lnTo>
                  <a:pt x="0" y="0"/>
                </a:lnTo>
                <a:lnTo>
                  <a:pt x="0" y="21151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9062" y="4075252"/>
            <a:ext cx="3682365" cy="1304844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260350" marR="88900" indent="-191770">
              <a:lnSpc>
                <a:spcPct val="100000"/>
              </a:lnSpc>
              <a:spcBef>
                <a:spcPts val="575"/>
              </a:spcBef>
              <a:buClr>
                <a:srgbClr val="00295F"/>
              </a:buClr>
              <a:buSzPct val="125000"/>
              <a:buChar char="▪"/>
              <a:tabLst>
                <a:tab pos="260985" algn="l"/>
              </a:tabLst>
            </a:pPr>
            <a:r>
              <a:rPr lang="ru-RU" sz="1600" spc="-15" dirty="0" smtClean="0">
                <a:latin typeface="Arial"/>
                <a:cs typeface="Arial"/>
              </a:rPr>
              <a:t>Сестринский пост</a:t>
            </a:r>
            <a:r>
              <a:rPr lang="ru-RU" sz="1600" spc="-5" dirty="0" smtClean="0">
                <a:latin typeface="Arial"/>
                <a:cs typeface="Arial"/>
              </a:rPr>
              <a:t> р</a:t>
            </a:r>
            <a:r>
              <a:rPr sz="1600" spc="-15" dirty="0" err="1" smtClean="0">
                <a:latin typeface="Arial"/>
                <a:cs typeface="Arial"/>
              </a:rPr>
              <a:t>азмещен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5" dirty="0" err="1">
                <a:latin typeface="Arial"/>
                <a:cs typeface="Arial"/>
              </a:rPr>
              <a:t>коридоре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5" dirty="0" err="1" smtClean="0">
                <a:latin typeface="Arial"/>
                <a:cs typeface="Arial"/>
              </a:rPr>
              <a:t>терапев</a:t>
            </a:r>
            <a:r>
              <a:rPr sz="1600" spc="-10" dirty="0" err="1" smtClean="0">
                <a:latin typeface="Arial"/>
                <a:cs typeface="Arial"/>
              </a:rPr>
              <a:t>тического</a:t>
            </a:r>
            <a:r>
              <a:rPr sz="1600" spc="-10" dirty="0" smtClean="0">
                <a:latin typeface="Arial"/>
                <a:cs typeface="Arial"/>
              </a:rPr>
              <a:t> </a:t>
            </a:r>
            <a:r>
              <a:rPr sz="1600" spc="-20" dirty="0" err="1">
                <a:latin typeface="Arial"/>
                <a:cs typeface="Arial"/>
              </a:rPr>
              <a:t>отделения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в  </a:t>
            </a:r>
            <a:r>
              <a:rPr sz="1600" spc="-10" dirty="0">
                <a:latin typeface="Arial"/>
                <a:cs typeface="Arial"/>
              </a:rPr>
              <a:t>непосредственной </a:t>
            </a:r>
            <a:r>
              <a:rPr sz="1600" spc="-15" dirty="0">
                <a:latin typeface="Arial"/>
                <a:cs typeface="Arial"/>
              </a:rPr>
              <a:t>близости </a:t>
            </a:r>
            <a:r>
              <a:rPr sz="1600" spc="-5" dirty="0">
                <a:latin typeface="Arial"/>
                <a:cs typeface="Arial"/>
              </a:rPr>
              <a:t>к  </a:t>
            </a:r>
            <a:r>
              <a:rPr sz="1600" spc="-10" dirty="0">
                <a:latin typeface="Arial"/>
                <a:cs typeface="Arial"/>
              </a:rPr>
              <a:t>кабинетам </a:t>
            </a:r>
            <a:r>
              <a:rPr sz="1600" spc="-5" dirty="0" err="1">
                <a:latin typeface="Arial"/>
                <a:cs typeface="Arial"/>
              </a:rPr>
              <a:t>участковых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0" dirty="0" err="1" smtClean="0">
                <a:latin typeface="Arial"/>
                <a:cs typeface="Arial"/>
              </a:rPr>
              <a:t>терапевтов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96867" y="3093720"/>
            <a:ext cx="4946015" cy="0"/>
          </a:xfrm>
          <a:custGeom>
            <a:avLst/>
            <a:gdLst/>
            <a:ahLst/>
            <a:cxnLst/>
            <a:rect l="l" t="t" r="r" b="b"/>
            <a:pathLst>
              <a:path w="4946015">
                <a:moveTo>
                  <a:pt x="0" y="0"/>
                </a:moveTo>
                <a:lnTo>
                  <a:pt x="4945507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z="1800" baseline="2314" dirty="0"/>
              <a:t>|</a:t>
            </a:r>
            <a:r>
              <a:rPr sz="1800" spc="375" baseline="2314" dirty="0"/>
              <a:t> </a:t>
            </a:r>
            <a:r>
              <a:rPr lang="ru-RU" sz="1000" spc="-5" dirty="0" smtClean="0"/>
              <a:t>11</a:t>
            </a: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76" y="233426"/>
            <a:ext cx="8753246" cy="282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35"/>
              </a:lnSpc>
            </a:pPr>
            <a:r>
              <a:rPr lang="ru-RU" spc="-5" dirty="0" smtClean="0"/>
              <a:t>Схема </a:t>
            </a:r>
            <a:r>
              <a:rPr spc="-5" dirty="0" err="1" smtClean="0"/>
              <a:t>общения</a:t>
            </a:r>
            <a:r>
              <a:rPr spc="-5" dirty="0" smtClean="0"/>
              <a:t> </a:t>
            </a:r>
            <a:r>
              <a:rPr spc="-5" dirty="0"/>
              <a:t>с</a:t>
            </a:r>
            <a:r>
              <a:rPr spc="20" dirty="0"/>
              <a:t> </a:t>
            </a:r>
            <a:r>
              <a:rPr spc="-10" dirty="0"/>
              <a:t>пациентом</a:t>
            </a:r>
          </a:p>
        </p:txBody>
      </p:sp>
      <p:sp>
        <p:nvSpPr>
          <p:cNvPr id="4" name="object 4"/>
          <p:cNvSpPr/>
          <p:nvPr/>
        </p:nvSpPr>
        <p:spPr>
          <a:xfrm>
            <a:off x="119062" y="524345"/>
            <a:ext cx="8723630" cy="306070"/>
          </a:xfrm>
          <a:custGeom>
            <a:avLst/>
            <a:gdLst/>
            <a:ahLst/>
            <a:cxnLst/>
            <a:rect l="l" t="t" r="r" b="b"/>
            <a:pathLst>
              <a:path w="8723630" h="306069">
                <a:moveTo>
                  <a:pt x="0" y="305600"/>
                </a:moveTo>
                <a:lnTo>
                  <a:pt x="8723249" y="305600"/>
                </a:lnTo>
                <a:lnTo>
                  <a:pt x="8723249" y="0"/>
                </a:lnTo>
                <a:lnTo>
                  <a:pt x="0" y="0"/>
                </a:lnTo>
                <a:lnTo>
                  <a:pt x="0" y="30560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062" y="524345"/>
            <a:ext cx="8723630" cy="306070"/>
          </a:xfrm>
          <a:custGeom>
            <a:avLst/>
            <a:gdLst/>
            <a:ahLst/>
            <a:cxnLst/>
            <a:rect l="l" t="t" r="r" b="b"/>
            <a:pathLst>
              <a:path w="8723630" h="306069">
                <a:moveTo>
                  <a:pt x="0" y="305600"/>
                </a:moveTo>
                <a:lnTo>
                  <a:pt x="8723249" y="305600"/>
                </a:lnTo>
                <a:lnTo>
                  <a:pt x="8723249" y="0"/>
                </a:lnTo>
                <a:lnTo>
                  <a:pt x="0" y="0"/>
                </a:lnTo>
                <a:lnTo>
                  <a:pt x="0" y="30560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062" y="524408"/>
            <a:ext cx="8723630" cy="5600065"/>
          </a:xfrm>
          <a:custGeom>
            <a:avLst/>
            <a:gdLst/>
            <a:ahLst/>
            <a:cxnLst/>
            <a:rect l="l" t="t" r="r" b="b"/>
            <a:pathLst>
              <a:path w="8723630" h="5600065">
                <a:moveTo>
                  <a:pt x="0" y="5599938"/>
                </a:moveTo>
                <a:lnTo>
                  <a:pt x="8723249" y="5599938"/>
                </a:lnTo>
                <a:lnTo>
                  <a:pt x="8723249" y="0"/>
                </a:lnTo>
                <a:lnTo>
                  <a:pt x="0" y="0"/>
                </a:lnTo>
                <a:lnTo>
                  <a:pt x="0" y="5599938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7" name="object 7"/>
          <p:cNvSpPr/>
          <p:nvPr/>
        </p:nvSpPr>
        <p:spPr>
          <a:xfrm>
            <a:off x="2136013" y="1092200"/>
            <a:ext cx="6600825" cy="0"/>
          </a:xfrm>
          <a:custGeom>
            <a:avLst/>
            <a:gdLst/>
            <a:ahLst/>
            <a:cxnLst/>
            <a:rect l="l" t="t" r="r" b="b"/>
            <a:pathLst>
              <a:path w="6600825">
                <a:moveTo>
                  <a:pt x="0" y="0"/>
                </a:moveTo>
                <a:lnTo>
                  <a:pt x="6600444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967" y="1092200"/>
            <a:ext cx="1758950" cy="0"/>
          </a:xfrm>
          <a:custGeom>
            <a:avLst/>
            <a:gdLst/>
            <a:ahLst/>
            <a:cxnLst/>
            <a:rect l="l" t="t" r="r" b="b"/>
            <a:pathLst>
              <a:path w="1758950">
                <a:moveTo>
                  <a:pt x="0" y="0"/>
                </a:moveTo>
                <a:lnTo>
                  <a:pt x="1758645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4967" y="1165098"/>
            <a:ext cx="1758950" cy="1983739"/>
          </a:xfrm>
          <a:custGeom>
            <a:avLst/>
            <a:gdLst/>
            <a:ahLst/>
            <a:cxnLst/>
            <a:rect l="l" t="t" r="r" b="b"/>
            <a:pathLst>
              <a:path w="1758950" h="1983739">
                <a:moveTo>
                  <a:pt x="1758645" y="0"/>
                </a:moveTo>
                <a:lnTo>
                  <a:pt x="0" y="0"/>
                </a:lnTo>
                <a:lnTo>
                  <a:pt x="0" y="1667382"/>
                </a:lnTo>
                <a:lnTo>
                  <a:pt x="877925" y="1983739"/>
                </a:lnTo>
                <a:lnTo>
                  <a:pt x="1758645" y="1667382"/>
                </a:lnTo>
                <a:lnTo>
                  <a:pt x="1758645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967" y="1165098"/>
            <a:ext cx="1758950" cy="1983739"/>
          </a:xfrm>
          <a:custGeom>
            <a:avLst/>
            <a:gdLst/>
            <a:ahLst/>
            <a:cxnLst/>
            <a:rect l="l" t="t" r="r" b="b"/>
            <a:pathLst>
              <a:path w="1758950" h="1983739">
                <a:moveTo>
                  <a:pt x="1758645" y="0"/>
                </a:moveTo>
                <a:lnTo>
                  <a:pt x="1758645" y="1667382"/>
                </a:lnTo>
                <a:lnTo>
                  <a:pt x="877925" y="1983739"/>
                </a:lnTo>
                <a:lnTo>
                  <a:pt x="0" y="1667382"/>
                </a:lnTo>
                <a:lnTo>
                  <a:pt x="0" y="0"/>
                </a:lnTo>
                <a:lnTo>
                  <a:pt x="877925" y="0"/>
                </a:lnTo>
                <a:lnTo>
                  <a:pt x="1758645" y="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361" y="1228598"/>
            <a:ext cx="1511935" cy="1604010"/>
          </a:xfrm>
          <a:custGeom>
            <a:avLst/>
            <a:gdLst/>
            <a:ahLst/>
            <a:cxnLst/>
            <a:rect l="l" t="t" r="r" b="b"/>
            <a:pathLst>
              <a:path w="1511935" h="1604010">
                <a:moveTo>
                  <a:pt x="0" y="1603628"/>
                </a:moveTo>
                <a:lnTo>
                  <a:pt x="1511934" y="1603628"/>
                </a:lnTo>
                <a:lnTo>
                  <a:pt x="1511934" y="0"/>
                </a:lnTo>
                <a:lnTo>
                  <a:pt x="0" y="0"/>
                </a:lnTo>
                <a:lnTo>
                  <a:pt x="0" y="1603628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05129" y="1934845"/>
            <a:ext cx="99695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Пр</a:t>
            </a:r>
            <a:r>
              <a:rPr sz="1200" b="1" spc="-10" dirty="0">
                <a:latin typeface="Arial"/>
                <a:cs typeface="Arial"/>
              </a:rPr>
              <a:t>и</a:t>
            </a:r>
            <a:r>
              <a:rPr sz="1200" b="1" spc="-20" dirty="0">
                <a:latin typeface="Arial"/>
                <a:cs typeface="Arial"/>
              </a:rPr>
              <a:t>в</a:t>
            </a:r>
            <a:r>
              <a:rPr sz="1200" b="1" spc="-15" dirty="0">
                <a:latin typeface="Arial"/>
                <a:cs typeface="Arial"/>
              </a:rPr>
              <a:t>е</a:t>
            </a:r>
            <a:r>
              <a:rPr sz="1200" b="1" spc="-25" dirty="0">
                <a:latin typeface="Arial"/>
                <a:cs typeface="Arial"/>
              </a:rPr>
              <a:t>т</a:t>
            </a:r>
            <a:r>
              <a:rPr sz="1200" b="1" spc="-5" dirty="0">
                <a:latin typeface="Arial"/>
                <a:cs typeface="Arial"/>
              </a:rPr>
              <a:t>с</a:t>
            </a:r>
            <a:r>
              <a:rPr sz="1200" b="1" spc="-15" dirty="0">
                <a:latin typeface="Arial"/>
                <a:cs typeface="Arial"/>
              </a:rPr>
              <a:t>т</a:t>
            </a:r>
            <a:r>
              <a:rPr sz="1200" b="1" spc="-10" dirty="0">
                <a:latin typeface="Arial"/>
                <a:cs typeface="Arial"/>
              </a:rPr>
              <a:t>ви</a:t>
            </a:r>
            <a:r>
              <a:rPr sz="1200" b="1" spc="-5" dirty="0">
                <a:latin typeface="Arial"/>
                <a:cs typeface="Arial"/>
              </a:rPr>
              <a:t>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4967" y="2863596"/>
            <a:ext cx="1758950" cy="1229995"/>
          </a:xfrm>
          <a:custGeom>
            <a:avLst/>
            <a:gdLst/>
            <a:ahLst/>
            <a:cxnLst/>
            <a:rect l="l" t="t" r="r" b="b"/>
            <a:pathLst>
              <a:path w="1758950" h="1229995">
                <a:moveTo>
                  <a:pt x="0" y="0"/>
                </a:moveTo>
                <a:lnTo>
                  <a:pt x="0" y="912876"/>
                </a:lnTo>
                <a:lnTo>
                  <a:pt x="877925" y="1229614"/>
                </a:lnTo>
                <a:lnTo>
                  <a:pt x="1758645" y="912876"/>
                </a:lnTo>
                <a:lnTo>
                  <a:pt x="1758645" y="316738"/>
                </a:lnTo>
                <a:lnTo>
                  <a:pt x="877925" y="316738"/>
                </a:lnTo>
                <a:lnTo>
                  <a:pt x="0" y="0"/>
                </a:lnTo>
                <a:close/>
              </a:path>
              <a:path w="1758950" h="1229995">
                <a:moveTo>
                  <a:pt x="1758645" y="0"/>
                </a:moveTo>
                <a:lnTo>
                  <a:pt x="877925" y="316738"/>
                </a:lnTo>
                <a:lnTo>
                  <a:pt x="1758645" y="316738"/>
                </a:lnTo>
                <a:lnTo>
                  <a:pt x="1758645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4967" y="2863596"/>
            <a:ext cx="1758950" cy="1229995"/>
          </a:xfrm>
          <a:custGeom>
            <a:avLst/>
            <a:gdLst/>
            <a:ahLst/>
            <a:cxnLst/>
            <a:rect l="l" t="t" r="r" b="b"/>
            <a:pathLst>
              <a:path w="1758950" h="1229995">
                <a:moveTo>
                  <a:pt x="1758645" y="0"/>
                </a:moveTo>
                <a:lnTo>
                  <a:pt x="1758645" y="912876"/>
                </a:lnTo>
                <a:lnTo>
                  <a:pt x="877925" y="1229614"/>
                </a:lnTo>
                <a:lnTo>
                  <a:pt x="0" y="912876"/>
                </a:lnTo>
                <a:lnTo>
                  <a:pt x="0" y="0"/>
                </a:lnTo>
                <a:lnTo>
                  <a:pt x="877925" y="316738"/>
                </a:lnTo>
                <a:lnTo>
                  <a:pt x="1758645" y="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8361" y="3231019"/>
            <a:ext cx="1511935" cy="546100"/>
          </a:xfrm>
          <a:custGeom>
            <a:avLst/>
            <a:gdLst/>
            <a:ahLst/>
            <a:cxnLst/>
            <a:rect l="l" t="t" r="r" b="b"/>
            <a:pathLst>
              <a:path w="1511935" h="546100">
                <a:moveTo>
                  <a:pt x="0" y="545579"/>
                </a:moveTo>
                <a:lnTo>
                  <a:pt x="1511934" y="545579"/>
                </a:lnTo>
                <a:lnTo>
                  <a:pt x="1511934" y="0"/>
                </a:lnTo>
                <a:lnTo>
                  <a:pt x="0" y="0"/>
                </a:lnTo>
                <a:lnTo>
                  <a:pt x="0" y="545579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1004" y="3408553"/>
            <a:ext cx="11664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Сбор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анамнеза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4967" y="3807968"/>
            <a:ext cx="1758950" cy="2092960"/>
          </a:xfrm>
          <a:custGeom>
            <a:avLst/>
            <a:gdLst/>
            <a:ahLst/>
            <a:cxnLst/>
            <a:rect l="l" t="t" r="r" b="b"/>
            <a:pathLst>
              <a:path w="1758950" h="2092960">
                <a:moveTo>
                  <a:pt x="0" y="0"/>
                </a:moveTo>
                <a:lnTo>
                  <a:pt x="0" y="1775472"/>
                </a:lnTo>
                <a:lnTo>
                  <a:pt x="877925" y="2092883"/>
                </a:lnTo>
                <a:lnTo>
                  <a:pt x="1758645" y="1775472"/>
                </a:lnTo>
                <a:lnTo>
                  <a:pt x="1758645" y="317373"/>
                </a:lnTo>
                <a:lnTo>
                  <a:pt x="877925" y="317373"/>
                </a:lnTo>
                <a:lnTo>
                  <a:pt x="0" y="0"/>
                </a:lnTo>
                <a:close/>
              </a:path>
              <a:path w="1758950" h="2092960">
                <a:moveTo>
                  <a:pt x="1758645" y="0"/>
                </a:moveTo>
                <a:lnTo>
                  <a:pt x="877925" y="317373"/>
                </a:lnTo>
                <a:lnTo>
                  <a:pt x="1758645" y="317373"/>
                </a:lnTo>
                <a:lnTo>
                  <a:pt x="1758645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4967" y="3807968"/>
            <a:ext cx="1758950" cy="2092960"/>
          </a:xfrm>
          <a:custGeom>
            <a:avLst/>
            <a:gdLst/>
            <a:ahLst/>
            <a:cxnLst/>
            <a:rect l="l" t="t" r="r" b="b"/>
            <a:pathLst>
              <a:path w="1758950" h="2092960">
                <a:moveTo>
                  <a:pt x="1758645" y="0"/>
                </a:moveTo>
                <a:lnTo>
                  <a:pt x="1758645" y="1775472"/>
                </a:lnTo>
                <a:lnTo>
                  <a:pt x="877925" y="2092883"/>
                </a:lnTo>
                <a:lnTo>
                  <a:pt x="0" y="1775472"/>
                </a:lnTo>
                <a:lnTo>
                  <a:pt x="0" y="0"/>
                </a:lnTo>
                <a:lnTo>
                  <a:pt x="877925" y="317373"/>
                </a:lnTo>
                <a:lnTo>
                  <a:pt x="1758645" y="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8361" y="4175353"/>
            <a:ext cx="1511935" cy="1409065"/>
          </a:xfrm>
          <a:custGeom>
            <a:avLst/>
            <a:gdLst/>
            <a:ahLst/>
            <a:cxnLst/>
            <a:rect l="l" t="t" r="r" b="b"/>
            <a:pathLst>
              <a:path w="1511935" h="1409064">
                <a:moveTo>
                  <a:pt x="0" y="1408938"/>
                </a:moveTo>
                <a:lnTo>
                  <a:pt x="1511934" y="1408938"/>
                </a:lnTo>
                <a:lnTo>
                  <a:pt x="1511934" y="0"/>
                </a:lnTo>
                <a:lnTo>
                  <a:pt x="0" y="0"/>
                </a:lnTo>
                <a:lnTo>
                  <a:pt x="0" y="1408938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8825" y="4601845"/>
            <a:ext cx="129032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Пре</a:t>
            </a:r>
            <a:r>
              <a:rPr sz="1200" b="1" spc="-10" dirty="0">
                <a:latin typeface="Arial"/>
                <a:cs typeface="Arial"/>
              </a:rPr>
              <a:t>д</a:t>
            </a:r>
            <a:r>
              <a:rPr sz="1200" b="1" spc="-5" dirty="0">
                <a:latin typeface="Arial"/>
                <a:cs typeface="Arial"/>
              </a:rPr>
              <a:t>п</a:t>
            </a:r>
            <a:r>
              <a:rPr sz="1200" b="1" spc="-30" dirty="0">
                <a:latin typeface="Arial"/>
                <a:cs typeface="Arial"/>
              </a:rPr>
              <a:t>о</a:t>
            </a:r>
            <a:r>
              <a:rPr sz="1200" b="1" spc="-5" dirty="0">
                <a:latin typeface="Arial"/>
                <a:cs typeface="Arial"/>
              </a:rPr>
              <a:t>ла</a:t>
            </a:r>
            <a:r>
              <a:rPr sz="1200" b="1" dirty="0">
                <a:latin typeface="Arial"/>
                <a:cs typeface="Arial"/>
              </a:rPr>
              <a:t>г</a:t>
            </a:r>
            <a:r>
              <a:rPr sz="1200" b="1" spc="5" dirty="0">
                <a:latin typeface="Arial"/>
                <a:cs typeface="Arial"/>
              </a:rPr>
              <a:t>а</a:t>
            </a:r>
            <a:r>
              <a:rPr sz="1200" b="1" spc="-15" dirty="0">
                <a:latin typeface="Arial"/>
                <a:cs typeface="Arial"/>
              </a:rPr>
              <a:t>е</a:t>
            </a:r>
            <a:r>
              <a:rPr sz="1200" b="1" spc="-25" dirty="0">
                <a:latin typeface="Arial"/>
                <a:cs typeface="Arial"/>
              </a:rPr>
              <a:t>м</a:t>
            </a:r>
            <a:r>
              <a:rPr sz="1200" b="1" spc="-5" dirty="0">
                <a:latin typeface="Arial"/>
                <a:cs typeface="Arial"/>
              </a:rPr>
              <a:t>ая  причина  обращения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36013" y="3989832"/>
            <a:ext cx="6600825" cy="0"/>
          </a:xfrm>
          <a:custGeom>
            <a:avLst/>
            <a:gdLst/>
            <a:ahLst/>
            <a:cxnLst/>
            <a:rect l="l" t="t" r="r" b="b"/>
            <a:pathLst>
              <a:path w="6600825">
                <a:moveTo>
                  <a:pt x="0" y="0"/>
                </a:moveTo>
                <a:lnTo>
                  <a:pt x="6600444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2242" y="458749"/>
            <a:ext cx="8071484" cy="1476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663" marR="4418330" algn="just">
              <a:lnSpc>
                <a:spcPct val="167000"/>
              </a:lnSpc>
              <a:tabLst>
                <a:tab pos="1924050" algn="l"/>
              </a:tabLst>
            </a:pPr>
            <a:r>
              <a:rPr sz="1400" b="1" spc="-10" dirty="0">
                <a:latin typeface="Arial"/>
                <a:cs typeface="Arial"/>
              </a:rPr>
              <a:t>Начните </a:t>
            </a:r>
            <a:r>
              <a:rPr sz="1400" b="1" spc="-5" dirty="0">
                <a:latin typeface="Arial"/>
                <a:cs typeface="Arial"/>
              </a:rPr>
              <a:t>общение с </a:t>
            </a:r>
            <a:r>
              <a:rPr sz="1400" b="1" spc="-10" dirty="0">
                <a:latin typeface="Arial"/>
                <a:cs typeface="Arial"/>
              </a:rPr>
              <a:t>пациентом </a:t>
            </a:r>
            <a:r>
              <a:rPr sz="1400" b="1" spc="-5" dirty="0" err="1">
                <a:latin typeface="Arial"/>
                <a:cs typeface="Arial"/>
              </a:rPr>
              <a:t>по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lang="ru-RU" sz="1400" b="1" spc="-5" dirty="0" smtClean="0">
                <a:latin typeface="Arial"/>
                <a:cs typeface="Arial"/>
              </a:rPr>
              <a:t>схеме </a:t>
            </a:r>
            <a:r>
              <a:rPr sz="1400" b="1" spc="-15" dirty="0" smtClean="0">
                <a:latin typeface="Arial"/>
                <a:cs typeface="Arial"/>
              </a:rPr>
              <a:t>  </a:t>
            </a:r>
            <a:r>
              <a:rPr lang="ru-RU" sz="1400" b="1" spc="-15" dirty="0" smtClean="0">
                <a:latin typeface="Arial"/>
                <a:cs typeface="Arial"/>
              </a:rPr>
              <a:t>      </a:t>
            </a:r>
            <a:r>
              <a:rPr sz="12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Этапы</a:t>
            </a:r>
            <a:r>
              <a:rPr sz="1200" b="1" spc="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1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беседы	</a:t>
            </a:r>
            <a:r>
              <a:rPr lang="ru-RU" sz="12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               </a:t>
            </a:r>
            <a:r>
              <a:rPr sz="12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Ход</a:t>
            </a:r>
            <a:r>
              <a:rPr sz="1200" b="1" spc="-9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12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беседы</a:t>
            </a:r>
            <a:endParaRPr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2117090" indent="-191770">
              <a:lnSpc>
                <a:spcPts val="1340"/>
              </a:lnSpc>
              <a:spcBef>
                <a:spcPts val="720"/>
              </a:spcBef>
              <a:buClr>
                <a:srgbClr val="00295F"/>
              </a:buClr>
              <a:buSzPct val="125000"/>
              <a:buChar char="▪"/>
              <a:tabLst>
                <a:tab pos="2117725" algn="l"/>
              </a:tabLst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случае </a:t>
            </a:r>
            <a:r>
              <a:rPr sz="1200" b="1" spc="-5" dirty="0">
                <a:latin typeface="Arial"/>
                <a:cs typeface="Arial"/>
              </a:rPr>
              <a:t>обзвона активов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03</a:t>
            </a:r>
            <a:endParaRPr sz="1200" dirty="0">
              <a:latin typeface="Arial"/>
              <a:cs typeface="Arial"/>
            </a:endParaRPr>
          </a:p>
          <a:p>
            <a:pPr marL="2381250" marR="5080" lvl="1" indent="-262255">
              <a:lnSpc>
                <a:spcPts val="1440"/>
              </a:lnSpc>
              <a:spcBef>
                <a:spcPts val="145"/>
              </a:spcBef>
              <a:buClr>
                <a:srgbClr val="00295F"/>
              </a:buClr>
              <a:buSzPct val="116666"/>
              <a:buFont typeface="Arial"/>
              <a:buChar char="–"/>
              <a:tabLst>
                <a:tab pos="2381250" algn="l"/>
                <a:tab pos="2381885" algn="l"/>
                <a:tab pos="7105650" algn="l"/>
              </a:tabLst>
            </a:pPr>
            <a:r>
              <a:rPr sz="1200" i="1" spc="-10" dirty="0">
                <a:latin typeface="Arial"/>
                <a:cs typeface="Arial"/>
              </a:rPr>
              <a:t>Здравствуйте, </a:t>
            </a:r>
            <a:r>
              <a:rPr sz="1200" i="1" spc="-5" dirty="0">
                <a:latin typeface="Arial"/>
                <a:cs typeface="Arial"/>
              </a:rPr>
              <a:t>вызов </a:t>
            </a:r>
            <a:r>
              <a:rPr sz="1200" i="1" spc="-20" dirty="0">
                <a:latin typeface="Arial"/>
                <a:cs typeface="Arial"/>
              </a:rPr>
              <a:t>врача </a:t>
            </a:r>
            <a:r>
              <a:rPr sz="1200" i="1" spc="-5" dirty="0">
                <a:latin typeface="Arial"/>
                <a:cs typeface="Arial"/>
              </a:rPr>
              <a:t>на </a:t>
            </a:r>
            <a:r>
              <a:rPr sz="1200" i="1" dirty="0">
                <a:latin typeface="Arial"/>
                <a:cs typeface="Arial"/>
              </a:rPr>
              <a:t>дом </a:t>
            </a:r>
            <a:r>
              <a:rPr sz="1200" i="1" spc="-5" dirty="0">
                <a:latin typeface="Arial"/>
                <a:cs typeface="Arial"/>
              </a:rPr>
              <a:t>городской</a:t>
            </a:r>
            <a:r>
              <a:rPr sz="1200" i="1" spc="2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поликлиники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№</a:t>
            </a:r>
            <a:r>
              <a:rPr sz="1200" u="sng" dirty="0">
                <a:latin typeface="Agency FB" pitchFamily="34" charset="0"/>
                <a:cs typeface="Times New Roman"/>
              </a:rPr>
              <a:t> 	</a:t>
            </a:r>
            <a:r>
              <a:rPr sz="1200" i="1" dirty="0">
                <a:latin typeface="Arial"/>
                <a:cs typeface="Arial"/>
              </a:rPr>
              <a:t>. </a:t>
            </a:r>
            <a:r>
              <a:rPr sz="1200" i="1" spc="-5" dirty="0">
                <a:latin typeface="Arial"/>
                <a:cs typeface="Arial"/>
              </a:rPr>
              <a:t>К</a:t>
            </a:r>
            <a:r>
              <a:rPr sz="1200" i="1" spc="-7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Вам</a:t>
            </a:r>
            <a:r>
              <a:rPr sz="1200" i="1" spc="-50" dirty="0">
                <a:latin typeface="Arial"/>
                <a:cs typeface="Arial"/>
              </a:rPr>
              <a:t> </a:t>
            </a:r>
            <a:r>
              <a:rPr sz="1200" i="1" spc="-15" dirty="0">
                <a:latin typeface="Arial"/>
                <a:cs typeface="Arial"/>
              </a:rPr>
              <a:t>вчера 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приходил </a:t>
            </a:r>
            <a:r>
              <a:rPr sz="1200" i="1" spc="-20" dirty="0">
                <a:latin typeface="Arial"/>
                <a:cs typeface="Arial"/>
              </a:rPr>
              <a:t>врач </a:t>
            </a:r>
            <a:r>
              <a:rPr sz="1200" i="1" dirty="0">
                <a:latin typeface="Arial"/>
                <a:cs typeface="Arial"/>
              </a:rPr>
              <a:t>скорой</a:t>
            </a:r>
            <a:r>
              <a:rPr sz="1200" i="1" spc="-9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помощи?</a:t>
            </a:r>
            <a:endParaRPr sz="1200" dirty="0">
              <a:latin typeface="Arial"/>
              <a:cs typeface="Arial"/>
            </a:endParaRPr>
          </a:p>
          <a:p>
            <a:pPr marL="2381250" lvl="1" indent="-262255">
              <a:lnSpc>
                <a:spcPts val="1440"/>
              </a:lnSpc>
              <a:buClr>
                <a:srgbClr val="00295F"/>
              </a:buClr>
              <a:buSzPct val="120833"/>
              <a:buFont typeface="Arial"/>
              <a:buChar char="–"/>
              <a:tabLst>
                <a:tab pos="2381250" algn="l"/>
                <a:tab pos="2381885" algn="l"/>
              </a:tabLst>
            </a:pPr>
            <a:r>
              <a:rPr sz="1200" i="1" spc="-5" dirty="0">
                <a:latin typeface="Arial"/>
                <a:cs typeface="Arial"/>
              </a:rPr>
              <a:t>По какому </a:t>
            </a:r>
            <a:r>
              <a:rPr sz="1200" i="1" spc="-10" dirty="0">
                <a:latin typeface="Arial"/>
                <a:cs typeface="Arial"/>
              </a:rPr>
              <a:t>поводу </a:t>
            </a:r>
            <a:r>
              <a:rPr sz="1200" i="1" dirty="0">
                <a:latin typeface="Arial"/>
                <a:cs typeface="Arial"/>
              </a:rPr>
              <a:t>вы </a:t>
            </a:r>
            <a:r>
              <a:rPr sz="1200" i="1" spc="-5" dirty="0">
                <a:latin typeface="Arial"/>
                <a:cs typeface="Arial"/>
              </a:rPr>
              <a:t>обращались </a:t>
            </a:r>
            <a:r>
              <a:rPr sz="1200" i="1" dirty="0">
                <a:latin typeface="Arial"/>
                <a:cs typeface="Arial"/>
              </a:rPr>
              <a:t>в </a:t>
            </a:r>
            <a:r>
              <a:rPr sz="1200" i="1" spc="-5" dirty="0">
                <a:latin typeface="Arial"/>
                <a:cs typeface="Arial"/>
              </a:rPr>
              <a:t>скорую</a:t>
            </a:r>
            <a:r>
              <a:rPr sz="1200" i="1" spc="-10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помощь?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23313" y="1860804"/>
            <a:ext cx="662622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7645" algn="l"/>
                <a:tab pos="469900" algn="l"/>
                <a:tab pos="6612890" algn="l"/>
              </a:tabLst>
            </a:pPr>
            <a:r>
              <a:rPr sz="1450" u="dash" spc="-5" dirty="0">
                <a:solidFill>
                  <a:srgbClr val="00295F"/>
                </a:solidFill>
                <a:latin typeface="Agency FB" pitchFamily="34" charset="0"/>
                <a:cs typeface="Times New Roman"/>
              </a:rPr>
              <a:t> 	</a:t>
            </a:r>
            <a:r>
              <a:rPr sz="1450" u="dash" spc="-10" dirty="0">
                <a:solidFill>
                  <a:srgbClr val="00295F"/>
                </a:solidFill>
                <a:latin typeface="Arial"/>
                <a:cs typeface="Arial"/>
              </a:rPr>
              <a:t>–	</a:t>
            </a:r>
            <a:r>
              <a:rPr sz="1200" i="1" u="dash" spc="-5" dirty="0">
                <a:latin typeface="Arial"/>
                <a:cs typeface="Arial"/>
              </a:rPr>
              <a:t>Какую </a:t>
            </a:r>
            <a:r>
              <a:rPr sz="1200" i="1" u="dash" dirty="0">
                <a:latin typeface="Arial"/>
                <a:cs typeface="Arial"/>
              </a:rPr>
              <a:t>помощь Вам </a:t>
            </a:r>
            <a:r>
              <a:rPr sz="1200" i="1" u="dash" spc="-10" dirty="0">
                <a:latin typeface="Arial"/>
                <a:cs typeface="Arial"/>
              </a:rPr>
              <a:t>оказал</a:t>
            </a:r>
            <a:r>
              <a:rPr sz="1200" i="1" u="dash" spc="-105" dirty="0">
                <a:latin typeface="Arial"/>
                <a:cs typeface="Arial"/>
              </a:rPr>
              <a:t> </a:t>
            </a:r>
            <a:r>
              <a:rPr sz="1200" i="1" u="dash" spc="-20" dirty="0">
                <a:latin typeface="Arial"/>
                <a:cs typeface="Arial"/>
              </a:rPr>
              <a:t>врач?	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18766" y="2840355"/>
            <a:ext cx="6366510" cy="114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61620">
              <a:lnSpc>
                <a:spcPts val="1590"/>
              </a:lnSpc>
              <a:buClr>
                <a:srgbClr val="00295F"/>
              </a:buClr>
              <a:buSzPct val="120833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spc="-5" dirty="0">
                <a:latin typeface="Arial"/>
                <a:cs typeface="Arial"/>
              </a:rPr>
              <a:t>Когда </a:t>
            </a:r>
            <a:r>
              <a:rPr sz="1200" i="1" spc="-10" dirty="0">
                <a:latin typeface="Arial"/>
                <a:cs typeface="Arial"/>
              </a:rPr>
              <a:t>это</a:t>
            </a:r>
            <a:r>
              <a:rPr sz="1200" i="1" spc="-9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началось?</a:t>
            </a:r>
            <a:endParaRPr sz="1200">
              <a:latin typeface="Arial"/>
              <a:cs typeface="Arial"/>
            </a:endParaRPr>
          </a:p>
          <a:p>
            <a:pPr marL="274320" marR="5080" indent="-261620">
              <a:lnSpc>
                <a:spcPts val="1440"/>
              </a:lnSpc>
              <a:spcBef>
                <a:spcPts val="145"/>
              </a:spcBef>
              <a:buClr>
                <a:srgbClr val="00295F"/>
              </a:buClr>
              <a:buSzPct val="120833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spc="-5" dirty="0">
                <a:latin typeface="Arial"/>
                <a:cs typeface="Arial"/>
              </a:rPr>
              <a:t>Как протекало </a:t>
            </a:r>
            <a:r>
              <a:rPr sz="1200" i="1" spc="-10" dirty="0">
                <a:latin typeface="Arial"/>
                <a:cs typeface="Arial"/>
              </a:rPr>
              <a:t>заболевание? </a:t>
            </a:r>
            <a:r>
              <a:rPr sz="1200" i="1" spc="-5" dirty="0">
                <a:latin typeface="Arial"/>
                <a:cs typeface="Arial"/>
              </a:rPr>
              <a:t>(Симптомы </a:t>
            </a:r>
            <a:r>
              <a:rPr sz="1200" i="1" dirty="0">
                <a:latin typeface="Arial"/>
                <a:cs typeface="Arial"/>
              </a:rPr>
              <a:t>- </a:t>
            </a:r>
            <a:r>
              <a:rPr sz="1200" i="1" spc="-10" dirty="0">
                <a:latin typeface="Arial"/>
                <a:cs typeface="Arial"/>
              </a:rPr>
              <a:t>температура, </a:t>
            </a:r>
            <a:r>
              <a:rPr sz="1200" i="1" spc="-5" dirty="0">
                <a:latin typeface="Arial"/>
                <a:cs typeface="Arial"/>
              </a:rPr>
              <a:t>давление, </a:t>
            </a:r>
            <a:r>
              <a:rPr sz="1200" i="1" spc="-10" dirty="0">
                <a:latin typeface="Arial"/>
                <a:cs typeface="Arial"/>
              </a:rPr>
              <a:t>рвота, </a:t>
            </a:r>
            <a:r>
              <a:rPr sz="1200" i="1" spc="-5" dirty="0">
                <a:latin typeface="Arial"/>
                <a:cs typeface="Arial"/>
              </a:rPr>
              <a:t>понос и  </a:t>
            </a:r>
            <a:r>
              <a:rPr sz="1200" i="1" dirty="0">
                <a:latin typeface="Arial"/>
                <a:cs typeface="Arial"/>
              </a:rPr>
              <a:t>др.)</a:t>
            </a:r>
            <a:endParaRPr sz="1200">
              <a:latin typeface="Arial"/>
              <a:cs typeface="Arial"/>
            </a:endParaRPr>
          </a:p>
          <a:p>
            <a:pPr marL="274320" indent="-261620">
              <a:lnSpc>
                <a:spcPts val="1290"/>
              </a:lnSpc>
              <a:buClr>
                <a:srgbClr val="00295F"/>
              </a:buClr>
              <a:buSzPct val="116666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spc="-5" dirty="0">
                <a:latin typeface="Arial"/>
                <a:cs typeface="Arial"/>
              </a:rPr>
              <a:t>Чем и как</a:t>
            </a:r>
            <a:r>
              <a:rPr sz="1200" i="1" spc="-6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лечились?</a:t>
            </a:r>
            <a:endParaRPr sz="1200">
              <a:latin typeface="Arial"/>
              <a:cs typeface="Arial"/>
            </a:endParaRPr>
          </a:p>
          <a:p>
            <a:pPr marL="274320" indent="-261620">
              <a:lnSpc>
                <a:spcPts val="1470"/>
              </a:lnSpc>
              <a:buClr>
                <a:srgbClr val="00295F"/>
              </a:buClr>
              <a:buSzPct val="120833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spc="-5" dirty="0">
                <a:latin typeface="Arial"/>
                <a:cs typeface="Arial"/>
              </a:rPr>
              <a:t>Как </a:t>
            </a:r>
            <a:r>
              <a:rPr sz="1200" i="1" dirty="0">
                <a:latin typeface="Arial"/>
                <a:cs typeface="Arial"/>
              </a:rPr>
              <a:t>Вы </a:t>
            </a:r>
            <a:r>
              <a:rPr sz="1200" i="1" spc="-5" dirty="0">
                <a:latin typeface="Arial"/>
                <a:cs typeface="Arial"/>
              </a:rPr>
              <a:t>себя </a:t>
            </a:r>
            <a:r>
              <a:rPr sz="1200" i="1" dirty="0">
                <a:latin typeface="Arial"/>
                <a:cs typeface="Arial"/>
              </a:rPr>
              <a:t>сейчас </a:t>
            </a:r>
            <a:r>
              <a:rPr sz="1200" i="1" spc="-15" dirty="0">
                <a:latin typeface="Arial"/>
                <a:cs typeface="Arial"/>
              </a:rPr>
              <a:t>чувствуете? </a:t>
            </a:r>
            <a:r>
              <a:rPr sz="1200" i="1" spc="-10" dirty="0">
                <a:latin typeface="Arial"/>
                <a:cs typeface="Arial"/>
              </a:rPr>
              <a:t>(температура, давления,</a:t>
            </a:r>
            <a:r>
              <a:rPr sz="1200" i="1" spc="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симптомы)</a:t>
            </a:r>
            <a:endParaRPr sz="1200">
              <a:latin typeface="Arial"/>
              <a:cs typeface="Arial"/>
            </a:endParaRPr>
          </a:p>
          <a:p>
            <a:pPr marL="274320" indent="-261620">
              <a:lnSpc>
                <a:spcPts val="1555"/>
              </a:lnSpc>
              <a:buClr>
                <a:srgbClr val="00295F"/>
              </a:buClr>
              <a:buSzPct val="116666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dirty="0">
                <a:latin typeface="Arial"/>
                <a:cs typeface="Arial"/>
              </a:rPr>
              <a:t>Вы </a:t>
            </a:r>
            <a:r>
              <a:rPr sz="1200" i="1" spc="-5" dirty="0">
                <a:latin typeface="Arial"/>
                <a:cs typeface="Arial"/>
              </a:rPr>
              <a:t>выходите </a:t>
            </a:r>
            <a:r>
              <a:rPr sz="1200" i="1" dirty="0">
                <a:latin typeface="Arial"/>
                <a:cs typeface="Arial"/>
              </a:rPr>
              <a:t>из дома? </a:t>
            </a:r>
            <a:r>
              <a:rPr sz="1200" i="1" spc="-10" dirty="0">
                <a:latin typeface="Arial"/>
                <a:cs typeface="Arial"/>
              </a:rPr>
              <a:t>Передвигаетесь </a:t>
            </a:r>
            <a:r>
              <a:rPr sz="1200" i="1" dirty="0">
                <a:latin typeface="Arial"/>
                <a:cs typeface="Arial"/>
              </a:rPr>
              <a:t>ли </a:t>
            </a:r>
            <a:r>
              <a:rPr sz="1200" i="1" spc="-5" dirty="0">
                <a:latin typeface="Arial"/>
                <a:cs typeface="Arial"/>
              </a:rPr>
              <a:t>по </a:t>
            </a:r>
            <a:r>
              <a:rPr sz="1200" i="1" spc="-10" dirty="0">
                <a:latin typeface="Arial"/>
                <a:cs typeface="Arial"/>
              </a:rPr>
              <a:t>квартире</a:t>
            </a:r>
            <a:r>
              <a:rPr sz="1200" i="1" spc="-7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самостоятельно?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25217" y="4017010"/>
            <a:ext cx="654304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На основании анамнеза медицинская </a:t>
            </a:r>
            <a:r>
              <a:rPr sz="1200" dirty="0">
                <a:latin typeface="Arial"/>
                <a:cs typeface="Arial"/>
              </a:rPr>
              <a:t>сестра </a:t>
            </a:r>
            <a:r>
              <a:rPr sz="1200" spc="-10" dirty="0">
                <a:latin typeface="Arial"/>
                <a:cs typeface="Arial"/>
              </a:rPr>
              <a:t>формулирует </a:t>
            </a:r>
            <a:r>
              <a:rPr sz="1200" spc="-5" dirty="0">
                <a:latin typeface="Arial"/>
                <a:cs typeface="Arial"/>
              </a:rPr>
              <a:t>для </a:t>
            </a:r>
            <a:r>
              <a:rPr sz="1200" spc="-10" dirty="0">
                <a:latin typeface="Arial"/>
                <a:cs typeface="Arial"/>
              </a:rPr>
              <a:t>себя </a:t>
            </a:r>
            <a:r>
              <a:rPr sz="1200" dirty="0">
                <a:latin typeface="Arial"/>
                <a:cs typeface="Arial"/>
              </a:rPr>
              <a:t>причину </a:t>
            </a:r>
            <a:r>
              <a:rPr sz="1200" spc="-5" dirty="0">
                <a:latin typeface="Arial"/>
                <a:cs typeface="Arial"/>
              </a:rPr>
              <a:t>обращения 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находит </a:t>
            </a:r>
            <a:r>
              <a:rPr sz="1200" dirty="0">
                <a:latin typeface="Arial"/>
                <a:cs typeface="Arial"/>
              </a:rPr>
              <a:t>ее </a:t>
            </a:r>
            <a:r>
              <a:rPr sz="1200" spc="-5" dirty="0">
                <a:latin typeface="Arial"/>
                <a:cs typeface="Arial"/>
              </a:rPr>
              <a:t>в карте перенаправления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пациента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18766" y="4357370"/>
            <a:ext cx="5013325" cy="168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61620">
              <a:lnSpc>
                <a:spcPts val="1535"/>
              </a:lnSpc>
              <a:buClr>
                <a:srgbClr val="00295F"/>
              </a:buClr>
              <a:buSzPct val="116666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spc="-10" dirty="0">
                <a:latin typeface="Arial"/>
                <a:cs typeface="Arial"/>
              </a:rPr>
              <a:t>Температура, </a:t>
            </a:r>
            <a:r>
              <a:rPr sz="1200" i="1" spc="-5" dirty="0">
                <a:latin typeface="Arial"/>
                <a:cs typeface="Arial"/>
              </a:rPr>
              <a:t>простудные</a:t>
            </a:r>
            <a:r>
              <a:rPr sz="1200" i="1" spc="-7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заболевания</a:t>
            </a:r>
            <a:endParaRPr sz="1200">
              <a:latin typeface="Arial"/>
              <a:cs typeface="Arial"/>
            </a:endParaRPr>
          </a:p>
          <a:p>
            <a:pPr marL="274320" indent="-261620">
              <a:lnSpc>
                <a:spcPts val="1445"/>
              </a:lnSpc>
              <a:buClr>
                <a:srgbClr val="00295F"/>
              </a:buClr>
              <a:buSzPct val="120833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spc="-5" dirty="0">
                <a:latin typeface="Arial"/>
                <a:cs typeface="Arial"/>
              </a:rPr>
              <a:t>Повышение </a:t>
            </a:r>
            <a:r>
              <a:rPr sz="1200" i="1" spc="-10" dirty="0">
                <a:latin typeface="Arial"/>
                <a:cs typeface="Arial"/>
              </a:rPr>
              <a:t>артериального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давления</a:t>
            </a:r>
            <a:endParaRPr sz="1200">
              <a:latin typeface="Arial"/>
              <a:cs typeface="Arial"/>
            </a:endParaRPr>
          </a:p>
          <a:p>
            <a:pPr marL="274320" indent="-261620">
              <a:lnSpc>
                <a:spcPts val="1465"/>
              </a:lnSpc>
              <a:buClr>
                <a:srgbClr val="00295F"/>
              </a:buClr>
              <a:buSzPct val="120833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spc="-15" dirty="0">
                <a:latin typeface="Arial"/>
                <a:cs typeface="Arial"/>
              </a:rPr>
              <a:t>Головная</a:t>
            </a:r>
            <a:r>
              <a:rPr sz="1200" i="1" spc="-9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боль</a:t>
            </a:r>
            <a:endParaRPr sz="1200">
              <a:latin typeface="Arial"/>
              <a:cs typeface="Arial"/>
            </a:endParaRPr>
          </a:p>
          <a:p>
            <a:pPr marL="274320" indent="-261620">
              <a:lnSpc>
                <a:spcPts val="1435"/>
              </a:lnSpc>
              <a:buClr>
                <a:srgbClr val="00295F"/>
              </a:buClr>
              <a:buSzPct val="116666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spc="-10" dirty="0">
                <a:latin typeface="Arial"/>
                <a:cs typeface="Arial"/>
              </a:rPr>
              <a:t>Заболевания суставов </a:t>
            </a:r>
            <a:r>
              <a:rPr sz="1200" i="1" spc="-5" dirty="0">
                <a:latin typeface="Arial"/>
                <a:cs typeface="Arial"/>
              </a:rPr>
              <a:t>(артропатия), </a:t>
            </a:r>
            <a:r>
              <a:rPr sz="1200" i="1" spc="-10" dirty="0">
                <a:latin typeface="Arial"/>
                <a:cs typeface="Arial"/>
              </a:rPr>
              <a:t>боль </a:t>
            </a:r>
            <a:r>
              <a:rPr sz="1200" i="1" dirty="0">
                <a:latin typeface="Arial"/>
                <a:cs typeface="Arial"/>
              </a:rPr>
              <a:t>в </a:t>
            </a:r>
            <a:r>
              <a:rPr sz="1200" i="1" spc="-5" dirty="0">
                <a:latin typeface="Arial"/>
                <a:cs typeface="Arial"/>
              </a:rPr>
              <a:t>спине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(дорсопатия)</a:t>
            </a:r>
            <a:endParaRPr sz="1200">
              <a:latin typeface="Arial"/>
              <a:cs typeface="Arial"/>
            </a:endParaRPr>
          </a:p>
          <a:p>
            <a:pPr marL="274320" indent="-261620">
              <a:lnSpc>
                <a:spcPts val="1440"/>
              </a:lnSpc>
              <a:buClr>
                <a:srgbClr val="00295F"/>
              </a:buClr>
              <a:buSzPct val="116666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spc="-10" dirty="0">
                <a:latin typeface="Arial"/>
                <a:cs typeface="Arial"/>
              </a:rPr>
              <a:t>Боль </a:t>
            </a:r>
            <a:r>
              <a:rPr sz="1200" i="1" spc="-5" dirty="0">
                <a:latin typeface="Arial"/>
                <a:cs typeface="Arial"/>
              </a:rPr>
              <a:t>при онкологическом</a:t>
            </a:r>
            <a:r>
              <a:rPr sz="1200" i="1" spc="-8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заболевании</a:t>
            </a:r>
            <a:endParaRPr sz="1200">
              <a:latin typeface="Arial"/>
              <a:cs typeface="Arial"/>
            </a:endParaRPr>
          </a:p>
          <a:p>
            <a:pPr marL="274320" indent="-261620">
              <a:lnSpc>
                <a:spcPts val="1440"/>
              </a:lnSpc>
              <a:buClr>
                <a:srgbClr val="00295F"/>
              </a:buClr>
              <a:buSzPct val="116666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dirty="0">
                <a:latin typeface="Arial"/>
                <a:cs typeface="Arial"/>
              </a:rPr>
              <a:t>Общее</a:t>
            </a:r>
            <a:r>
              <a:rPr sz="1200" i="1" spc="-9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недомогание</a:t>
            </a:r>
            <a:endParaRPr sz="1200">
              <a:latin typeface="Arial"/>
              <a:cs typeface="Arial"/>
            </a:endParaRPr>
          </a:p>
          <a:p>
            <a:pPr marL="274320" indent="-261620">
              <a:lnSpc>
                <a:spcPts val="1415"/>
              </a:lnSpc>
              <a:buClr>
                <a:srgbClr val="00295F"/>
              </a:buClr>
              <a:buSzPct val="116666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spc="-10" dirty="0">
                <a:latin typeface="Arial"/>
                <a:cs typeface="Arial"/>
              </a:rPr>
              <a:t>Заболевания</a:t>
            </a:r>
            <a:r>
              <a:rPr sz="1200" i="1" spc="-9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ЖКТ</a:t>
            </a:r>
            <a:endParaRPr sz="1200">
              <a:latin typeface="Arial"/>
              <a:cs typeface="Arial"/>
            </a:endParaRPr>
          </a:p>
          <a:p>
            <a:pPr marL="274320" indent="-261620">
              <a:lnSpc>
                <a:spcPts val="1470"/>
              </a:lnSpc>
              <a:buClr>
                <a:srgbClr val="00295F"/>
              </a:buClr>
              <a:buSzPct val="120833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spc="-5" dirty="0">
                <a:latin typeface="Arial"/>
                <a:cs typeface="Arial"/>
              </a:rPr>
              <a:t>Осмотр для выписки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рецептов</a:t>
            </a:r>
            <a:endParaRPr sz="1200">
              <a:latin typeface="Arial"/>
              <a:cs typeface="Arial"/>
            </a:endParaRPr>
          </a:p>
          <a:p>
            <a:pPr marL="274320" indent="-261620">
              <a:lnSpc>
                <a:spcPts val="1555"/>
              </a:lnSpc>
              <a:buClr>
                <a:srgbClr val="00295F"/>
              </a:buClr>
              <a:buSzPct val="116666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spc="-5" dirty="0">
                <a:latin typeface="Arial"/>
                <a:cs typeface="Arial"/>
              </a:rPr>
              <a:t>Острая</a:t>
            </a:r>
            <a:r>
              <a:rPr sz="1200" i="1" spc="-9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боль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25217" y="2103374"/>
            <a:ext cx="6372860" cy="749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>
              <a:lnSpc>
                <a:spcPts val="1315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случае </a:t>
            </a:r>
            <a:r>
              <a:rPr sz="1200" b="1" spc="-10" dirty="0">
                <a:latin typeface="Arial"/>
                <a:cs typeface="Arial"/>
              </a:rPr>
              <a:t>приема вызовов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населения</a:t>
            </a:r>
            <a:endParaRPr sz="1200">
              <a:latin typeface="Arial"/>
              <a:cs typeface="Arial"/>
            </a:endParaRPr>
          </a:p>
          <a:p>
            <a:pPr marL="467995" lvl="1" indent="-262255">
              <a:lnSpc>
                <a:spcPts val="1590"/>
              </a:lnSpc>
              <a:buClr>
                <a:srgbClr val="00295F"/>
              </a:buClr>
              <a:buSzPct val="120833"/>
              <a:buFont typeface="Arial"/>
              <a:buChar char="–"/>
              <a:tabLst>
                <a:tab pos="467995" algn="l"/>
                <a:tab pos="468630" algn="l"/>
                <a:tab pos="5193665" algn="l"/>
              </a:tabLst>
            </a:pPr>
            <a:r>
              <a:rPr sz="1200" i="1" spc="-10" dirty="0">
                <a:latin typeface="Arial"/>
                <a:cs typeface="Arial"/>
              </a:rPr>
              <a:t>Здравствуйте, </a:t>
            </a:r>
            <a:r>
              <a:rPr sz="1200" i="1" spc="-5" dirty="0">
                <a:latin typeface="Arial"/>
                <a:cs typeface="Arial"/>
              </a:rPr>
              <a:t>вызов </a:t>
            </a:r>
            <a:r>
              <a:rPr sz="1200" i="1" spc="-15" dirty="0">
                <a:latin typeface="Arial"/>
                <a:cs typeface="Arial"/>
              </a:rPr>
              <a:t>врача </a:t>
            </a:r>
            <a:r>
              <a:rPr sz="1200" i="1" dirty="0">
                <a:latin typeface="Arial"/>
                <a:cs typeface="Arial"/>
              </a:rPr>
              <a:t>на дом </a:t>
            </a:r>
            <a:r>
              <a:rPr sz="1200" i="1" spc="-5" dirty="0">
                <a:latin typeface="Arial"/>
                <a:cs typeface="Arial"/>
              </a:rPr>
              <a:t>городской</a:t>
            </a:r>
            <a:r>
              <a:rPr sz="1200" i="1" spc="3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поликлиники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№</a:t>
            </a:r>
            <a:r>
              <a:rPr sz="1200" u="sng" spc="-10" dirty="0">
                <a:latin typeface="Agency FB" pitchFamily="34" charset="0"/>
                <a:cs typeface="Times New Roman"/>
              </a:rPr>
              <a:t> 	</a:t>
            </a:r>
            <a:r>
              <a:rPr sz="1200" i="1" dirty="0">
                <a:latin typeface="Arial"/>
                <a:cs typeface="Arial"/>
              </a:rPr>
              <a:t>. Как </a:t>
            </a:r>
            <a:r>
              <a:rPr sz="1200" i="1" spc="-10" dirty="0">
                <a:latin typeface="Arial"/>
                <a:cs typeface="Arial"/>
              </a:rPr>
              <a:t>вас</a:t>
            </a:r>
            <a:r>
              <a:rPr sz="1200" i="1" spc="-105" dirty="0">
                <a:latin typeface="Arial"/>
                <a:cs typeface="Arial"/>
              </a:rPr>
              <a:t> </a:t>
            </a:r>
            <a:r>
              <a:rPr sz="1200" i="1" spc="-15" dirty="0">
                <a:latin typeface="Arial"/>
                <a:cs typeface="Arial"/>
              </a:rPr>
              <a:t>зовут?</a:t>
            </a:r>
            <a:endParaRPr sz="1200">
              <a:latin typeface="Arial"/>
              <a:cs typeface="Arial"/>
            </a:endParaRPr>
          </a:p>
          <a:p>
            <a:pPr marL="467995">
              <a:lnSpc>
                <a:spcPts val="1315"/>
              </a:lnSpc>
            </a:pPr>
            <a:r>
              <a:rPr sz="1200" i="1" spc="-5" dirty="0">
                <a:latin typeface="Arial"/>
                <a:cs typeface="Arial"/>
              </a:rPr>
              <a:t>(Занести </a:t>
            </a:r>
            <a:r>
              <a:rPr sz="1200" i="1" dirty="0">
                <a:latin typeface="Arial"/>
                <a:cs typeface="Arial"/>
              </a:rPr>
              <a:t>ФИО </a:t>
            </a:r>
            <a:r>
              <a:rPr sz="1200" i="1" spc="-5" dirty="0">
                <a:latin typeface="Arial"/>
                <a:cs typeface="Arial"/>
              </a:rPr>
              <a:t>пациента </a:t>
            </a:r>
            <a:r>
              <a:rPr sz="1200" i="1" dirty="0">
                <a:latin typeface="Arial"/>
                <a:cs typeface="Arial"/>
              </a:rPr>
              <a:t>в</a:t>
            </a:r>
            <a:r>
              <a:rPr sz="1200" i="1" spc="-6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журнал)</a:t>
            </a:r>
            <a:endParaRPr sz="1200">
              <a:latin typeface="Arial"/>
              <a:cs typeface="Arial"/>
            </a:endParaRPr>
          </a:p>
          <a:p>
            <a:pPr marL="467995" lvl="1" indent="-262255">
              <a:lnSpc>
                <a:spcPts val="1580"/>
              </a:lnSpc>
              <a:buClr>
                <a:srgbClr val="00295F"/>
              </a:buClr>
              <a:buSzPct val="116666"/>
              <a:buFont typeface="Arial"/>
              <a:buChar char="–"/>
              <a:tabLst>
                <a:tab pos="467995" algn="l"/>
                <a:tab pos="468630" algn="l"/>
              </a:tabLst>
            </a:pPr>
            <a:r>
              <a:rPr sz="1200" i="1" spc="-15" dirty="0">
                <a:latin typeface="Arial"/>
                <a:cs typeface="Arial"/>
              </a:rPr>
              <a:t>Что </a:t>
            </a:r>
            <a:r>
              <a:rPr sz="1200" i="1" dirty="0">
                <a:latin typeface="Arial"/>
                <a:cs typeface="Arial"/>
              </a:rPr>
              <a:t>Вас</a:t>
            </a:r>
            <a:r>
              <a:rPr sz="1200" i="1" spc="-5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беспокоит?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136013" y="2855849"/>
            <a:ext cx="6600825" cy="0"/>
          </a:xfrm>
          <a:custGeom>
            <a:avLst/>
            <a:gdLst/>
            <a:ahLst/>
            <a:cxnLst/>
            <a:rect l="l" t="t" r="r" b="b"/>
            <a:pathLst>
              <a:path w="6600825">
                <a:moveTo>
                  <a:pt x="0" y="0"/>
                </a:moveTo>
                <a:lnTo>
                  <a:pt x="6600444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z="1800" baseline="2314" dirty="0"/>
              <a:t>|</a:t>
            </a:r>
            <a:r>
              <a:rPr sz="1800" spc="375" baseline="2314" dirty="0"/>
              <a:t> </a:t>
            </a:r>
            <a:r>
              <a:rPr lang="ru-RU" sz="1000" spc="-5" dirty="0" smtClean="0"/>
              <a:t>14</a:t>
            </a: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76" y="233426"/>
            <a:ext cx="8753246" cy="282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35"/>
              </a:lnSpc>
            </a:pPr>
            <a:r>
              <a:rPr spc="-5" dirty="0" err="1" smtClean="0"/>
              <a:t>Карта</a:t>
            </a:r>
            <a:r>
              <a:rPr spc="-5" dirty="0" smtClean="0"/>
              <a:t> </a:t>
            </a:r>
            <a:r>
              <a:rPr spc="-5" dirty="0"/>
              <a:t>перенаправления </a:t>
            </a:r>
            <a:r>
              <a:rPr spc="-10" dirty="0"/>
              <a:t>пациента</a:t>
            </a:r>
            <a:r>
              <a:rPr spc="120" dirty="0"/>
              <a:t> </a:t>
            </a:r>
            <a:r>
              <a:rPr dirty="0"/>
              <a:t>(1/2)</a:t>
            </a:r>
          </a:p>
        </p:txBody>
      </p:sp>
      <p:sp>
        <p:nvSpPr>
          <p:cNvPr id="4" name="object 4"/>
          <p:cNvSpPr/>
          <p:nvPr/>
        </p:nvSpPr>
        <p:spPr>
          <a:xfrm>
            <a:off x="240449" y="4742891"/>
            <a:ext cx="1044575" cy="571500"/>
          </a:xfrm>
          <a:custGeom>
            <a:avLst/>
            <a:gdLst/>
            <a:ahLst/>
            <a:cxnLst/>
            <a:rect l="l" t="t" r="r" b="b"/>
            <a:pathLst>
              <a:path w="1044575" h="571500">
                <a:moveTo>
                  <a:pt x="0" y="571296"/>
                </a:moveTo>
                <a:lnTo>
                  <a:pt x="1044003" y="571296"/>
                </a:lnTo>
                <a:lnTo>
                  <a:pt x="1044003" y="0"/>
                </a:lnTo>
                <a:lnTo>
                  <a:pt x="0" y="0"/>
                </a:lnTo>
                <a:lnTo>
                  <a:pt x="0" y="571296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449" y="4742891"/>
            <a:ext cx="1044575" cy="571500"/>
          </a:xfrm>
          <a:custGeom>
            <a:avLst/>
            <a:gdLst/>
            <a:ahLst/>
            <a:cxnLst/>
            <a:rect l="l" t="t" r="r" b="b"/>
            <a:pathLst>
              <a:path w="1044575" h="571500">
                <a:moveTo>
                  <a:pt x="0" y="571296"/>
                </a:moveTo>
                <a:lnTo>
                  <a:pt x="1044003" y="571296"/>
                </a:lnTo>
                <a:lnTo>
                  <a:pt x="1044003" y="0"/>
                </a:lnTo>
                <a:lnTo>
                  <a:pt x="0" y="0"/>
                </a:lnTo>
                <a:lnTo>
                  <a:pt x="0" y="571296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449" y="3284601"/>
            <a:ext cx="1044575" cy="1384935"/>
          </a:xfrm>
          <a:custGeom>
            <a:avLst/>
            <a:gdLst/>
            <a:ahLst/>
            <a:cxnLst/>
            <a:rect l="l" t="t" r="r" b="b"/>
            <a:pathLst>
              <a:path w="1044575" h="1384935">
                <a:moveTo>
                  <a:pt x="0" y="1384934"/>
                </a:moveTo>
                <a:lnTo>
                  <a:pt x="1044003" y="1384934"/>
                </a:lnTo>
                <a:lnTo>
                  <a:pt x="1044003" y="0"/>
                </a:lnTo>
                <a:lnTo>
                  <a:pt x="0" y="0"/>
                </a:lnTo>
                <a:lnTo>
                  <a:pt x="0" y="1384934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449" y="3284601"/>
            <a:ext cx="1044575" cy="1384935"/>
          </a:xfrm>
          <a:custGeom>
            <a:avLst/>
            <a:gdLst/>
            <a:ahLst/>
            <a:cxnLst/>
            <a:rect l="l" t="t" r="r" b="b"/>
            <a:pathLst>
              <a:path w="1044575" h="1384935">
                <a:moveTo>
                  <a:pt x="0" y="1384934"/>
                </a:moveTo>
                <a:lnTo>
                  <a:pt x="1044003" y="1384934"/>
                </a:lnTo>
                <a:lnTo>
                  <a:pt x="1044003" y="0"/>
                </a:lnTo>
                <a:lnTo>
                  <a:pt x="0" y="0"/>
                </a:lnTo>
                <a:lnTo>
                  <a:pt x="0" y="1384934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449" y="5387390"/>
            <a:ext cx="1044575" cy="769620"/>
          </a:xfrm>
          <a:custGeom>
            <a:avLst/>
            <a:gdLst/>
            <a:ahLst/>
            <a:cxnLst/>
            <a:rect l="l" t="t" r="r" b="b"/>
            <a:pathLst>
              <a:path w="1044575" h="769620">
                <a:moveTo>
                  <a:pt x="0" y="769442"/>
                </a:moveTo>
                <a:lnTo>
                  <a:pt x="1044003" y="769442"/>
                </a:lnTo>
                <a:lnTo>
                  <a:pt x="1044003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449" y="5387390"/>
            <a:ext cx="1044575" cy="769620"/>
          </a:xfrm>
          <a:custGeom>
            <a:avLst/>
            <a:gdLst/>
            <a:ahLst/>
            <a:cxnLst/>
            <a:rect l="l" t="t" r="r" b="b"/>
            <a:pathLst>
              <a:path w="1044575" h="769620">
                <a:moveTo>
                  <a:pt x="0" y="769442"/>
                </a:moveTo>
                <a:lnTo>
                  <a:pt x="1044003" y="769442"/>
                </a:lnTo>
                <a:lnTo>
                  <a:pt x="1044003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449" y="1635760"/>
            <a:ext cx="1044575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028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0749" y="1635760"/>
            <a:ext cx="1979930" cy="0"/>
          </a:xfrm>
          <a:custGeom>
            <a:avLst/>
            <a:gdLst/>
            <a:ahLst/>
            <a:cxnLst/>
            <a:rect l="l" t="t" r="r" b="b"/>
            <a:pathLst>
              <a:path w="1979929">
                <a:moveTo>
                  <a:pt x="0" y="0"/>
                </a:moveTo>
                <a:lnTo>
                  <a:pt x="1979929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7077" y="1635760"/>
            <a:ext cx="1476375" cy="0"/>
          </a:xfrm>
          <a:custGeom>
            <a:avLst/>
            <a:gdLst/>
            <a:ahLst/>
            <a:cxnLst/>
            <a:rect l="l" t="t" r="r" b="b"/>
            <a:pathLst>
              <a:path w="1476375">
                <a:moveTo>
                  <a:pt x="0" y="0"/>
                </a:moveTo>
                <a:lnTo>
                  <a:pt x="1475994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49341" y="1635760"/>
            <a:ext cx="1871980" cy="0"/>
          </a:xfrm>
          <a:custGeom>
            <a:avLst/>
            <a:gdLst/>
            <a:ahLst/>
            <a:cxnLst/>
            <a:rect l="l" t="t" r="r" b="b"/>
            <a:pathLst>
              <a:path w="1871979">
                <a:moveTo>
                  <a:pt x="0" y="0"/>
                </a:moveTo>
                <a:lnTo>
                  <a:pt x="1871980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57593" y="1635760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071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0749" y="1417447"/>
            <a:ext cx="7320915" cy="0"/>
          </a:xfrm>
          <a:custGeom>
            <a:avLst/>
            <a:gdLst/>
            <a:ahLst/>
            <a:cxnLst/>
            <a:rect l="l" t="t" r="r" b="b"/>
            <a:pathLst>
              <a:path w="7320915">
                <a:moveTo>
                  <a:pt x="0" y="0"/>
                </a:moveTo>
                <a:lnTo>
                  <a:pt x="7320915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449" y="1672463"/>
            <a:ext cx="1044575" cy="1539240"/>
          </a:xfrm>
          <a:custGeom>
            <a:avLst/>
            <a:gdLst/>
            <a:ahLst/>
            <a:cxnLst/>
            <a:rect l="l" t="t" r="r" b="b"/>
            <a:pathLst>
              <a:path w="1044575" h="1539239">
                <a:moveTo>
                  <a:pt x="0" y="1538859"/>
                </a:moveTo>
                <a:lnTo>
                  <a:pt x="1044003" y="1538859"/>
                </a:lnTo>
                <a:lnTo>
                  <a:pt x="1044003" y="0"/>
                </a:lnTo>
                <a:lnTo>
                  <a:pt x="0" y="0"/>
                </a:lnTo>
                <a:lnTo>
                  <a:pt x="0" y="1538859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0449" y="1672463"/>
            <a:ext cx="1044575" cy="1539240"/>
          </a:xfrm>
          <a:custGeom>
            <a:avLst/>
            <a:gdLst/>
            <a:ahLst/>
            <a:cxnLst/>
            <a:rect l="l" t="t" r="r" b="b"/>
            <a:pathLst>
              <a:path w="1044575" h="1539239">
                <a:moveTo>
                  <a:pt x="0" y="1538859"/>
                </a:moveTo>
                <a:lnTo>
                  <a:pt x="1044003" y="1538859"/>
                </a:lnTo>
                <a:lnTo>
                  <a:pt x="1044003" y="0"/>
                </a:lnTo>
                <a:lnTo>
                  <a:pt x="0" y="0"/>
                </a:lnTo>
                <a:lnTo>
                  <a:pt x="0" y="1538859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449" y="5350764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214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0449" y="3247898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214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449" y="4706239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214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114300" y="782440"/>
          <a:ext cx="8743946" cy="5465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2029"/>
                <a:gridCol w="2150581"/>
                <a:gridCol w="1580363"/>
                <a:gridCol w="1898970"/>
                <a:gridCol w="164021"/>
                <a:gridCol w="1777982"/>
              </a:tblGrid>
              <a:tr h="359987">
                <a:tc gridSpan="6">
                  <a:txBody>
                    <a:bodyPr/>
                    <a:lstStyle/>
                    <a:p>
                      <a:pPr marL="116205" marR="29419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Выберите причину обращения и на основании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симптомов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определите дальнейшие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шаги.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Задайте пациенту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уточняющие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вопросы в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случае</a:t>
                      </a:r>
                      <a:r>
                        <a:rPr sz="10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необходимости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808080"/>
                      </a:solidFill>
                      <a:prstDash val="solid"/>
                    </a:lnL>
                    <a:lnR w="9524">
                      <a:solidFill>
                        <a:srgbClr val="808080"/>
                      </a:solidFill>
                      <a:prstDash val="solid"/>
                    </a:lnR>
                    <a:lnT w="9524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05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Agency FB" pitchFamily="34" charset="0"/>
                        <a:cs typeface="Times New Roman"/>
                      </a:endParaRPr>
                    </a:p>
                    <a:p>
                      <a:pPr marL="116205" marR="12192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Причина 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обращения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Agency FB" pitchFamily="34" charset="0"/>
                        <a:cs typeface="Times New Roman"/>
                      </a:endParaRPr>
                    </a:p>
                    <a:p>
                      <a:pPr marL="188595" marR="121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ра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ра,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ОРВИ,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8859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пневмония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Agency FB" pitchFamily="34" charset="0"/>
                        <a:cs typeface="Times New Roman"/>
                      </a:endParaRPr>
                    </a:p>
                    <a:p>
                      <a:pPr marL="188595" marR="3632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spc="-15" dirty="0">
                          <a:latin typeface="Arial"/>
                          <a:cs typeface="Arial"/>
                        </a:rPr>
                        <a:t>Арте- 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риальное  давление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Agency FB" pitchFamily="34" charset="0"/>
                        <a:cs typeface="Times New Roman"/>
                      </a:endParaRPr>
                    </a:p>
                    <a:p>
                      <a:pPr marL="188595" marR="13398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Церебро- 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ва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b="1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000" b="1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рные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болезни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Agency FB" pitchFamily="34" charset="0"/>
                        <a:cs typeface="Times New Roman"/>
                      </a:endParaRPr>
                    </a:p>
                    <a:p>
                      <a:pPr marL="188595" marR="21653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Болезни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су- 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ставов и  спины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808080"/>
                      </a:solidFill>
                      <a:prstDash val="solid"/>
                    </a:lnL>
                    <a:lnT w="9525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Дальнейшие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latin typeface="Arial"/>
                          <a:cs typeface="Arial"/>
                        </a:rPr>
                        <a:t>шаги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9539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Выезд</a:t>
                      </a:r>
                      <a:r>
                        <a:rPr sz="10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терапевта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3215" indent="-191770">
                        <a:lnSpc>
                          <a:spcPct val="100000"/>
                        </a:lnSpc>
                        <a:spcBef>
                          <a:spcPts val="430"/>
                        </a:spcBef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3215" algn="l"/>
                          <a:tab pos="32385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Температура от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37,5 до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39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3215" marR="260985" indent="-191770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3215" algn="l"/>
                          <a:tab pos="32385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Повышенная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температура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 одно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из следующих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состояний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86740" lvl="1" indent="-262255">
                        <a:lnSpc>
                          <a:spcPts val="1120"/>
                        </a:lnSpc>
                        <a:buClr>
                          <a:srgbClr val="00295F"/>
                        </a:buClr>
                        <a:buSzPct val="120000"/>
                        <a:buChar char="–"/>
                        <a:tabLst>
                          <a:tab pos="586740" algn="l"/>
                          <a:tab pos="58737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Сыпь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86740" lvl="1" indent="-262255">
                        <a:lnSpc>
                          <a:spcPts val="1200"/>
                        </a:lnSpc>
                        <a:buClr>
                          <a:srgbClr val="00295F"/>
                        </a:buClr>
                        <a:buSzPct val="120000"/>
                        <a:buChar char="–"/>
                        <a:tabLst>
                          <a:tab pos="586740" algn="l"/>
                          <a:tab pos="587375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Жидкий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стул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86740" marR="87630" lvl="1" indent="-262255">
                        <a:lnSpc>
                          <a:spcPts val="1200"/>
                        </a:lnSpc>
                        <a:spcBef>
                          <a:spcPts val="120"/>
                        </a:spcBef>
                        <a:buClr>
                          <a:srgbClr val="00295F"/>
                        </a:buClr>
                        <a:buSzPct val="120000"/>
                        <a:buChar char="–"/>
                        <a:tabLst>
                          <a:tab pos="586740" algn="l"/>
                          <a:tab pos="58737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Одышка при</a:t>
                      </a:r>
                      <a:r>
                        <a:rPr sz="1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физической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нагрузке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86740" lvl="1" indent="-262255">
                        <a:lnSpc>
                          <a:spcPts val="1200"/>
                        </a:lnSpc>
                        <a:buClr>
                          <a:srgbClr val="00295F"/>
                        </a:buClr>
                        <a:buSzPct val="120000"/>
                        <a:buChar char="–"/>
                        <a:tabLst>
                          <a:tab pos="586740" algn="l"/>
                          <a:tab pos="58737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Прочие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состояния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15"/>
                        </a:spcBef>
                        <a:buClr>
                          <a:srgbClr val="00295F"/>
                        </a:buClr>
                        <a:buFont typeface="Arial"/>
                        <a:buChar char="–"/>
                      </a:pPr>
                      <a:endParaRPr sz="1600">
                        <a:latin typeface="Agency FB" pitchFamily="34" charset="0"/>
                        <a:cs typeface="Times New Roman"/>
                      </a:endParaRPr>
                    </a:p>
                    <a:p>
                      <a:pPr marL="323215" marR="424815" indent="-191770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3215" algn="l"/>
                          <a:tab pos="32385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Состояние после  гипертонического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криза  (Для активов от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03)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3215" marR="132715" indent="-191770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3215" algn="l"/>
                          <a:tab pos="32385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Артериальное давление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до  90/150мм.рт.ст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(Маломобильные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пациенты)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 marL="323215" marR="153035" indent="-191770">
                        <a:lnSpc>
                          <a:spcPct val="100000"/>
                        </a:lnSpc>
                        <a:spcBef>
                          <a:spcPts val="835"/>
                        </a:spcBef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3215" algn="l"/>
                          <a:tab pos="32385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Маломобильные граждане  с хроническим диагнозом,  если необходим осмотр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для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нового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рецепта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3215" marR="422275" indent="-191770">
                        <a:lnSpc>
                          <a:spcPct val="100000"/>
                        </a:lnSpc>
                        <a:spcBef>
                          <a:spcPts val="275"/>
                        </a:spcBef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3215" algn="l"/>
                          <a:tab pos="32385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Хроническая боль (  ограничение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движений)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3215" indent="-191770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3215" algn="l"/>
                          <a:tab pos="32385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Острая боль без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элемента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321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травмы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3215" indent="-191770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3215" algn="l"/>
                          <a:tab pos="32385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Подагра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Agency FB" pitchFamily="34" charset="0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Запись к</a:t>
                      </a:r>
                      <a:r>
                        <a:rPr sz="1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терапевту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8925" marR="509905" indent="-191770">
                        <a:lnSpc>
                          <a:spcPct val="100000"/>
                        </a:lnSpc>
                        <a:spcBef>
                          <a:spcPts val="430"/>
                        </a:spcBef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88925" algn="l"/>
                          <a:tab pos="289560" algn="l"/>
                        </a:tabLst>
                      </a:pPr>
                      <a:r>
                        <a:rPr sz="1000" spc="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пе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ат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ра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до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37,4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8925" indent="-191770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88925" algn="l"/>
                          <a:tab pos="28956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Отсутствие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 одышки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2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2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2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2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2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200">
                        <a:latin typeface="Agency FB" pitchFamily="34" charset="0"/>
                        <a:cs typeface="Times New Roman"/>
                      </a:endParaRPr>
                    </a:p>
                    <a:p>
                      <a:pPr marL="288925" marR="403860" indent="-191770">
                        <a:lnSpc>
                          <a:spcPct val="100000"/>
                        </a:lnSpc>
                        <a:spcBef>
                          <a:spcPts val="815"/>
                        </a:spcBef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88925" algn="l"/>
                          <a:tab pos="28956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Артериальное  давление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до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90/150мм.р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т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(Пациенты  мобильны)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8925" marR="151130" indent="-191770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88925" algn="l"/>
                          <a:tab pos="28956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Если необходима  выписка лекарств</a:t>
                      </a:r>
                      <a:r>
                        <a:rPr sz="1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-  запись на  сестринский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пост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88925" indent="-191770">
                        <a:lnSpc>
                          <a:spcPct val="100000"/>
                        </a:lnSpc>
                        <a:spcBef>
                          <a:spcPts val="680"/>
                        </a:spcBef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88925" algn="l"/>
                          <a:tab pos="28956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Хронические</a:t>
                      </a:r>
                      <a:r>
                        <a:rPr sz="1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ЦВБ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2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2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950">
                        <a:latin typeface="Agency FB" pitchFamily="34" charset="0"/>
                        <a:cs typeface="Times New Roman"/>
                      </a:endParaRPr>
                    </a:p>
                    <a:p>
                      <a:pPr marL="288925" marR="172085" indent="-191770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88925" algn="l"/>
                          <a:tab pos="28956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Хроническая боль  без ограничения  движений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Agency FB" pitchFamily="34" charset="0"/>
                        <a:cs typeface="Times New Roman"/>
                      </a:endParaRPr>
                    </a:p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Перенаправление в</a:t>
                      </a:r>
                      <a:r>
                        <a:rPr sz="10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ОНМП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1310" indent="-191770">
                        <a:lnSpc>
                          <a:spcPct val="100000"/>
                        </a:lnSpc>
                        <a:spcBef>
                          <a:spcPts val="430"/>
                        </a:spcBef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1310" algn="l"/>
                          <a:tab pos="32194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Температура более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39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1310" marR="11430" indent="-191770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1310" algn="l"/>
                          <a:tab pos="32194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Повышенная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температура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одно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из следующих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состояний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84835" marR="18415" lvl="1" indent="-261620">
                        <a:lnSpc>
                          <a:spcPts val="1200"/>
                        </a:lnSpc>
                        <a:spcBef>
                          <a:spcPts val="40"/>
                        </a:spcBef>
                        <a:buClr>
                          <a:srgbClr val="00295F"/>
                        </a:buClr>
                        <a:buSzPct val="120000"/>
                        <a:buChar char="–"/>
                        <a:tabLst>
                          <a:tab pos="584835" algn="l"/>
                          <a:tab pos="58547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Одышка при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незначи-  тельной физической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нагрузке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84835" lvl="1" indent="-261620">
                        <a:lnSpc>
                          <a:spcPts val="1200"/>
                        </a:lnSpc>
                        <a:buClr>
                          <a:srgbClr val="00295F"/>
                        </a:buClr>
                        <a:buSzPct val="120000"/>
                        <a:buChar char="–"/>
                        <a:tabLst>
                          <a:tab pos="584835" algn="l"/>
                          <a:tab pos="58547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Больно открыть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рот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–"/>
                      </a:pPr>
                      <a:endParaRPr sz="1200">
                        <a:latin typeface="Agency FB" pitchFamily="34" charset="0"/>
                        <a:cs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295F"/>
                        </a:buClr>
                        <a:buFont typeface="Arial"/>
                        <a:buChar char="–"/>
                      </a:pPr>
                      <a:endParaRPr sz="1450">
                        <a:latin typeface="Agency FB" pitchFamily="34" charset="0"/>
                        <a:cs typeface="Times New Roman"/>
                      </a:endParaRPr>
                    </a:p>
                    <a:p>
                      <a:pPr marL="321310" marR="212725" indent="-191770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1310" algn="l"/>
                          <a:tab pos="32194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У пациента нет  возможности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измерить  давление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21310" marR="91440" indent="-191770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1310" algn="l"/>
                          <a:tab pos="32194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Артериальное давление  более, чем на 30%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выше  нормального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для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этого  пациента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 marL="321310" marR="17780" indent="-191770">
                        <a:lnSpc>
                          <a:spcPct val="100000"/>
                        </a:lnSpc>
                        <a:spcBef>
                          <a:spcPts val="785"/>
                        </a:spcBef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21310" algn="l"/>
                          <a:tab pos="321945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Головокружение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впервые,  есть признаки тошноты,  рвоты, головная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боль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250">
                        <a:latin typeface="Agency FB" pitchFamily="34" charset="0"/>
                        <a:cs typeface="Times New Roman"/>
                      </a:endParaRPr>
                    </a:p>
                    <a:p>
                      <a:pPr marL="310515" indent="-192405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310515" algn="l"/>
                          <a:tab pos="31115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Острая</a:t>
                      </a:r>
                      <a:r>
                        <a:rPr sz="1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боль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 marL="1905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Agency FB" pitchFamily="34" charset="0"/>
                        <a:cs typeface="Times New Roman"/>
                      </a:endParaRPr>
                    </a:p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Перенаправление в</a:t>
                      </a:r>
                      <a:r>
                        <a:rPr sz="10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03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67335" marR="261620" indent="-192405">
                        <a:lnSpc>
                          <a:spcPct val="100000"/>
                        </a:lnSpc>
                        <a:spcBef>
                          <a:spcPts val="430"/>
                        </a:spcBef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66700" algn="l"/>
                          <a:tab pos="26797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Одышка в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состоянии  покоя, возникшая  недавно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67335" marR="153670" indent="-192405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66700" algn="l"/>
                          <a:tab pos="26797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Повышенная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температура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 одно из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следующих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состояний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860" lvl="1" indent="-262255">
                        <a:lnSpc>
                          <a:spcPts val="1120"/>
                        </a:lnSpc>
                        <a:buClr>
                          <a:srgbClr val="00295F"/>
                        </a:buClr>
                        <a:buSzPct val="120000"/>
                        <a:buChar char="–"/>
                        <a:tabLst>
                          <a:tab pos="530860" algn="l"/>
                          <a:tab pos="531495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Рвота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30860" lvl="1" indent="-262255">
                        <a:lnSpc>
                          <a:spcPts val="1320"/>
                        </a:lnSpc>
                        <a:buClr>
                          <a:srgbClr val="00295F"/>
                        </a:buClr>
                        <a:buSzPct val="120000"/>
                        <a:buChar char="–"/>
                        <a:tabLst>
                          <a:tab pos="530860" algn="l"/>
                          <a:tab pos="531495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Боль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животе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–"/>
                      </a:pPr>
                      <a:endParaRPr sz="1200">
                        <a:latin typeface="Agency FB" pitchFamily="34" charset="0"/>
                        <a:cs typeface="Times New Roman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00295F"/>
                        </a:buClr>
                        <a:buFont typeface="Arial"/>
                        <a:buChar char="–"/>
                      </a:pPr>
                      <a:endParaRPr sz="1450">
                        <a:latin typeface="Agency FB" pitchFamily="34" charset="0"/>
                        <a:cs typeface="Times New Roman"/>
                      </a:endParaRPr>
                    </a:p>
                    <a:p>
                      <a:pPr marL="267335" marR="577850" indent="-192405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66700" algn="l"/>
                          <a:tab pos="26797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Если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требуется  ускорение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(ухудшение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состояния)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67335" marR="245110" indent="-192405">
                        <a:lnSpc>
                          <a:spcPct val="100000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66700" algn="l"/>
                          <a:tab pos="26797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Артериальное  давление более,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чем  190/100мм.рт.ст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295F"/>
                        </a:buClr>
                        <a:buFont typeface="Arial"/>
                        <a:buChar char="▪"/>
                      </a:pPr>
                      <a:endParaRPr sz="1000">
                        <a:latin typeface="Agency FB" pitchFamily="34" charset="0"/>
                        <a:cs typeface="Times New Roman"/>
                      </a:endParaRPr>
                    </a:p>
                    <a:p>
                      <a:pPr marL="267335" marR="180340" indent="-192405">
                        <a:lnSpc>
                          <a:spcPct val="100000"/>
                        </a:lnSpc>
                        <a:spcBef>
                          <a:spcPts val="745"/>
                        </a:spcBef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66700" algn="l"/>
                          <a:tab pos="26797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Онемение, слабость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в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руках,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ногах,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нарушение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речи,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«изменение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мимики»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67335" marR="525780" indent="-192405">
                        <a:lnSpc>
                          <a:spcPct val="100000"/>
                        </a:lnSpc>
                        <a:spcBef>
                          <a:spcPts val="359"/>
                        </a:spcBef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66700" algn="l"/>
                          <a:tab pos="26797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Боль,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связанная  с травмой  (Пациент сам  вызывает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03)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4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z="1800" baseline="2314" dirty="0"/>
              <a:t>|</a:t>
            </a:r>
            <a:r>
              <a:rPr sz="1800" spc="375" baseline="2314" dirty="0"/>
              <a:t> </a:t>
            </a:r>
            <a:r>
              <a:rPr lang="ru-RU" sz="1000" spc="-5" dirty="0" smtClean="0"/>
              <a:t>15</a:t>
            </a: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12" y="469836"/>
            <a:ext cx="8769110" cy="2821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35"/>
              </a:lnSpc>
            </a:pPr>
            <a:r>
              <a:rPr lang="ru-RU" spc="-10" dirty="0" smtClean="0"/>
              <a:t>   </a:t>
            </a:r>
            <a:r>
              <a:rPr spc="-10" dirty="0" err="1" smtClean="0"/>
              <a:t>Коммуникация</a:t>
            </a:r>
            <a:r>
              <a:rPr spc="-10" dirty="0" smtClean="0"/>
              <a:t> </a:t>
            </a:r>
            <a:r>
              <a:rPr spc="-5" dirty="0"/>
              <a:t>рекомендаций</a:t>
            </a:r>
            <a:r>
              <a:rPr spc="95" dirty="0"/>
              <a:t> </a:t>
            </a:r>
            <a:r>
              <a:rPr spc="-10" dirty="0"/>
              <a:t>пациенту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07319"/>
              </p:ext>
            </p:extLst>
          </p:nvPr>
        </p:nvGraphicFramePr>
        <p:xfrm>
          <a:off x="119164" y="831956"/>
          <a:ext cx="8743949" cy="5976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102"/>
                <a:gridCol w="8078597"/>
                <a:gridCol w="557250"/>
              </a:tblGrid>
              <a:tr h="305555">
                <a:tc gridSpan="3"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Выберите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дальнейший шаг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дайте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пациенту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соответствующую</a:t>
                      </a:r>
                      <a:r>
                        <a:rPr sz="1200" b="1" spc="20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рекомендацию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3938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 dirty="0">
                        <a:latin typeface="Agency FB" pitchFamily="34" charset="0"/>
                        <a:cs typeface="Times New Roman"/>
                      </a:endParaRPr>
                    </a:p>
                    <a:p>
                      <a:pPr marL="116205">
                        <a:lnSpc>
                          <a:spcPts val="1385"/>
                        </a:lnSpc>
                        <a:spcBef>
                          <a:spcPts val="5"/>
                        </a:spcBef>
                        <a:tabLst>
                          <a:tab pos="2021205" algn="l"/>
                        </a:tabLst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Дальнейшие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шаги	</a:t>
                      </a:r>
                      <a:r>
                        <a:rPr lang="ru-RU" sz="1200" b="1" spc="-5" dirty="0" smtClean="0">
                          <a:latin typeface="Arial"/>
                          <a:cs typeface="Arial"/>
                        </a:rPr>
                        <a:t>            </a:t>
                      </a:r>
                      <a:r>
                        <a:rPr sz="1200" b="1" spc="-10" dirty="0" err="1" smtClean="0">
                          <a:latin typeface="Arial"/>
                          <a:cs typeface="Arial"/>
                        </a:rPr>
                        <a:t>Рекомендации</a:t>
                      </a:r>
                      <a:r>
                        <a:rPr sz="1200" b="1" spc="-6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пациенту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478405" indent="-261620">
                        <a:lnSpc>
                          <a:spcPts val="1560"/>
                        </a:lnSpc>
                        <a:buClr>
                          <a:srgbClr val="00295F"/>
                        </a:buClr>
                        <a:buSzPct val="120833"/>
                        <a:buFont typeface="Arial"/>
                        <a:buChar char="–"/>
                        <a:tabLst>
                          <a:tab pos="2478405" algn="l"/>
                          <a:tab pos="2479040" algn="l"/>
                        </a:tabLst>
                      </a:pPr>
                      <a:r>
                        <a:rPr sz="1200" b="1" i="1" spc="-5" dirty="0">
                          <a:latin typeface="+mn-lt"/>
                          <a:cs typeface="Arial"/>
                        </a:rPr>
                        <a:t>Подскажите </a:t>
                      </a:r>
                      <a:r>
                        <a:rPr sz="1200" b="1" i="1" spc="-10" dirty="0">
                          <a:latin typeface="+mn-lt"/>
                          <a:cs typeface="Arial"/>
                        </a:rPr>
                        <a:t>пожалуйста, </a:t>
                      </a:r>
                      <a:r>
                        <a:rPr sz="1200" b="1" i="1" dirty="0">
                          <a:latin typeface="+mn-lt"/>
                          <a:cs typeface="Arial"/>
                        </a:rPr>
                        <a:t>в каком </a:t>
                      </a:r>
                      <a:r>
                        <a:rPr sz="1200" b="1" i="1" spc="-5" dirty="0">
                          <a:latin typeface="+mn-lt"/>
                          <a:cs typeface="Arial"/>
                        </a:rPr>
                        <a:t>медицинском учреждении </a:t>
                      </a:r>
                      <a:r>
                        <a:rPr sz="1200" b="1" i="1" dirty="0">
                          <a:latin typeface="+mn-lt"/>
                          <a:cs typeface="Arial"/>
                        </a:rPr>
                        <a:t>Вы</a:t>
                      </a:r>
                      <a:r>
                        <a:rPr sz="1200" b="1" i="1" spc="-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latin typeface="+mn-lt"/>
                          <a:cs typeface="Arial"/>
                        </a:rPr>
                        <a:t>наблюдаетесь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  <a:p>
                      <a:pPr marL="2478405" indent="-261620">
                        <a:lnSpc>
                          <a:spcPts val="1435"/>
                        </a:lnSpc>
                        <a:buClr>
                          <a:srgbClr val="00295F"/>
                        </a:buClr>
                        <a:buSzPct val="116666"/>
                        <a:buFont typeface="Arial"/>
                        <a:buChar char="–"/>
                        <a:tabLst>
                          <a:tab pos="2478405" algn="l"/>
                          <a:tab pos="2479040" algn="l"/>
                        </a:tabLst>
                      </a:pPr>
                      <a:r>
                        <a:rPr sz="1200" b="1" i="1" spc="-5" dirty="0">
                          <a:latin typeface="+mn-lt"/>
                          <a:cs typeface="Arial"/>
                        </a:rPr>
                        <a:t>По какому адресу </a:t>
                      </a:r>
                      <a:r>
                        <a:rPr sz="1200" b="1" i="1" dirty="0">
                          <a:latin typeface="+mn-lt"/>
                          <a:cs typeface="Arial"/>
                        </a:rPr>
                        <a:t>Вы</a:t>
                      </a:r>
                      <a:r>
                        <a:rPr sz="1200" b="1" i="1" spc="-8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latin typeface="+mn-lt"/>
                          <a:cs typeface="Arial"/>
                        </a:rPr>
                        <a:t>проживаете….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  <a:p>
                      <a:pPr marL="170815">
                        <a:lnSpc>
                          <a:spcPts val="1415"/>
                        </a:lnSpc>
                        <a:tabLst>
                          <a:tab pos="2216150" algn="l"/>
                          <a:tab pos="2478405" algn="l"/>
                        </a:tabLst>
                      </a:pPr>
                      <a:r>
                        <a:rPr sz="1800" b="1" spc="-7" baseline="2314" dirty="0">
                          <a:latin typeface="+mn-lt"/>
                          <a:cs typeface="Arial"/>
                        </a:rPr>
                        <a:t>Выезд</a:t>
                      </a:r>
                      <a:r>
                        <a:rPr sz="1800" b="1" baseline="2314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7" baseline="2314" dirty="0">
                          <a:latin typeface="+mn-lt"/>
                          <a:cs typeface="Arial"/>
                        </a:rPr>
                        <a:t>терапевта	</a:t>
                      </a:r>
                      <a:r>
                        <a:rPr sz="1400" b="1" spc="20" dirty="0">
                          <a:solidFill>
                            <a:srgbClr val="00295F"/>
                          </a:solidFill>
                          <a:latin typeface="+mn-lt"/>
                          <a:cs typeface="Arial"/>
                        </a:rPr>
                        <a:t>–	</a:t>
                      </a:r>
                      <a:r>
                        <a:rPr sz="1200" b="1" i="1" spc="-5" dirty="0">
                          <a:latin typeface="+mn-lt"/>
                          <a:cs typeface="Arial"/>
                        </a:rPr>
                        <a:t>Дом </a:t>
                      </a:r>
                      <a:r>
                        <a:rPr sz="1200" b="1" i="1" dirty="0">
                          <a:latin typeface="+mn-lt"/>
                          <a:cs typeface="Arial"/>
                        </a:rPr>
                        <a:t>….. </a:t>
                      </a:r>
                      <a:r>
                        <a:rPr sz="1200" b="1" i="1" spc="-10" dirty="0">
                          <a:latin typeface="+mn-lt"/>
                          <a:cs typeface="Arial"/>
                        </a:rPr>
                        <a:t>Квартира </a:t>
                      </a:r>
                      <a:r>
                        <a:rPr sz="1200" b="1" i="1" dirty="0">
                          <a:latin typeface="+mn-lt"/>
                          <a:cs typeface="Arial"/>
                        </a:rPr>
                        <a:t>…. Домофон ….  </a:t>
                      </a:r>
                      <a:r>
                        <a:rPr sz="1200" b="1" i="1" spc="-5" dirty="0">
                          <a:latin typeface="+mn-lt"/>
                          <a:cs typeface="Arial"/>
                        </a:rPr>
                        <a:t>Контактный </a:t>
                      </a:r>
                      <a:r>
                        <a:rPr sz="1200" b="1" i="1" spc="-10" dirty="0">
                          <a:latin typeface="+mn-lt"/>
                          <a:cs typeface="Arial"/>
                        </a:rPr>
                        <a:t>телефон </a:t>
                      </a:r>
                      <a:r>
                        <a:rPr sz="1200" b="1" i="1" dirty="0">
                          <a:latin typeface="+mn-lt"/>
                          <a:cs typeface="Arial"/>
                        </a:rPr>
                        <a:t>….. </a:t>
                      </a:r>
                      <a:r>
                        <a:rPr sz="1200" b="1" i="1" spc="-10" dirty="0">
                          <a:latin typeface="+mn-lt"/>
                          <a:cs typeface="Arial"/>
                        </a:rPr>
                        <a:t>Полис </a:t>
                      </a:r>
                      <a:r>
                        <a:rPr sz="1200" b="1" i="1" dirty="0">
                          <a:latin typeface="+mn-lt"/>
                          <a:cs typeface="Arial"/>
                        </a:rPr>
                        <a:t>ОМС</a:t>
                      </a:r>
                      <a:r>
                        <a:rPr sz="1200" b="1" i="1" spc="3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+mn-lt"/>
                          <a:cs typeface="Arial"/>
                        </a:rPr>
                        <a:t>….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  <a:p>
                      <a:pPr marL="2478405" indent="-261620">
                        <a:lnSpc>
                          <a:spcPts val="1570"/>
                        </a:lnSpc>
                        <a:buClr>
                          <a:srgbClr val="00295F"/>
                        </a:buClr>
                        <a:buSzPct val="120833"/>
                        <a:buFont typeface="Arial"/>
                        <a:buChar char="–"/>
                        <a:tabLst>
                          <a:tab pos="2478405" algn="l"/>
                          <a:tab pos="2479040" algn="l"/>
                        </a:tabLst>
                      </a:pPr>
                      <a:r>
                        <a:rPr sz="1200" b="1" i="1" spc="-5" dirty="0">
                          <a:latin typeface="+mn-lt"/>
                          <a:cs typeface="Arial"/>
                        </a:rPr>
                        <a:t>(при </a:t>
                      </a:r>
                      <a:r>
                        <a:rPr sz="1200" b="1" i="1" spc="-10" dirty="0">
                          <a:latin typeface="+mn-lt"/>
                          <a:cs typeface="Arial"/>
                        </a:rPr>
                        <a:t>отсутствии предоставления </a:t>
                      </a:r>
                      <a:r>
                        <a:rPr sz="1200" b="1" i="1" spc="-5" dirty="0">
                          <a:latin typeface="+mn-lt"/>
                          <a:cs typeface="Arial"/>
                        </a:rPr>
                        <a:t>полиса) </a:t>
                      </a:r>
                      <a:r>
                        <a:rPr sz="1200" b="1" i="1" dirty="0">
                          <a:latin typeface="+mn-lt"/>
                          <a:cs typeface="Arial"/>
                        </a:rPr>
                        <a:t>Просьба </a:t>
                      </a:r>
                      <a:r>
                        <a:rPr sz="1200" b="1" i="1" spc="-5" dirty="0">
                          <a:latin typeface="+mn-lt"/>
                          <a:cs typeface="Arial"/>
                        </a:rPr>
                        <a:t>подготовить </a:t>
                      </a:r>
                      <a:r>
                        <a:rPr sz="1200" b="1" i="1" spc="-10" dirty="0">
                          <a:latin typeface="+mn-lt"/>
                          <a:cs typeface="Arial"/>
                        </a:rPr>
                        <a:t>страховой</a:t>
                      </a:r>
                      <a:r>
                        <a:rPr sz="1200" b="1" i="1" spc="-2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latin typeface="+mn-lt"/>
                          <a:cs typeface="Arial"/>
                        </a:rPr>
                        <a:t>полис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  <a:p>
                      <a:pPr marL="2478405">
                        <a:lnSpc>
                          <a:spcPts val="1415"/>
                        </a:lnSpc>
                      </a:pPr>
                      <a:r>
                        <a:rPr sz="1200" b="1" i="1" dirty="0">
                          <a:latin typeface="+mn-lt"/>
                          <a:cs typeface="Arial"/>
                        </a:rPr>
                        <a:t>ОМС </a:t>
                      </a:r>
                      <a:r>
                        <a:rPr sz="1200" b="1" i="1" spc="-5" dirty="0">
                          <a:latin typeface="+mn-lt"/>
                          <a:cs typeface="Arial"/>
                        </a:rPr>
                        <a:t>к приходу дежурного </a:t>
                      </a:r>
                      <a:r>
                        <a:rPr sz="1200" b="1" i="1" spc="-20" dirty="0">
                          <a:latin typeface="+mn-lt"/>
                          <a:cs typeface="Arial"/>
                        </a:rPr>
                        <a:t>врача </a:t>
                      </a:r>
                      <a:r>
                        <a:rPr sz="1200" b="1" i="1" spc="-5" dirty="0">
                          <a:latin typeface="+mn-lt"/>
                          <a:cs typeface="Arial"/>
                        </a:rPr>
                        <a:t>на</a:t>
                      </a:r>
                      <a:r>
                        <a:rPr sz="1200" b="1" i="1" spc="-90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i="1" dirty="0">
                          <a:latin typeface="+mn-lt"/>
                          <a:cs typeface="Arial"/>
                        </a:rPr>
                        <a:t>дом</a:t>
                      </a:r>
                      <a:endParaRPr sz="1200" b="1" dirty="0">
                        <a:latin typeface="+mn-lt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>
                        <a:latin typeface="Agency FB" pitchFamily="34" charset="0"/>
                        <a:cs typeface="Times New Roman"/>
                      </a:endParaRPr>
                    </a:p>
                    <a:p>
                      <a:pPr marL="24974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Если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пациент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интересуется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почему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не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явится участковый</a:t>
                      </a:r>
                      <a:r>
                        <a:rPr sz="12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врач: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574925">
                        <a:lnSpc>
                          <a:spcPct val="100000"/>
                        </a:lnSpc>
                      </a:pPr>
                      <a:r>
                        <a:rPr sz="1200" b="1" dirty="0">
                          <a:effectLst/>
                          <a:latin typeface="Arial"/>
                          <a:cs typeface="Arial"/>
                        </a:rPr>
                        <a:t>-   </a:t>
                      </a:r>
                      <a:r>
                        <a:rPr sz="1200" b="1" i="1" spc="-15" dirty="0">
                          <a:effectLst/>
                          <a:latin typeface="Arial"/>
                          <a:cs typeface="Arial"/>
                        </a:rPr>
                        <a:t>Обход </a:t>
                      </a:r>
                      <a:r>
                        <a:rPr sz="1200" b="1" i="1" spc="-10" dirty="0">
                          <a:effectLst/>
                          <a:latin typeface="Arial"/>
                          <a:cs typeface="Arial"/>
                        </a:rPr>
                        <a:t>осуществляет </a:t>
                      </a:r>
                      <a:r>
                        <a:rPr sz="1200" b="1" i="1" spc="-5" dirty="0">
                          <a:effectLst/>
                          <a:latin typeface="Arial"/>
                          <a:cs typeface="Arial"/>
                        </a:rPr>
                        <a:t>дежурный </a:t>
                      </a:r>
                      <a:r>
                        <a:rPr sz="1200" b="1" i="1" spc="-10" dirty="0">
                          <a:effectLst/>
                          <a:latin typeface="Arial"/>
                          <a:cs typeface="Arial"/>
                        </a:rPr>
                        <a:t>терапевт. </a:t>
                      </a:r>
                      <a:r>
                        <a:rPr sz="1200" b="1" i="1" u="sng" dirty="0">
                          <a:effectLst/>
                          <a:latin typeface="Arial"/>
                          <a:cs typeface="Arial"/>
                        </a:rPr>
                        <a:t>Ваш </a:t>
                      </a:r>
                      <a:r>
                        <a:rPr sz="1200" b="1" i="1" u="sng" spc="-5" dirty="0">
                          <a:effectLst/>
                          <a:latin typeface="Arial"/>
                          <a:cs typeface="Arial"/>
                        </a:rPr>
                        <a:t>участковый теперь</a:t>
                      </a:r>
                      <a:r>
                        <a:rPr sz="1200" b="1" i="1" u="sng" spc="-15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u="sng" spc="-10" dirty="0">
                          <a:effectLst/>
                          <a:latin typeface="Arial"/>
                          <a:cs typeface="Arial"/>
                        </a:rPr>
                        <a:t>ведёт</a:t>
                      </a:r>
                      <a:endParaRPr sz="1200" b="1" dirty="0">
                        <a:effectLst/>
                        <a:latin typeface="Arial"/>
                        <a:cs typeface="Arial"/>
                      </a:endParaRPr>
                    </a:p>
                    <a:p>
                      <a:pPr marL="2746375">
                        <a:lnSpc>
                          <a:spcPct val="100000"/>
                        </a:lnSpc>
                      </a:pPr>
                      <a:r>
                        <a:rPr sz="1200" b="1" u="sng" spc="-300" dirty="0">
                          <a:effectLst/>
                          <a:latin typeface="Agency FB" pitchFamily="34" charset="0"/>
                          <a:cs typeface="Times New Roman"/>
                        </a:rPr>
                        <a:t> </a:t>
                      </a:r>
                      <a:r>
                        <a:rPr sz="1200" b="1" i="1" u="sng" dirty="0">
                          <a:effectLst/>
                          <a:latin typeface="Arial"/>
                          <a:cs typeface="Arial"/>
                        </a:rPr>
                        <a:t>приём </a:t>
                      </a:r>
                      <a:r>
                        <a:rPr sz="1200" b="1" i="1" u="sng" spc="-5" dirty="0">
                          <a:effectLst/>
                          <a:latin typeface="Arial"/>
                          <a:cs typeface="Arial"/>
                        </a:rPr>
                        <a:t>пациентов </a:t>
                      </a:r>
                      <a:r>
                        <a:rPr sz="1200" b="1" i="1" u="sng" dirty="0">
                          <a:effectLst/>
                          <a:latin typeface="Arial"/>
                          <a:cs typeface="Arial"/>
                        </a:rPr>
                        <a:t>в </a:t>
                      </a:r>
                      <a:r>
                        <a:rPr sz="1200" b="1" i="1" u="sng" spc="-5" dirty="0">
                          <a:effectLst/>
                          <a:latin typeface="Arial"/>
                          <a:cs typeface="Arial"/>
                        </a:rPr>
                        <a:t>поликлинике</a:t>
                      </a:r>
                      <a:r>
                        <a:rPr sz="1200" b="1" i="1" spc="-5" dirty="0">
                          <a:effectLst/>
                          <a:latin typeface="Arial"/>
                          <a:cs typeface="Arial"/>
                        </a:rPr>
                        <a:t>, и </a:t>
                      </a:r>
                      <a:r>
                        <a:rPr sz="1200" b="1" i="1" dirty="0">
                          <a:effectLst/>
                          <a:latin typeface="Arial"/>
                          <a:cs typeface="Arial"/>
                        </a:rPr>
                        <a:t>мы </a:t>
                      </a:r>
                      <a:r>
                        <a:rPr sz="1200" b="1" i="1" spc="-5" dirty="0">
                          <a:effectLst/>
                          <a:latin typeface="Arial"/>
                          <a:cs typeface="Arial"/>
                        </a:rPr>
                        <a:t>можем </a:t>
                      </a:r>
                      <a:r>
                        <a:rPr sz="1200" b="1" i="1" dirty="0">
                          <a:effectLst/>
                          <a:latin typeface="Arial"/>
                          <a:cs typeface="Arial"/>
                        </a:rPr>
                        <a:t>Вас </a:t>
                      </a:r>
                      <a:r>
                        <a:rPr sz="1200" b="1" i="1" spc="-5" dirty="0">
                          <a:effectLst/>
                          <a:latin typeface="Arial"/>
                          <a:cs typeface="Arial"/>
                        </a:rPr>
                        <a:t>к нему</a:t>
                      </a:r>
                      <a:r>
                        <a:rPr sz="1200" b="1" i="1" spc="-125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effectLst/>
                          <a:latin typeface="Arial"/>
                          <a:cs typeface="Arial"/>
                        </a:rPr>
                        <a:t>записать.</a:t>
                      </a:r>
                      <a:endParaRPr sz="1200" b="1" dirty="0">
                        <a:effectLst/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gency FB" pitchFamily="34" charset="0"/>
                        <a:cs typeface="Times New Roman"/>
                      </a:endParaRPr>
                    </a:p>
                    <a:p>
                      <a:pPr marL="2140585" indent="-191770">
                        <a:lnSpc>
                          <a:spcPts val="1315"/>
                        </a:lnSpc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141220" algn="l"/>
                        </a:tabLst>
                      </a:pPr>
                      <a:r>
                        <a:rPr sz="1200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Сообщаем в </a:t>
                      </a:r>
                      <a:r>
                        <a:rPr sz="1200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утвердительной</a:t>
                      </a:r>
                      <a:r>
                        <a:rPr sz="1200" spc="-4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форме</a:t>
                      </a:r>
                      <a:endParaRPr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  <a:p>
                      <a:pPr marL="170815" marR="62865">
                        <a:lnSpc>
                          <a:spcPts val="1440"/>
                        </a:lnSpc>
                        <a:spcBef>
                          <a:spcPts val="170"/>
                        </a:spcBef>
                        <a:tabLst>
                          <a:tab pos="2142490" algn="l"/>
                          <a:tab pos="2404110" algn="l"/>
                        </a:tabLst>
                      </a:pPr>
                      <a:r>
                        <a:rPr sz="1800" b="1" spc="-7" baseline="20833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Перенаправление</a:t>
                      </a:r>
                      <a:r>
                        <a:rPr sz="1800" b="1" spc="-37" baseline="20833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baseline="20833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	</a:t>
                      </a:r>
                      <a:r>
                        <a:rPr sz="1450" spc="-10" dirty="0">
                          <a:solidFill>
                            <a:srgbClr val="0029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–	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Ваше состояние требует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осмотра в поликлинике, 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а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не 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на </a:t>
                      </a:r>
                      <a:r>
                        <a:rPr sz="1200" b="1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дому.</a:t>
                      </a:r>
                      <a:r>
                        <a:rPr sz="1200" b="1" i="1" spc="2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Для</a:t>
                      </a:r>
                      <a:r>
                        <a:rPr sz="1200" i="1" spc="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постановки 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15" baseline="20833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поликлинику</a:t>
                      </a:r>
                      <a:r>
                        <a:rPr sz="1800" b="1" spc="44" baseline="20833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7" baseline="20833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(Запись		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диагноза, </a:t>
                      </a:r>
                      <a:r>
                        <a:rPr sz="1200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проведения дополнительный методов диагнтстики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и</a:t>
                      </a:r>
                      <a:r>
                        <a:rPr sz="1200" i="1" spc="8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1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назначения</a:t>
                      </a:r>
                      <a:r>
                        <a:rPr sz="1200" i="1" spc="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лечения 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baseline="20833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7" baseline="20833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15" baseline="20833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15" baseline="20833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терапевту)		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Вам нужно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явиться 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 </a:t>
                      </a:r>
                      <a:r>
                        <a:rPr sz="1200" i="1" spc="-1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поликлинику. 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Мы </a:t>
                      </a:r>
                      <a:r>
                        <a:rPr sz="1200" b="1" i="1" spc="-4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ВАС 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можем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записать 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на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прием</a:t>
                      </a:r>
                      <a:r>
                        <a:rPr sz="1200" b="1" i="1" spc="6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к….</a:t>
                      </a:r>
                      <a:endParaRPr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  <a:p>
                      <a:pPr marL="2404745">
                        <a:lnSpc>
                          <a:spcPts val="1395"/>
                        </a:lnSpc>
                      </a:pP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(Фамилия терапевта) на следующее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время… </a:t>
                      </a:r>
                      <a:r>
                        <a:rPr sz="1200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(Интервал доступного 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времени</a:t>
                      </a:r>
                      <a:r>
                        <a:rPr sz="1200" i="1" spc="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у</a:t>
                      </a:r>
                      <a:endParaRPr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  <a:p>
                      <a:pPr marL="2404745">
                        <a:lnSpc>
                          <a:spcPct val="100000"/>
                        </a:lnSpc>
                      </a:pPr>
                      <a:r>
                        <a:rPr sz="1200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терапевта) (Записываем</a:t>
                      </a:r>
                      <a:r>
                        <a:rPr sz="1200" i="1" spc="-4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пациента)</a:t>
                      </a:r>
                      <a:endParaRPr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  <a:p>
                      <a:pPr marL="2214880" lvl="1" indent="-191770">
                        <a:lnSpc>
                          <a:spcPct val="100000"/>
                        </a:lnSpc>
                        <a:spcBef>
                          <a:spcPts val="865"/>
                        </a:spcBef>
                        <a:buClr>
                          <a:srgbClr val="00295F"/>
                        </a:buClr>
                        <a:buSzPct val="125000"/>
                        <a:buChar char="▪"/>
                        <a:tabLst>
                          <a:tab pos="2215515" algn="l"/>
                        </a:tabLst>
                      </a:pPr>
                      <a:r>
                        <a:rPr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 </a:t>
                      </a:r>
                      <a:r>
                        <a:rPr sz="1200" spc="-5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случае</a:t>
                      </a:r>
                      <a:r>
                        <a:rPr sz="12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если</a:t>
                      </a:r>
                      <a:r>
                        <a:rPr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нужно</a:t>
                      </a:r>
                      <a:r>
                        <a:rPr sz="12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выписать</a:t>
                      </a:r>
                      <a:r>
                        <a:rPr sz="12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 </a:t>
                      </a:r>
                      <a:r>
                        <a:rPr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новый</a:t>
                      </a:r>
                      <a:r>
                        <a:rPr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рецепт</a:t>
                      </a:r>
                      <a:r>
                        <a:rPr sz="12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на</a:t>
                      </a:r>
                      <a:r>
                        <a:rPr sz="12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лекарственные</a:t>
                      </a:r>
                      <a:r>
                        <a:rPr sz="12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препараты</a:t>
                      </a:r>
                      <a:r>
                        <a:rPr sz="12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(</a:t>
                      </a:r>
                      <a:r>
                        <a:rPr sz="1200" spc="2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при</a:t>
                      </a:r>
                      <a:endParaRPr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  <a:p>
                      <a:pPr marL="170815">
                        <a:lnSpc>
                          <a:spcPts val="1340"/>
                        </a:lnSpc>
                        <a:tabLst>
                          <a:tab pos="2214880" algn="l"/>
                        </a:tabLst>
                      </a:pPr>
                      <a:r>
                        <a:rPr sz="1800" b="1" spc="-7" baseline="-4629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Перенаправление</a:t>
                      </a:r>
                      <a:r>
                        <a:rPr sz="1800" b="1" spc="-37" baseline="-4629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baseline="-4629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	</a:t>
                      </a:r>
                      <a:r>
                        <a:rPr sz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эффективном</a:t>
                      </a:r>
                      <a:r>
                        <a:rPr sz="1200" spc="-11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spc="-5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лечении</a:t>
                      </a:r>
                      <a:r>
                        <a:rPr sz="1200" spc="-5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)</a:t>
                      </a:r>
                      <a:endParaRPr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  <a:p>
                      <a:pPr marL="170815">
                        <a:lnSpc>
                          <a:spcPts val="1560"/>
                        </a:lnSpc>
                        <a:tabLst>
                          <a:tab pos="2216150" algn="l"/>
                          <a:tab pos="2478405" algn="l"/>
                        </a:tabLst>
                      </a:pPr>
                      <a:r>
                        <a:rPr sz="1800" b="1" spc="-15" baseline="-4629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поликлинику</a:t>
                      </a:r>
                      <a:r>
                        <a:rPr sz="1800" b="1" spc="-15" baseline="-4629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	</a:t>
                      </a:r>
                      <a:r>
                        <a:rPr sz="1400" spc="20" dirty="0">
                          <a:solidFill>
                            <a:srgbClr val="0029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–	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Мы </a:t>
                      </a:r>
                      <a:r>
                        <a:rPr sz="1200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готовы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записать 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Вас или Ваших родственников на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сестринский пост</a:t>
                      </a:r>
                      <a:r>
                        <a:rPr sz="1200" b="1" i="1" spc="3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для</a:t>
                      </a:r>
                      <a:endParaRPr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  <a:p>
                      <a:pPr marL="170815">
                        <a:lnSpc>
                          <a:spcPts val="1420"/>
                        </a:lnSpc>
                        <a:tabLst>
                          <a:tab pos="2478405" algn="l"/>
                        </a:tabLst>
                      </a:pPr>
                      <a:r>
                        <a:rPr sz="1800" b="1" spc="-7" baseline="-4629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(Выписка</a:t>
                      </a:r>
                      <a:r>
                        <a:rPr sz="1800" b="1" spc="22" baseline="-4629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15" baseline="-4629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рецептов)	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выписки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лекарственных препаратов. Когда подходит 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Ваш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срок 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выписки</a:t>
                      </a:r>
                      <a:r>
                        <a:rPr sz="1200" i="1" spc="-9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лекарств?</a:t>
                      </a:r>
                      <a:endParaRPr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  <a:p>
                      <a:pPr marL="2478405">
                        <a:lnSpc>
                          <a:spcPct val="100000"/>
                        </a:lnSpc>
                      </a:pP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Когда 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Вам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удобно явиться? </a:t>
                      </a:r>
                      <a:r>
                        <a:rPr sz="1200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(Записываем а дату </a:t>
                      </a:r>
                      <a:r>
                        <a:rPr sz="1200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ближнюю </a:t>
                      </a:r>
                      <a:r>
                        <a:rPr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к окончанию</a:t>
                      </a:r>
                      <a:r>
                        <a:rPr sz="1200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срока</a:t>
                      </a:r>
                      <a:r>
                        <a:rPr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)</a:t>
                      </a:r>
                      <a:endParaRPr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  <a:p>
                      <a:pPr marL="2216785">
                        <a:lnSpc>
                          <a:spcPts val="1590"/>
                        </a:lnSpc>
                        <a:spcBef>
                          <a:spcPts val="545"/>
                        </a:spcBef>
                        <a:tabLst>
                          <a:tab pos="2478405" algn="l"/>
                        </a:tabLst>
                      </a:pPr>
                      <a:r>
                        <a:rPr sz="1450" spc="-5" dirty="0">
                          <a:solidFill>
                            <a:srgbClr val="00295F"/>
                          </a:solidFill>
                          <a:latin typeface="Arial"/>
                          <a:cs typeface="Arial"/>
                        </a:rPr>
                        <a:t>–	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У </a:t>
                      </a:r>
                      <a:r>
                        <a:rPr sz="1200" b="1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вас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острое 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состояние.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Вам 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необходимо</a:t>
                      </a:r>
                      <a:r>
                        <a:rPr sz="1200" b="1" i="1" spc="-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позвонить:</a:t>
                      </a:r>
                      <a:endParaRPr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  <a:p>
                      <a:pPr marL="170815">
                        <a:lnSpc>
                          <a:spcPts val="1440"/>
                        </a:lnSpc>
                        <a:tabLst>
                          <a:tab pos="2467610" algn="l"/>
                        </a:tabLst>
                      </a:pPr>
                      <a:r>
                        <a:rPr sz="1800" b="1" spc="-7" baseline="18518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Перенаправление</a:t>
                      </a:r>
                      <a:r>
                        <a:rPr sz="1800" b="1" spc="-37" baseline="18518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baseline="18518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	</a:t>
                      </a:r>
                      <a:r>
                        <a:rPr sz="1450" spc="-10" dirty="0">
                          <a:solidFill>
                            <a:srgbClr val="0029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–  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 </a:t>
                      </a:r>
                      <a:r>
                        <a:rPr sz="1200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неотложную 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помощь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по </a:t>
                      </a:r>
                      <a:r>
                        <a:rPr sz="1200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телефону 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… </a:t>
                      </a:r>
                      <a:r>
                        <a:rPr sz="1200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(Предоставляется </a:t>
                      </a:r>
                      <a:r>
                        <a:rPr sz="1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номер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районной</a:t>
                      </a:r>
                      <a:r>
                        <a:rPr sz="1200" i="1" spc="-16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ОНМП)</a:t>
                      </a:r>
                      <a:endParaRPr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Arial"/>
                      </a:endParaRPr>
                    </a:p>
                    <a:p>
                      <a:pPr marL="170815">
                        <a:lnSpc>
                          <a:spcPts val="1590"/>
                        </a:lnSpc>
                        <a:tabLst>
                          <a:tab pos="2467610" algn="l"/>
                        </a:tabLst>
                      </a:pPr>
                      <a:r>
                        <a:rPr sz="1800" b="1" baseline="18518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ОНМП/03	</a:t>
                      </a:r>
                      <a:r>
                        <a:rPr sz="1450" spc="-10" dirty="0">
                          <a:solidFill>
                            <a:srgbClr val="00295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–  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Продиктуйте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пожалуйста </a:t>
                      </a:r>
                      <a:r>
                        <a:rPr sz="1200" b="1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свои </a:t>
                      </a:r>
                      <a:r>
                        <a:rPr sz="1200" b="1" i="1" spc="-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данные,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мы </a:t>
                      </a:r>
                      <a:r>
                        <a:rPr sz="1200" b="1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вызовем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Вам </a:t>
                      </a:r>
                      <a:r>
                        <a:rPr sz="1200" b="1" i="1" spc="-1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Скорую</a:t>
                      </a:r>
                      <a:r>
                        <a:rPr sz="1200" b="1" i="1" spc="-185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 </a:t>
                      </a:r>
                      <a:r>
                        <a:rPr sz="12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Arial"/>
                        </a:rPr>
                        <a:t>помощь</a:t>
                      </a:r>
                      <a:r>
                        <a:rPr sz="1200" b="1" i="1" dirty="0">
                          <a:latin typeface="Arial"/>
                          <a:cs typeface="Arial"/>
                        </a:rPr>
                        <a:t>!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0576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</a:tr>
              <a:tr h="449021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5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дальнейшем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будет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проработана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возможность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записать данные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пациента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передать их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ОНМП</a:t>
                      </a:r>
                      <a:r>
                        <a:rPr sz="1200" b="1" spc="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731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СМП  самостоятельно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или переадресовать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вызов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808080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1F48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dirty="0">
                        <a:latin typeface="Agency FB" pitchFamily="34" charset="0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T w="9525">
                      <a:solidFill>
                        <a:srgbClr val="80808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40449" y="1445006"/>
            <a:ext cx="1830705" cy="0"/>
          </a:xfrm>
          <a:custGeom>
            <a:avLst/>
            <a:gdLst/>
            <a:ahLst/>
            <a:cxnLst/>
            <a:rect l="l" t="t" r="r" b="b"/>
            <a:pathLst>
              <a:path w="1830705">
                <a:moveTo>
                  <a:pt x="0" y="0"/>
                </a:moveTo>
                <a:lnTo>
                  <a:pt x="1830539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5157" y="1445006"/>
            <a:ext cx="6597015" cy="0"/>
          </a:xfrm>
          <a:custGeom>
            <a:avLst/>
            <a:gdLst/>
            <a:ahLst/>
            <a:cxnLst/>
            <a:rect l="l" t="t" r="r" b="b"/>
            <a:pathLst>
              <a:path w="6597015">
                <a:moveTo>
                  <a:pt x="0" y="0"/>
                </a:moveTo>
                <a:lnTo>
                  <a:pt x="6596507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0449" y="1527302"/>
            <a:ext cx="1830705" cy="739140"/>
          </a:xfrm>
          <a:custGeom>
            <a:avLst/>
            <a:gdLst/>
            <a:ahLst/>
            <a:cxnLst/>
            <a:rect l="l" t="t" r="r" b="b"/>
            <a:pathLst>
              <a:path w="1830705" h="739139">
                <a:moveTo>
                  <a:pt x="1697062" y="0"/>
                </a:moveTo>
                <a:lnTo>
                  <a:pt x="0" y="0"/>
                </a:lnTo>
                <a:lnTo>
                  <a:pt x="0" y="738759"/>
                </a:lnTo>
                <a:lnTo>
                  <a:pt x="1697062" y="738759"/>
                </a:lnTo>
                <a:lnTo>
                  <a:pt x="1830539" y="369315"/>
                </a:lnTo>
                <a:lnTo>
                  <a:pt x="169706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449" y="1527302"/>
            <a:ext cx="1830705" cy="739140"/>
          </a:xfrm>
          <a:custGeom>
            <a:avLst/>
            <a:gdLst/>
            <a:ahLst/>
            <a:cxnLst/>
            <a:rect l="l" t="t" r="r" b="b"/>
            <a:pathLst>
              <a:path w="1830705" h="739139">
                <a:moveTo>
                  <a:pt x="0" y="0"/>
                </a:moveTo>
                <a:lnTo>
                  <a:pt x="1697062" y="0"/>
                </a:lnTo>
                <a:lnTo>
                  <a:pt x="1830539" y="369315"/>
                </a:lnTo>
                <a:lnTo>
                  <a:pt x="1697062" y="738759"/>
                </a:lnTo>
                <a:lnTo>
                  <a:pt x="0" y="738759"/>
                </a:lnTo>
                <a:lnTo>
                  <a:pt x="0" y="36931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1250" y="1578686"/>
            <a:ext cx="864552" cy="636270"/>
          </a:xfrm>
          <a:custGeom>
            <a:avLst/>
            <a:gdLst/>
            <a:ahLst/>
            <a:cxnLst/>
            <a:rect l="l" t="t" r="r" b="b"/>
            <a:pathLst>
              <a:path w="1647189" h="636269">
                <a:moveTo>
                  <a:pt x="0" y="636066"/>
                </a:moveTo>
                <a:lnTo>
                  <a:pt x="1646808" y="636066"/>
                </a:lnTo>
                <a:lnTo>
                  <a:pt x="1646808" y="0"/>
                </a:lnTo>
                <a:lnTo>
                  <a:pt x="0" y="0"/>
                </a:lnTo>
                <a:lnTo>
                  <a:pt x="0" y="6360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r>
              <a:rPr lang="ru-RU" b="1" dirty="0" smtClean="0"/>
              <a:t>Начало</a:t>
            </a:r>
          </a:p>
          <a:p>
            <a:r>
              <a:rPr lang="ru-RU" b="1" dirty="0" smtClean="0"/>
              <a:t>диалога </a:t>
            </a:r>
            <a:endParaRPr b="1" dirty="0"/>
          </a:p>
        </p:txBody>
      </p:sp>
      <p:sp>
        <p:nvSpPr>
          <p:cNvPr id="10" name="object 10"/>
          <p:cNvSpPr/>
          <p:nvPr/>
        </p:nvSpPr>
        <p:spPr>
          <a:xfrm>
            <a:off x="240449" y="3270885"/>
            <a:ext cx="1830705" cy="739140"/>
          </a:xfrm>
          <a:custGeom>
            <a:avLst/>
            <a:gdLst/>
            <a:ahLst/>
            <a:cxnLst/>
            <a:rect l="l" t="t" r="r" b="b"/>
            <a:pathLst>
              <a:path w="1830705" h="739139">
                <a:moveTo>
                  <a:pt x="1697062" y="0"/>
                </a:moveTo>
                <a:lnTo>
                  <a:pt x="0" y="0"/>
                </a:lnTo>
                <a:lnTo>
                  <a:pt x="0" y="738631"/>
                </a:lnTo>
                <a:lnTo>
                  <a:pt x="1697062" y="738631"/>
                </a:lnTo>
                <a:lnTo>
                  <a:pt x="1830539" y="369315"/>
                </a:lnTo>
                <a:lnTo>
                  <a:pt x="1697062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449" y="3470136"/>
            <a:ext cx="1830705" cy="739140"/>
          </a:xfrm>
          <a:custGeom>
            <a:avLst/>
            <a:gdLst/>
            <a:ahLst/>
            <a:cxnLst/>
            <a:rect l="l" t="t" r="r" b="b"/>
            <a:pathLst>
              <a:path w="1830705" h="739139">
                <a:moveTo>
                  <a:pt x="0" y="0"/>
                </a:moveTo>
                <a:lnTo>
                  <a:pt x="1697062" y="0"/>
                </a:lnTo>
                <a:lnTo>
                  <a:pt x="1830539" y="369315"/>
                </a:lnTo>
                <a:lnTo>
                  <a:pt x="1697062" y="738631"/>
                </a:lnTo>
                <a:lnTo>
                  <a:pt x="0" y="738631"/>
                </a:lnTo>
                <a:lnTo>
                  <a:pt x="0" y="36931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1249" y="3322141"/>
            <a:ext cx="1647189" cy="904280"/>
          </a:xfrm>
          <a:custGeom>
            <a:avLst/>
            <a:gdLst/>
            <a:ahLst/>
            <a:cxnLst/>
            <a:rect l="l" t="t" r="r" b="b"/>
            <a:pathLst>
              <a:path w="1647189" h="636270">
                <a:moveTo>
                  <a:pt x="0" y="636066"/>
                </a:moveTo>
                <a:lnTo>
                  <a:pt x="1646808" y="636066"/>
                </a:lnTo>
                <a:lnTo>
                  <a:pt x="1646808" y="0"/>
                </a:lnTo>
                <a:lnTo>
                  <a:pt x="0" y="0"/>
                </a:lnTo>
                <a:lnTo>
                  <a:pt x="0" y="6360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r>
              <a:rPr lang="ru-RU" b="1" dirty="0" smtClean="0"/>
              <a:t>Продолжение</a:t>
            </a:r>
          </a:p>
          <a:p>
            <a:r>
              <a:rPr lang="ru-RU" b="1" dirty="0" smtClean="0"/>
              <a:t>диалога</a:t>
            </a:r>
            <a:endParaRPr b="1" dirty="0"/>
          </a:p>
        </p:txBody>
      </p:sp>
      <p:sp>
        <p:nvSpPr>
          <p:cNvPr id="13" name="object 13"/>
          <p:cNvSpPr/>
          <p:nvPr/>
        </p:nvSpPr>
        <p:spPr>
          <a:xfrm>
            <a:off x="240449" y="4467225"/>
            <a:ext cx="1830705" cy="898525"/>
          </a:xfrm>
          <a:custGeom>
            <a:avLst/>
            <a:gdLst/>
            <a:ahLst/>
            <a:cxnLst/>
            <a:rect l="l" t="t" r="r" b="b"/>
            <a:pathLst>
              <a:path w="1830705" h="898525">
                <a:moveTo>
                  <a:pt x="1697062" y="0"/>
                </a:moveTo>
                <a:lnTo>
                  <a:pt x="0" y="0"/>
                </a:lnTo>
                <a:lnTo>
                  <a:pt x="0" y="898143"/>
                </a:lnTo>
                <a:lnTo>
                  <a:pt x="1697062" y="898143"/>
                </a:lnTo>
                <a:lnTo>
                  <a:pt x="1830539" y="449071"/>
                </a:lnTo>
                <a:lnTo>
                  <a:pt x="169706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449" y="4467225"/>
            <a:ext cx="1830705" cy="898525"/>
          </a:xfrm>
          <a:custGeom>
            <a:avLst/>
            <a:gdLst/>
            <a:ahLst/>
            <a:cxnLst/>
            <a:rect l="l" t="t" r="r" b="b"/>
            <a:pathLst>
              <a:path w="1830705" h="898525">
                <a:moveTo>
                  <a:pt x="0" y="0"/>
                </a:moveTo>
                <a:lnTo>
                  <a:pt x="1697062" y="0"/>
                </a:lnTo>
                <a:lnTo>
                  <a:pt x="1830539" y="449071"/>
                </a:lnTo>
                <a:lnTo>
                  <a:pt x="1697062" y="898143"/>
                </a:lnTo>
                <a:lnTo>
                  <a:pt x="0" y="898143"/>
                </a:lnTo>
                <a:lnTo>
                  <a:pt x="0" y="44907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1249" y="4529594"/>
            <a:ext cx="1647189" cy="773430"/>
          </a:xfrm>
          <a:custGeom>
            <a:avLst/>
            <a:gdLst/>
            <a:ahLst/>
            <a:cxnLst/>
            <a:rect l="l" t="t" r="r" b="b"/>
            <a:pathLst>
              <a:path w="1647189" h="773429">
                <a:moveTo>
                  <a:pt x="0" y="773417"/>
                </a:moveTo>
                <a:lnTo>
                  <a:pt x="1646808" y="773417"/>
                </a:lnTo>
                <a:lnTo>
                  <a:pt x="1646808" y="0"/>
                </a:lnTo>
                <a:lnTo>
                  <a:pt x="0" y="0"/>
                </a:lnTo>
                <a:lnTo>
                  <a:pt x="0" y="773417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r>
              <a:rPr lang="ru-RU" b="1" dirty="0" smtClean="0"/>
              <a:t>Предложение</a:t>
            </a:r>
            <a:endParaRPr b="1" dirty="0"/>
          </a:p>
        </p:txBody>
      </p:sp>
      <p:sp>
        <p:nvSpPr>
          <p:cNvPr id="16" name="object 16"/>
          <p:cNvSpPr/>
          <p:nvPr/>
        </p:nvSpPr>
        <p:spPr>
          <a:xfrm>
            <a:off x="240449" y="5502262"/>
            <a:ext cx="1830705" cy="550545"/>
          </a:xfrm>
          <a:custGeom>
            <a:avLst/>
            <a:gdLst/>
            <a:ahLst/>
            <a:cxnLst/>
            <a:rect l="l" t="t" r="r" b="b"/>
            <a:pathLst>
              <a:path w="1830705" h="550545">
                <a:moveTo>
                  <a:pt x="1649437" y="0"/>
                </a:moveTo>
                <a:lnTo>
                  <a:pt x="0" y="0"/>
                </a:lnTo>
                <a:lnTo>
                  <a:pt x="0" y="549998"/>
                </a:lnTo>
                <a:lnTo>
                  <a:pt x="1649437" y="549998"/>
                </a:lnTo>
                <a:lnTo>
                  <a:pt x="1830539" y="275005"/>
                </a:lnTo>
                <a:lnTo>
                  <a:pt x="1649437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0449" y="5502262"/>
            <a:ext cx="1830705" cy="550545"/>
          </a:xfrm>
          <a:custGeom>
            <a:avLst/>
            <a:gdLst/>
            <a:ahLst/>
            <a:cxnLst/>
            <a:rect l="l" t="t" r="r" b="b"/>
            <a:pathLst>
              <a:path w="1830705" h="550545">
                <a:moveTo>
                  <a:pt x="0" y="0"/>
                </a:moveTo>
                <a:lnTo>
                  <a:pt x="1649437" y="0"/>
                </a:lnTo>
                <a:lnTo>
                  <a:pt x="1830539" y="275005"/>
                </a:lnTo>
                <a:lnTo>
                  <a:pt x="1649437" y="549998"/>
                </a:lnTo>
                <a:lnTo>
                  <a:pt x="0" y="549998"/>
                </a:lnTo>
                <a:lnTo>
                  <a:pt x="0" y="27500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1249" y="5540464"/>
            <a:ext cx="1598295" cy="473709"/>
          </a:xfrm>
          <a:custGeom>
            <a:avLst/>
            <a:gdLst/>
            <a:ahLst/>
            <a:cxnLst/>
            <a:rect l="l" t="t" r="r" b="b"/>
            <a:pathLst>
              <a:path w="1598295" h="473710">
                <a:moveTo>
                  <a:pt x="0" y="473608"/>
                </a:moveTo>
                <a:lnTo>
                  <a:pt x="1597914" y="473608"/>
                </a:lnTo>
                <a:lnTo>
                  <a:pt x="1597914" y="0"/>
                </a:lnTo>
                <a:lnTo>
                  <a:pt x="0" y="0"/>
                </a:lnTo>
                <a:lnTo>
                  <a:pt x="0" y="47360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r>
              <a:rPr lang="ru-RU" b="1" dirty="0" smtClean="0"/>
              <a:t>Рекомендации</a:t>
            </a:r>
            <a:endParaRPr b="1" dirty="0"/>
          </a:p>
        </p:txBody>
      </p:sp>
      <p:sp>
        <p:nvSpPr>
          <p:cNvPr id="19" name="object 19"/>
          <p:cNvSpPr/>
          <p:nvPr/>
        </p:nvSpPr>
        <p:spPr>
          <a:xfrm>
            <a:off x="240449" y="3169793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214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0449" y="4399280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214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0449" y="5434584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214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70023" y="2386965"/>
            <a:ext cx="6271895" cy="711835"/>
          </a:xfrm>
          <a:custGeom>
            <a:avLst/>
            <a:gdLst/>
            <a:ahLst/>
            <a:cxnLst/>
            <a:rect l="l" t="t" r="r" b="b"/>
            <a:pathLst>
              <a:path w="6271895" h="711835">
                <a:moveTo>
                  <a:pt x="0" y="74929"/>
                </a:moveTo>
                <a:lnTo>
                  <a:pt x="1045337" y="74929"/>
                </a:lnTo>
                <a:lnTo>
                  <a:pt x="1966594" y="0"/>
                </a:lnTo>
                <a:lnTo>
                  <a:pt x="2613152" y="74929"/>
                </a:lnTo>
                <a:lnTo>
                  <a:pt x="6271641" y="74929"/>
                </a:lnTo>
                <a:lnTo>
                  <a:pt x="6271641" y="180975"/>
                </a:lnTo>
                <a:lnTo>
                  <a:pt x="6271641" y="340233"/>
                </a:lnTo>
                <a:lnTo>
                  <a:pt x="6271641" y="711835"/>
                </a:lnTo>
                <a:lnTo>
                  <a:pt x="2613152" y="711835"/>
                </a:lnTo>
                <a:lnTo>
                  <a:pt x="1045337" y="711835"/>
                </a:lnTo>
                <a:lnTo>
                  <a:pt x="0" y="711835"/>
                </a:lnTo>
                <a:lnTo>
                  <a:pt x="0" y="340233"/>
                </a:lnTo>
                <a:lnTo>
                  <a:pt x="0" y="180975"/>
                </a:lnTo>
                <a:lnTo>
                  <a:pt x="0" y="74929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7"/>
          </p:nvPr>
        </p:nvSpPr>
        <p:spPr>
          <a:xfrm>
            <a:off x="8407654" y="6417008"/>
            <a:ext cx="375284" cy="187231"/>
          </a:xfrm>
        </p:spPr>
        <p:txBody>
          <a:bodyPr/>
          <a:lstStyle/>
          <a:p>
            <a:pPr marL="12700">
              <a:lnSpc>
                <a:spcPts val="1370"/>
              </a:lnSpc>
            </a:pPr>
            <a:r>
              <a:rPr lang="ru-RU" sz="1800" baseline="2314" dirty="0" smtClean="0"/>
              <a:t>|16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76" y="233426"/>
            <a:ext cx="8753246" cy="5745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35"/>
              </a:lnSpc>
            </a:pPr>
            <a:r>
              <a:rPr spc="-5" dirty="0" err="1" smtClean="0"/>
              <a:t>Работа</a:t>
            </a:r>
            <a:r>
              <a:rPr spc="-5" dirty="0" smtClean="0"/>
              <a:t> </a:t>
            </a:r>
            <a:r>
              <a:rPr spc="-5" dirty="0"/>
              <a:t>с возражениями (в </a:t>
            </a:r>
            <a:r>
              <a:rPr spc="-10" dirty="0"/>
              <a:t>случае </a:t>
            </a:r>
            <a:r>
              <a:rPr spc="-5" dirty="0"/>
              <a:t>отказа от </a:t>
            </a:r>
            <a:r>
              <a:rPr spc="-10" dirty="0"/>
              <a:t>визита</a:t>
            </a:r>
            <a:r>
              <a:rPr spc="190" dirty="0"/>
              <a:t> </a:t>
            </a:r>
            <a:r>
              <a:rPr spc="-5" dirty="0"/>
              <a:t>в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поликлинику)</a:t>
            </a:r>
          </a:p>
        </p:txBody>
      </p:sp>
      <p:sp>
        <p:nvSpPr>
          <p:cNvPr id="4" name="object 4"/>
          <p:cNvSpPr/>
          <p:nvPr/>
        </p:nvSpPr>
        <p:spPr>
          <a:xfrm>
            <a:off x="240449" y="1775587"/>
            <a:ext cx="1830705" cy="0"/>
          </a:xfrm>
          <a:custGeom>
            <a:avLst/>
            <a:gdLst/>
            <a:ahLst/>
            <a:cxnLst/>
            <a:rect l="l" t="t" r="r" b="b"/>
            <a:pathLst>
              <a:path w="1830705">
                <a:moveTo>
                  <a:pt x="0" y="0"/>
                </a:moveTo>
                <a:lnTo>
                  <a:pt x="1830539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9062" y="907897"/>
            <a:ext cx="8743950" cy="429895"/>
          </a:xfrm>
          <a:custGeom>
            <a:avLst/>
            <a:gdLst/>
            <a:ahLst/>
            <a:cxnLst/>
            <a:rect l="l" t="t" r="r" b="b"/>
            <a:pathLst>
              <a:path w="8743950" h="429894">
                <a:moveTo>
                  <a:pt x="0" y="429793"/>
                </a:moveTo>
                <a:lnTo>
                  <a:pt x="8743950" y="429793"/>
                </a:lnTo>
                <a:lnTo>
                  <a:pt x="8743950" y="0"/>
                </a:lnTo>
                <a:lnTo>
                  <a:pt x="0" y="0"/>
                </a:lnTo>
                <a:lnTo>
                  <a:pt x="0" y="429793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062" y="907897"/>
            <a:ext cx="8743950" cy="429895"/>
          </a:xfrm>
          <a:custGeom>
            <a:avLst/>
            <a:gdLst/>
            <a:ahLst/>
            <a:cxnLst/>
            <a:rect l="l" t="t" r="r" b="b"/>
            <a:pathLst>
              <a:path w="8743950" h="429894">
                <a:moveTo>
                  <a:pt x="0" y="429793"/>
                </a:moveTo>
                <a:lnTo>
                  <a:pt x="8743950" y="429793"/>
                </a:lnTo>
                <a:lnTo>
                  <a:pt x="8743950" y="0"/>
                </a:lnTo>
                <a:lnTo>
                  <a:pt x="0" y="0"/>
                </a:lnTo>
                <a:lnTo>
                  <a:pt x="0" y="429793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062" y="907783"/>
            <a:ext cx="8743950" cy="5344160"/>
          </a:xfrm>
          <a:custGeom>
            <a:avLst/>
            <a:gdLst/>
            <a:ahLst/>
            <a:cxnLst/>
            <a:rect l="l" t="t" r="r" b="b"/>
            <a:pathLst>
              <a:path w="8743950" h="5344160">
                <a:moveTo>
                  <a:pt x="0" y="5344160"/>
                </a:moveTo>
                <a:lnTo>
                  <a:pt x="8743950" y="5344160"/>
                </a:lnTo>
                <a:lnTo>
                  <a:pt x="8743950" y="0"/>
                </a:lnTo>
                <a:lnTo>
                  <a:pt x="0" y="0"/>
                </a:lnTo>
                <a:lnTo>
                  <a:pt x="0" y="534416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449" y="5096129"/>
            <a:ext cx="1830705" cy="739140"/>
          </a:xfrm>
          <a:custGeom>
            <a:avLst/>
            <a:gdLst/>
            <a:ahLst/>
            <a:cxnLst/>
            <a:rect l="l" t="t" r="r" b="b"/>
            <a:pathLst>
              <a:path w="1830705" h="739139">
                <a:moveTo>
                  <a:pt x="1697062" y="0"/>
                </a:moveTo>
                <a:lnTo>
                  <a:pt x="0" y="0"/>
                </a:lnTo>
                <a:lnTo>
                  <a:pt x="0" y="738682"/>
                </a:lnTo>
                <a:lnTo>
                  <a:pt x="1697062" y="738682"/>
                </a:lnTo>
                <a:lnTo>
                  <a:pt x="1830539" y="369354"/>
                </a:lnTo>
                <a:lnTo>
                  <a:pt x="1697062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449" y="5096129"/>
            <a:ext cx="1830705" cy="739140"/>
          </a:xfrm>
          <a:custGeom>
            <a:avLst/>
            <a:gdLst/>
            <a:ahLst/>
            <a:cxnLst/>
            <a:rect l="l" t="t" r="r" b="b"/>
            <a:pathLst>
              <a:path w="1830705" h="739139">
                <a:moveTo>
                  <a:pt x="0" y="0"/>
                </a:moveTo>
                <a:lnTo>
                  <a:pt x="1697062" y="0"/>
                </a:lnTo>
                <a:lnTo>
                  <a:pt x="1830539" y="369354"/>
                </a:lnTo>
                <a:lnTo>
                  <a:pt x="1697062" y="738682"/>
                </a:lnTo>
                <a:lnTo>
                  <a:pt x="0" y="738682"/>
                </a:lnTo>
                <a:lnTo>
                  <a:pt x="0" y="36935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1249" y="5147449"/>
            <a:ext cx="1647189" cy="636270"/>
          </a:xfrm>
          <a:custGeom>
            <a:avLst/>
            <a:gdLst/>
            <a:ahLst/>
            <a:cxnLst/>
            <a:rect l="l" t="t" r="r" b="b"/>
            <a:pathLst>
              <a:path w="1647189" h="636270">
                <a:moveTo>
                  <a:pt x="0" y="636066"/>
                </a:moveTo>
                <a:lnTo>
                  <a:pt x="1646808" y="636066"/>
                </a:lnTo>
                <a:lnTo>
                  <a:pt x="1646808" y="0"/>
                </a:lnTo>
                <a:lnTo>
                  <a:pt x="0" y="0"/>
                </a:lnTo>
                <a:lnTo>
                  <a:pt x="0" y="636066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2346" y="5187696"/>
            <a:ext cx="154559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Перенаправление </a:t>
            </a:r>
            <a:r>
              <a:rPr sz="1200" b="1" dirty="0">
                <a:latin typeface="Arial"/>
                <a:cs typeface="Arial"/>
              </a:rPr>
              <a:t>в  </a:t>
            </a:r>
            <a:r>
              <a:rPr sz="1200" b="1" spc="-10" dirty="0">
                <a:latin typeface="Arial"/>
                <a:cs typeface="Arial"/>
              </a:rPr>
              <a:t>поликлинику  </a:t>
            </a:r>
            <a:r>
              <a:rPr sz="1200" b="1" spc="-5" dirty="0">
                <a:latin typeface="Arial"/>
                <a:cs typeface="Arial"/>
              </a:rPr>
              <a:t>(Выписка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рецептов)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9384" y="1775587"/>
            <a:ext cx="4772660" cy="0"/>
          </a:xfrm>
          <a:custGeom>
            <a:avLst/>
            <a:gdLst/>
            <a:ahLst/>
            <a:cxnLst/>
            <a:rect l="l" t="t" r="r" b="b"/>
            <a:pathLst>
              <a:path w="4772659">
                <a:moveTo>
                  <a:pt x="0" y="0"/>
                </a:moveTo>
                <a:lnTo>
                  <a:pt x="4772279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04898" y="1775587"/>
            <a:ext cx="1830705" cy="0"/>
          </a:xfrm>
          <a:custGeom>
            <a:avLst/>
            <a:gdLst/>
            <a:ahLst/>
            <a:cxnLst/>
            <a:rect l="l" t="t" r="r" b="b"/>
            <a:pathLst>
              <a:path w="1830704">
                <a:moveTo>
                  <a:pt x="0" y="0"/>
                </a:moveTo>
                <a:lnTo>
                  <a:pt x="1830577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7787" y="933577"/>
            <a:ext cx="7860030" cy="83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В </a:t>
            </a:r>
            <a:r>
              <a:rPr sz="1200" b="1" spc="-10" dirty="0">
                <a:latin typeface="Arial"/>
                <a:cs typeface="Arial"/>
              </a:rPr>
              <a:t>случае </a:t>
            </a:r>
            <a:r>
              <a:rPr sz="1200" b="1" spc="-5" dirty="0">
                <a:latin typeface="Arial"/>
                <a:cs typeface="Arial"/>
              </a:rPr>
              <a:t>несогласия пациента, выберите его </a:t>
            </a:r>
            <a:r>
              <a:rPr sz="1200" b="1" spc="-10" dirty="0">
                <a:latin typeface="Arial"/>
                <a:cs typeface="Arial"/>
              </a:rPr>
              <a:t>доводы </a:t>
            </a:r>
            <a:r>
              <a:rPr sz="1200" b="1" spc="-5" dirty="0">
                <a:latin typeface="Arial"/>
                <a:cs typeface="Arial"/>
              </a:rPr>
              <a:t>из списка возражений </a:t>
            </a:r>
            <a:r>
              <a:rPr sz="1200" b="1" dirty="0">
                <a:latin typeface="Arial"/>
                <a:cs typeface="Arial"/>
              </a:rPr>
              <a:t>и </a:t>
            </a:r>
            <a:r>
              <a:rPr sz="1200" b="1" spc="-10" dirty="0">
                <a:latin typeface="Arial"/>
                <a:cs typeface="Arial"/>
              </a:rPr>
              <a:t>дайте </a:t>
            </a:r>
            <a:r>
              <a:rPr sz="1200" b="1" spc="-15" dirty="0">
                <a:latin typeface="Arial"/>
                <a:cs typeface="Arial"/>
              </a:rPr>
              <a:t>соответствующую  </a:t>
            </a:r>
            <a:r>
              <a:rPr sz="1200" b="1" spc="-10" dirty="0">
                <a:latin typeface="Arial"/>
                <a:cs typeface="Arial"/>
              </a:rPr>
              <a:t>рекомендацию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b="1" spc="-10" dirty="0">
                <a:latin typeface="Arial"/>
                <a:cs typeface="Arial"/>
              </a:rPr>
              <a:t>Рекомендации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77060" algn="l"/>
                <a:tab pos="3742054" algn="l"/>
              </a:tabLst>
            </a:pPr>
            <a:r>
              <a:rPr sz="1200" b="1" spc="-5" dirty="0">
                <a:latin typeface="Arial"/>
                <a:cs typeface="Arial"/>
              </a:rPr>
              <a:t>пациенту	Возражения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пациента	</a:t>
            </a:r>
            <a:r>
              <a:rPr sz="1200" b="1" spc="-10" dirty="0">
                <a:latin typeface="Arial"/>
                <a:cs typeface="Arial"/>
              </a:rPr>
              <a:t>Ответ </a:t>
            </a:r>
            <a:r>
              <a:rPr sz="1200" b="1" spc="-5" dirty="0">
                <a:latin typeface="Arial"/>
                <a:cs typeface="Arial"/>
              </a:rPr>
              <a:t>медицинской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сестры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0449" y="1841246"/>
            <a:ext cx="1830705" cy="739140"/>
          </a:xfrm>
          <a:custGeom>
            <a:avLst/>
            <a:gdLst/>
            <a:ahLst/>
            <a:cxnLst/>
            <a:rect l="l" t="t" r="r" b="b"/>
            <a:pathLst>
              <a:path w="1830705" h="739139">
                <a:moveTo>
                  <a:pt x="1697062" y="0"/>
                </a:moveTo>
                <a:lnTo>
                  <a:pt x="0" y="0"/>
                </a:lnTo>
                <a:lnTo>
                  <a:pt x="0" y="738759"/>
                </a:lnTo>
                <a:lnTo>
                  <a:pt x="1697062" y="738759"/>
                </a:lnTo>
                <a:lnTo>
                  <a:pt x="1830539" y="369443"/>
                </a:lnTo>
                <a:lnTo>
                  <a:pt x="1697062" y="0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449" y="1841246"/>
            <a:ext cx="1830705" cy="739140"/>
          </a:xfrm>
          <a:custGeom>
            <a:avLst/>
            <a:gdLst/>
            <a:ahLst/>
            <a:cxnLst/>
            <a:rect l="l" t="t" r="r" b="b"/>
            <a:pathLst>
              <a:path w="1830705" h="739139">
                <a:moveTo>
                  <a:pt x="0" y="0"/>
                </a:moveTo>
                <a:lnTo>
                  <a:pt x="1697062" y="0"/>
                </a:lnTo>
                <a:lnTo>
                  <a:pt x="1830539" y="369443"/>
                </a:lnTo>
                <a:lnTo>
                  <a:pt x="1697062" y="738759"/>
                </a:lnTo>
                <a:lnTo>
                  <a:pt x="0" y="738759"/>
                </a:lnTo>
                <a:lnTo>
                  <a:pt x="0" y="36944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1249" y="1892630"/>
            <a:ext cx="1647189" cy="636270"/>
          </a:xfrm>
          <a:custGeom>
            <a:avLst/>
            <a:gdLst/>
            <a:ahLst/>
            <a:cxnLst/>
            <a:rect l="l" t="t" r="r" b="b"/>
            <a:pathLst>
              <a:path w="1647189" h="636269">
                <a:moveTo>
                  <a:pt x="0" y="636066"/>
                </a:moveTo>
                <a:lnTo>
                  <a:pt x="1646808" y="636066"/>
                </a:lnTo>
                <a:lnTo>
                  <a:pt x="1646808" y="0"/>
                </a:lnTo>
                <a:lnTo>
                  <a:pt x="0" y="0"/>
                </a:lnTo>
                <a:lnTo>
                  <a:pt x="0" y="636066"/>
                </a:lnTo>
                <a:close/>
              </a:path>
            </a:pathLst>
          </a:custGeom>
          <a:solidFill>
            <a:srgbClr val="D0D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2346" y="1932178"/>
            <a:ext cx="1650364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Перенаправление </a:t>
            </a:r>
            <a:r>
              <a:rPr sz="1200" b="1" dirty="0">
                <a:latin typeface="Arial"/>
                <a:cs typeface="Arial"/>
              </a:rPr>
              <a:t>в  </a:t>
            </a:r>
            <a:r>
              <a:rPr sz="1200" b="1" spc="-10" dirty="0">
                <a:latin typeface="Arial"/>
                <a:cs typeface="Arial"/>
              </a:rPr>
              <a:t>поликлинику </a:t>
            </a:r>
            <a:r>
              <a:rPr sz="1200" b="1" spc="-5" dirty="0">
                <a:latin typeface="Arial"/>
                <a:cs typeface="Arial"/>
              </a:rPr>
              <a:t>(Запись  </a:t>
            </a:r>
            <a:r>
              <a:rPr sz="1200" b="1" dirty="0">
                <a:latin typeface="Arial"/>
                <a:cs typeface="Arial"/>
              </a:rPr>
              <a:t>к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терапевту)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7651" y="1805305"/>
            <a:ext cx="1991995" cy="485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61620">
              <a:lnSpc>
                <a:spcPct val="100000"/>
              </a:lnSpc>
              <a:buClr>
                <a:srgbClr val="00295F"/>
              </a:buClr>
              <a:buSzPct val="120833"/>
              <a:buFont typeface="Arial"/>
              <a:buChar char="–"/>
              <a:tabLst>
                <a:tab pos="274320" algn="l"/>
                <a:tab pos="274955" algn="l"/>
                <a:tab pos="1877060" algn="l"/>
              </a:tabLst>
            </a:pPr>
            <a:r>
              <a:rPr sz="1200" i="1" spc="-5" dirty="0">
                <a:latin typeface="Arial"/>
                <a:cs typeface="Arial"/>
              </a:rPr>
              <a:t>У </a:t>
            </a:r>
            <a:r>
              <a:rPr sz="1200" i="1" spc="5" dirty="0">
                <a:latin typeface="Arial"/>
                <a:cs typeface="Arial"/>
              </a:rPr>
              <a:t>м</a:t>
            </a:r>
            <a:r>
              <a:rPr sz="1200" i="1" spc="-5" dirty="0">
                <a:latin typeface="Arial"/>
                <a:cs typeface="Arial"/>
              </a:rPr>
              <a:t>еня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н</a:t>
            </a:r>
            <a:r>
              <a:rPr sz="1200" i="1" spc="-15" dirty="0">
                <a:latin typeface="Arial"/>
                <a:cs typeface="Arial"/>
              </a:rPr>
              <a:t>е</a:t>
            </a:r>
            <a:r>
              <a:rPr sz="1200" i="1" dirty="0">
                <a:latin typeface="Arial"/>
                <a:cs typeface="Arial"/>
              </a:rPr>
              <a:t>т</a:t>
            </a:r>
            <a:r>
              <a:rPr sz="1200" i="1" spc="-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сил	</a:t>
            </a:r>
            <a:r>
              <a:rPr sz="1450" spc="-5" dirty="0">
                <a:solidFill>
                  <a:srgbClr val="00295F"/>
                </a:solidFill>
                <a:latin typeface="Arial"/>
                <a:cs typeface="Arial"/>
              </a:rPr>
              <a:t>–</a:t>
            </a:r>
            <a:endParaRPr sz="1450">
              <a:latin typeface="Arial"/>
              <a:cs typeface="Arial"/>
            </a:endParaRPr>
          </a:p>
          <a:p>
            <a:pPr marL="274320" indent="-261620">
              <a:lnSpc>
                <a:spcPct val="100000"/>
              </a:lnSpc>
              <a:spcBef>
                <a:spcPts val="300"/>
              </a:spcBef>
              <a:buClr>
                <a:srgbClr val="00295F"/>
              </a:buClr>
              <a:buSzPct val="116666"/>
              <a:buFont typeface="Arial"/>
              <a:buChar char="–"/>
              <a:tabLst>
                <a:tab pos="274320" algn="l"/>
                <a:tab pos="274955" algn="l"/>
              </a:tabLst>
            </a:pPr>
            <a:r>
              <a:rPr sz="1200" i="1" dirty="0">
                <a:latin typeface="Arial"/>
                <a:cs typeface="Arial"/>
              </a:rPr>
              <a:t>Вы</a:t>
            </a:r>
            <a:r>
              <a:rPr sz="1200" i="1" spc="-10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обязаны…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14520" y="1837055"/>
            <a:ext cx="415734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Да, но для </a:t>
            </a:r>
            <a:r>
              <a:rPr sz="1200" i="1" spc="-15" dirty="0">
                <a:latin typeface="Arial"/>
                <a:cs typeface="Arial"/>
              </a:rPr>
              <a:t>того </a:t>
            </a:r>
            <a:r>
              <a:rPr sz="1200" i="1" spc="-10" dirty="0">
                <a:latin typeface="Arial"/>
                <a:cs typeface="Arial"/>
              </a:rPr>
              <a:t>чтобы </a:t>
            </a:r>
            <a:r>
              <a:rPr sz="1200" i="1" spc="-5" dirty="0">
                <a:latin typeface="Arial"/>
                <a:cs typeface="Arial"/>
              </a:rPr>
              <a:t>правильно оценить Ваше  </a:t>
            </a:r>
            <a:r>
              <a:rPr sz="1200" i="1" spc="-10" dirty="0">
                <a:latin typeface="Arial"/>
                <a:cs typeface="Arial"/>
              </a:rPr>
              <a:t>состояние </a:t>
            </a:r>
            <a:r>
              <a:rPr sz="1200" b="1" i="1" spc="-5" dirty="0">
                <a:latin typeface="Arial"/>
                <a:cs typeface="Arial"/>
              </a:rPr>
              <a:t>необходимо провести более тщательное  обследование</a:t>
            </a:r>
            <a:r>
              <a:rPr sz="1200" i="1" spc="-5" dirty="0">
                <a:latin typeface="Arial"/>
                <a:cs typeface="Arial"/>
              </a:rPr>
              <a:t>. </a:t>
            </a:r>
            <a:r>
              <a:rPr sz="1200" i="1" dirty="0">
                <a:latin typeface="Arial"/>
                <a:cs typeface="Arial"/>
              </a:rPr>
              <a:t>В </a:t>
            </a:r>
            <a:r>
              <a:rPr sz="1200" i="1" spc="-5" dirty="0">
                <a:latin typeface="Arial"/>
                <a:cs typeface="Arial"/>
              </a:rPr>
              <a:t>условиях </a:t>
            </a:r>
            <a:r>
              <a:rPr sz="1200" i="1" spc="-10" dirty="0">
                <a:latin typeface="Arial"/>
                <a:cs typeface="Arial"/>
              </a:rPr>
              <a:t>квартиры это сделать  невозможно. Поверьте, </a:t>
            </a:r>
            <a:r>
              <a:rPr sz="1200" b="1" i="1" dirty="0">
                <a:latin typeface="Arial"/>
                <a:cs typeface="Arial"/>
              </a:rPr>
              <a:t>для </a:t>
            </a:r>
            <a:r>
              <a:rPr sz="1200" b="1" i="1" spc="-5" dirty="0">
                <a:latin typeface="Arial"/>
                <a:cs typeface="Arial"/>
              </a:rPr>
              <a:t>Вашего здоровья будет  лучше </a:t>
            </a:r>
            <a:r>
              <a:rPr sz="1200" i="1" spc="-5" dirty="0">
                <a:latin typeface="Arial"/>
                <a:cs typeface="Arial"/>
              </a:rPr>
              <a:t>явиться на</a:t>
            </a:r>
            <a:r>
              <a:rPr sz="1200" i="1" spc="-6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прием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7651" y="2911144"/>
            <a:ext cx="1483995" cy="772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marR="5080" indent="-262255">
              <a:lnSpc>
                <a:spcPct val="99000"/>
              </a:lnSpc>
              <a:tabLst>
                <a:tab pos="274320" algn="l"/>
              </a:tabLst>
            </a:pPr>
            <a:r>
              <a:rPr sz="1450" spc="-10" dirty="0">
                <a:solidFill>
                  <a:srgbClr val="00295F"/>
                </a:solidFill>
                <a:latin typeface="Arial"/>
                <a:cs typeface="Arial"/>
              </a:rPr>
              <a:t>–	</a:t>
            </a:r>
            <a:r>
              <a:rPr sz="1200" i="1" dirty="0">
                <a:latin typeface="Arial"/>
                <a:cs typeface="Arial"/>
              </a:rPr>
              <a:t>Вы</a:t>
            </a:r>
            <a:r>
              <a:rPr sz="1200" i="1" spc="-10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обязаны… 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(подозрение на  необосно</a:t>
            </a:r>
            <a:r>
              <a:rPr sz="1200" i="1" spc="-30" dirty="0">
                <a:latin typeface="Arial"/>
                <a:cs typeface="Arial"/>
              </a:rPr>
              <a:t>в</a:t>
            </a:r>
            <a:r>
              <a:rPr sz="1200" i="1" spc="-5" dirty="0">
                <a:latin typeface="Arial"/>
                <a:cs typeface="Arial"/>
              </a:rPr>
              <a:t>анный  вызов)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58844" y="2940685"/>
            <a:ext cx="4656455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случае появления </a:t>
            </a:r>
            <a:r>
              <a:rPr sz="1200" dirty="0">
                <a:latin typeface="Arial"/>
                <a:cs typeface="Arial"/>
              </a:rPr>
              <a:t>сомнений </a:t>
            </a:r>
            <a:r>
              <a:rPr sz="1200" spc="-5" dirty="0">
                <a:latin typeface="Arial"/>
                <a:cs typeface="Arial"/>
              </a:rPr>
              <a:t>о правдоподобности </a:t>
            </a:r>
            <a:r>
              <a:rPr sz="1200" dirty="0">
                <a:latin typeface="Arial"/>
                <a:cs typeface="Arial"/>
              </a:rPr>
              <a:t>жалоб  </a:t>
            </a:r>
            <a:r>
              <a:rPr sz="1200" spc="-5" dirty="0">
                <a:latin typeface="Arial"/>
                <a:cs typeface="Arial"/>
              </a:rPr>
              <a:t>пациента, </a:t>
            </a:r>
            <a:r>
              <a:rPr sz="1200" spc="-10" dirty="0">
                <a:latin typeface="Arial"/>
                <a:cs typeface="Arial"/>
              </a:rPr>
              <a:t>желающего получить </a:t>
            </a:r>
            <a:r>
              <a:rPr sz="1200" spc="-5" dirty="0">
                <a:latin typeface="Arial"/>
                <a:cs typeface="Arial"/>
              </a:rPr>
              <a:t>больничный </a:t>
            </a:r>
            <a:r>
              <a:rPr sz="1200" spc="-30" dirty="0">
                <a:latin typeface="Arial"/>
                <a:cs typeface="Arial"/>
              </a:rPr>
              <a:t>лист, </a:t>
            </a:r>
            <a:r>
              <a:rPr sz="1200" spc="-10" dirty="0">
                <a:latin typeface="Arial"/>
                <a:cs typeface="Arial"/>
              </a:rPr>
              <a:t>необходимо  </a:t>
            </a:r>
            <a:r>
              <a:rPr sz="1200" dirty="0">
                <a:latin typeface="Arial"/>
                <a:cs typeface="Arial"/>
              </a:rPr>
              <a:t>сообщить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следующее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52391" y="3495802"/>
            <a:ext cx="448437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marR="5080" indent="-262255">
              <a:lnSpc>
                <a:spcPts val="1440"/>
              </a:lnSpc>
              <a:tabLst>
                <a:tab pos="274320" algn="l"/>
              </a:tabLst>
            </a:pPr>
            <a:r>
              <a:rPr sz="1450" spc="-10" dirty="0">
                <a:solidFill>
                  <a:srgbClr val="00295F"/>
                </a:solidFill>
                <a:latin typeface="Arial"/>
                <a:cs typeface="Arial"/>
              </a:rPr>
              <a:t>–	</a:t>
            </a:r>
            <a:r>
              <a:rPr sz="1200" b="1" i="1" spc="-5" dirty="0">
                <a:latin typeface="Arial"/>
                <a:cs typeface="Arial"/>
              </a:rPr>
              <a:t>Вызов </a:t>
            </a:r>
            <a:r>
              <a:rPr sz="1200" b="1" i="1" spc="-15" dirty="0">
                <a:latin typeface="Arial"/>
                <a:cs typeface="Arial"/>
              </a:rPr>
              <a:t>врача </a:t>
            </a:r>
            <a:r>
              <a:rPr sz="1200" b="1" i="1" dirty="0">
                <a:latin typeface="Arial"/>
                <a:cs typeface="Arial"/>
              </a:rPr>
              <a:t>на дом </a:t>
            </a:r>
            <a:r>
              <a:rPr sz="1200" b="1" i="1" spc="-5" dirty="0">
                <a:latin typeface="Arial"/>
                <a:cs typeface="Arial"/>
              </a:rPr>
              <a:t>не </a:t>
            </a:r>
            <a:r>
              <a:rPr sz="1200" b="1" i="1" spc="-10" dirty="0">
                <a:latin typeface="Arial"/>
                <a:cs typeface="Arial"/>
              </a:rPr>
              <a:t>означает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безусловную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выдачу </a:t>
            </a:r>
            <a:r>
              <a:rPr sz="1200" b="1" i="1" dirty="0">
                <a:latin typeface="Arial"/>
                <a:cs typeface="Arial"/>
              </a:rPr>
              <a:t> листка </a:t>
            </a:r>
            <a:r>
              <a:rPr sz="1200" b="1" i="1" spc="-5" dirty="0">
                <a:latin typeface="Arial"/>
                <a:cs typeface="Arial"/>
              </a:rPr>
              <a:t>нетрудоспособности</a:t>
            </a:r>
            <a:r>
              <a:rPr sz="1200" i="1" spc="-5" dirty="0">
                <a:latin typeface="Arial"/>
                <a:cs typeface="Arial"/>
              </a:rPr>
              <a:t>. </a:t>
            </a:r>
            <a:r>
              <a:rPr sz="1200" i="1" dirty="0">
                <a:latin typeface="Arial"/>
                <a:cs typeface="Arial"/>
              </a:rPr>
              <a:t>В </a:t>
            </a:r>
            <a:r>
              <a:rPr sz="1200" i="1" spc="-5" dirty="0">
                <a:latin typeface="Arial"/>
                <a:cs typeface="Arial"/>
              </a:rPr>
              <a:t>случае </a:t>
            </a:r>
            <a:r>
              <a:rPr sz="1200" i="1" spc="-10" dirty="0">
                <a:latin typeface="Arial"/>
                <a:cs typeface="Arial"/>
              </a:rPr>
              <a:t>отсутствия  </a:t>
            </a:r>
            <a:r>
              <a:rPr sz="1200" i="1" spc="-5" dirty="0">
                <a:latin typeface="Arial"/>
                <a:cs typeface="Arial"/>
              </a:rPr>
              <a:t>симптомов, подтверждающих Ваше </a:t>
            </a:r>
            <a:r>
              <a:rPr sz="1200" i="1" spc="-10" dirty="0">
                <a:latin typeface="Arial"/>
                <a:cs typeface="Arial"/>
              </a:rPr>
              <a:t>состояние, </a:t>
            </a:r>
            <a:r>
              <a:rPr sz="1200" b="1" i="1" spc="-15" dirty="0">
                <a:latin typeface="Arial"/>
                <a:cs typeface="Arial"/>
              </a:rPr>
              <a:t>врач  </a:t>
            </a:r>
            <a:r>
              <a:rPr sz="1200" b="1" i="1" spc="-5" dirty="0">
                <a:latin typeface="Arial"/>
                <a:cs typeface="Arial"/>
              </a:rPr>
              <a:t>предложит </a:t>
            </a:r>
            <a:r>
              <a:rPr sz="1200" b="1" i="1" dirty="0">
                <a:latin typeface="Arial"/>
                <a:cs typeface="Arial"/>
              </a:rPr>
              <a:t>Вам </a:t>
            </a:r>
            <a:r>
              <a:rPr sz="1200" b="1" i="1" spc="-5" dirty="0">
                <a:latin typeface="Arial"/>
                <a:cs typeface="Arial"/>
              </a:rPr>
              <a:t>явиться </a:t>
            </a:r>
            <a:r>
              <a:rPr sz="1200" b="1" i="1" dirty="0">
                <a:latin typeface="Arial"/>
                <a:cs typeface="Arial"/>
              </a:rPr>
              <a:t>в поликлинику для  </a:t>
            </a:r>
            <a:r>
              <a:rPr sz="1200" b="1" i="1" spc="-10" dirty="0">
                <a:latin typeface="Arial"/>
                <a:cs typeface="Arial"/>
              </a:rPr>
              <a:t>прохождения </a:t>
            </a:r>
            <a:r>
              <a:rPr sz="1200" b="1" i="1" spc="-5" dirty="0">
                <a:latin typeface="Arial"/>
                <a:cs typeface="Arial"/>
              </a:rPr>
              <a:t>врачебной</a:t>
            </a:r>
            <a:r>
              <a:rPr sz="1200" b="1" i="1" spc="-3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комиссии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7651" y="4556125"/>
            <a:ext cx="1650364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marR="5080" indent="-262255">
              <a:lnSpc>
                <a:spcPts val="1440"/>
              </a:lnSpc>
              <a:tabLst>
                <a:tab pos="274320" algn="l"/>
              </a:tabLst>
            </a:pPr>
            <a:r>
              <a:rPr sz="1450" spc="-10" dirty="0">
                <a:solidFill>
                  <a:srgbClr val="00295F"/>
                </a:solidFill>
                <a:latin typeface="Arial"/>
                <a:cs typeface="Arial"/>
              </a:rPr>
              <a:t>–	</a:t>
            </a:r>
            <a:r>
              <a:rPr sz="1200" i="1" dirty="0">
                <a:latin typeface="Arial"/>
                <a:cs typeface="Arial"/>
              </a:rPr>
              <a:t>Я </a:t>
            </a:r>
            <a:r>
              <a:rPr sz="1200" i="1" spc="-5" dirty="0">
                <a:latin typeface="Arial"/>
                <a:cs typeface="Arial"/>
              </a:rPr>
              <a:t>не </a:t>
            </a:r>
            <a:r>
              <a:rPr sz="1200" i="1" spc="-15" dirty="0">
                <a:latin typeface="Arial"/>
                <a:cs typeface="Arial"/>
              </a:rPr>
              <a:t>хочу</a:t>
            </a:r>
            <a:r>
              <a:rPr sz="1200" i="1" spc="-6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сидеть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в  </a:t>
            </a:r>
            <a:r>
              <a:rPr sz="1200" i="1" spc="-10" dirty="0">
                <a:latin typeface="Arial"/>
                <a:cs typeface="Arial"/>
              </a:rPr>
              <a:t>очереди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52391" y="4556125"/>
            <a:ext cx="4533265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marR="5080" indent="-262255">
              <a:lnSpc>
                <a:spcPts val="1440"/>
              </a:lnSpc>
              <a:tabLst>
                <a:tab pos="274320" algn="l"/>
              </a:tabLst>
            </a:pPr>
            <a:r>
              <a:rPr sz="1450" spc="-10" dirty="0">
                <a:solidFill>
                  <a:srgbClr val="00295F"/>
                </a:solidFill>
                <a:latin typeface="Arial"/>
                <a:cs typeface="Arial"/>
              </a:rPr>
              <a:t>–	</a:t>
            </a:r>
            <a:r>
              <a:rPr sz="1200" i="1" spc="-5" dirty="0">
                <a:latin typeface="Arial"/>
                <a:cs typeface="Arial"/>
              </a:rPr>
              <a:t>Мы </a:t>
            </a:r>
            <a:r>
              <a:rPr sz="1200" i="1" dirty="0">
                <a:latin typeface="Arial"/>
                <a:cs typeface="Arial"/>
              </a:rPr>
              <a:t>Вас </a:t>
            </a:r>
            <a:r>
              <a:rPr sz="1200" i="1" spc="-10" dirty="0">
                <a:latin typeface="Arial"/>
                <a:cs typeface="Arial"/>
              </a:rPr>
              <a:t>запишем </a:t>
            </a:r>
            <a:r>
              <a:rPr sz="1200" i="1" spc="-5" dirty="0">
                <a:latin typeface="Arial"/>
                <a:cs typeface="Arial"/>
              </a:rPr>
              <a:t>и </a:t>
            </a:r>
            <a:r>
              <a:rPr sz="1200" b="1" i="1" spc="-5" dirty="0">
                <a:latin typeface="Arial"/>
                <a:cs typeface="Arial"/>
              </a:rPr>
              <a:t>Вы пойдете </a:t>
            </a:r>
            <a:r>
              <a:rPr sz="1200" b="1" i="1" dirty="0">
                <a:latin typeface="Arial"/>
                <a:cs typeface="Arial"/>
              </a:rPr>
              <a:t>к </a:t>
            </a:r>
            <a:r>
              <a:rPr sz="1200" b="1" i="1" spc="-15" dirty="0">
                <a:latin typeface="Arial"/>
                <a:cs typeface="Arial"/>
              </a:rPr>
              <a:t>врачу</a:t>
            </a:r>
            <a:r>
              <a:rPr sz="1200" b="1" i="1" spc="35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по</a:t>
            </a:r>
            <a:r>
              <a:rPr sz="1200" b="1" i="1" spc="10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времени </a:t>
            </a:r>
            <a:r>
              <a:rPr sz="1200" b="1" i="1" dirty="0">
                <a:latin typeface="Arial"/>
                <a:cs typeface="Arial"/>
              </a:rPr>
              <a:t> указанному в талоне</a:t>
            </a:r>
            <a:r>
              <a:rPr sz="1200" i="1" dirty="0">
                <a:latin typeface="Arial"/>
                <a:cs typeface="Arial"/>
              </a:rPr>
              <a:t>. </a:t>
            </a:r>
            <a:r>
              <a:rPr sz="1200" b="1" i="1" spc="-5" dirty="0">
                <a:latin typeface="Arial"/>
                <a:cs typeface="Arial"/>
              </a:rPr>
              <a:t>Можем </a:t>
            </a:r>
            <a:r>
              <a:rPr sz="1200" b="1" i="1" dirty="0">
                <a:latin typeface="Arial"/>
                <a:cs typeface="Arial"/>
              </a:rPr>
              <a:t>записать </a:t>
            </a:r>
            <a:r>
              <a:rPr sz="1200" b="1" i="1" spc="-5" dirty="0">
                <a:latin typeface="Arial"/>
                <a:cs typeface="Arial"/>
              </a:rPr>
              <a:t>Вас на</a:t>
            </a:r>
            <a:r>
              <a:rPr sz="1200" b="1" i="1" spc="-110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сегодня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7651" y="5060823"/>
            <a:ext cx="129730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4320" algn="l"/>
              </a:tabLst>
            </a:pPr>
            <a:r>
              <a:rPr sz="1450" spc="-5" dirty="0">
                <a:solidFill>
                  <a:srgbClr val="00295F"/>
                </a:solidFill>
                <a:latin typeface="Arial"/>
                <a:cs typeface="Arial"/>
              </a:rPr>
              <a:t>–	</a:t>
            </a:r>
            <a:r>
              <a:rPr sz="1200" i="1" dirty="0">
                <a:latin typeface="Arial"/>
                <a:cs typeface="Arial"/>
              </a:rPr>
              <a:t>Вы</a:t>
            </a:r>
            <a:r>
              <a:rPr sz="1200" i="1" spc="-10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обязаны…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52391" y="5051425"/>
            <a:ext cx="4408170" cy="110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marR="5080" indent="-262255">
              <a:lnSpc>
                <a:spcPts val="1440"/>
              </a:lnSpc>
              <a:tabLst>
                <a:tab pos="274320" algn="l"/>
              </a:tabLst>
            </a:pPr>
            <a:r>
              <a:rPr sz="1400" spc="20" dirty="0">
                <a:solidFill>
                  <a:srgbClr val="00295F"/>
                </a:solidFill>
                <a:latin typeface="Arial"/>
                <a:cs typeface="Arial"/>
              </a:rPr>
              <a:t>–	</a:t>
            </a:r>
            <a:r>
              <a:rPr sz="1200" i="1" spc="-5" dirty="0">
                <a:latin typeface="Arial"/>
                <a:cs typeface="Arial"/>
              </a:rPr>
              <a:t>Быстрее и </a:t>
            </a:r>
            <a:r>
              <a:rPr sz="1200" i="1" dirty="0">
                <a:latin typeface="Arial"/>
                <a:cs typeface="Arial"/>
              </a:rPr>
              <a:t>удобнее вы </a:t>
            </a:r>
            <a:r>
              <a:rPr sz="1200" i="1" spc="-10" dirty="0">
                <a:latin typeface="Arial"/>
                <a:cs typeface="Arial"/>
              </a:rPr>
              <a:t>сможете</a:t>
            </a:r>
            <a:r>
              <a:rPr sz="1200" i="1" spc="-4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получить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лекарства </a:t>
            </a:r>
            <a:r>
              <a:rPr sz="1200" i="1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придя </a:t>
            </a:r>
            <a:r>
              <a:rPr sz="1200" i="1" dirty="0">
                <a:latin typeface="Arial"/>
                <a:cs typeface="Arial"/>
              </a:rPr>
              <a:t>в </a:t>
            </a:r>
            <a:r>
              <a:rPr sz="1200" i="1" spc="-5" dirty="0">
                <a:latin typeface="Arial"/>
                <a:cs typeface="Arial"/>
              </a:rPr>
              <a:t>поликлинику на сестринский </a:t>
            </a:r>
            <a:r>
              <a:rPr sz="1200" i="1" spc="-10" dirty="0">
                <a:latin typeface="Arial"/>
                <a:cs typeface="Arial"/>
              </a:rPr>
              <a:t>пост. </a:t>
            </a:r>
            <a:r>
              <a:rPr sz="1200" b="1" i="1" dirty="0">
                <a:latin typeface="Arial"/>
                <a:cs typeface="Arial"/>
              </a:rPr>
              <a:t>Если мы  </a:t>
            </a:r>
            <a:r>
              <a:rPr sz="1200" b="1" i="1" spc="-5" dirty="0">
                <a:latin typeface="Arial"/>
                <a:cs typeface="Arial"/>
              </a:rPr>
              <a:t>выпишем </a:t>
            </a:r>
            <a:r>
              <a:rPr sz="1200" b="1" i="1" dirty="0">
                <a:latin typeface="Arial"/>
                <a:cs typeface="Arial"/>
              </a:rPr>
              <a:t>Вам </a:t>
            </a:r>
            <a:r>
              <a:rPr sz="1200" b="1" i="1" spc="-5" dirty="0">
                <a:latin typeface="Arial"/>
                <a:cs typeface="Arial"/>
              </a:rPr>
              <a:t>лекарства на </a:t>
            </a:r>
            <a:r>
              <a:rPr sz="1200" b="1" i="1" dirty="0">
                <a:latin typeface="Arial"/>
                <a:cs typeface="Arial"/>
              </a:rPr>
              <a:t>дому и их </a:t>
            </a:r>
            <a:r>
              <a:rPr sz="1200" b="1" i="1" spc="-5" dirty="0">
                <a:latin typeface="Arial"/>
                <a:cs typeface="Arial"/>
              </a:rPr>
              <a:t>не окажется </a:t>
            </a:r>
            <a:r>
              <a:rPr sz="1200" b="1" i="1" dirty="0">
                <a:latin typeface="Arial"/>
                <a:cs typeface="Arial"/>
              </a:rPr>
              <a:t>в  </a:t>
            </a:r>
            <a:r>
              <a:rPr sz="1200" b="1" i="1" spc="-5" dirty="0">
                <a:latin typeface="Arial"/>
                <a:cs typeface="Arial"/>
              </a:rPr>
              <a:t>аптеке, </a:t>
            </a:r>
            <a:r>
              <a:rPr sz="1200" b="1" i="1" spc="-10" dirty="0">
                <a:latin typeface="Arial"/>
                <a:cs typeface="Arial"/>
              </a:rPr>
              <a:t>вам </a:t>
            </a:r>
            <a:r>
              <a:rPr sz="1200" b="1" i="1" spc="-5" dirty="0">
                <a:latin typeface="Arial"/>
                <a:cs typeface="Arial"/>
              </a:rPr>
              <a:t>придется </a:t>
            </a:r>
            <a:r>
              <a:rPr sz="1200" b="1" i="1" spc="-10" dirty="0">
                <a:latin typeface="Arial"/>
                <a:cs typeface="Arial"/>
              </a:rPr>
              <a:t>повторно </a:t>
            </a:r>
            <a:r>
              <a:rPr sz="1200" b="1" i="1" spc="-5" dirty="0">
                <a:latin typeface="Arial"/>
                <a:cs typeface="Arial"/>
              </a:rPr>
              <a:t>явиться </a:t>
            </a:r>
            <a:r>
              <a:rPr sz="1200" b="1" i="1" dirty="0">
                <a:latin typeface="Arial"/>
                <a:cs typeface="Arial"/>
              </a:rPr>
              <a:t>в  </a:t>
            </a:r>
            <a:r>
              <a:rPr sz="1200" b="1" i="1" spc="-5" dirty="0">
                <a:latin typeface="Arial"/>
                <a:cs typeface="Arial"/>
              </a:rPr>
              <a:t>поликлинику. </a:t>
            </a:r>
            <a:r>
              <a:rPr sz="1200" i="1" dirty="0">
                <a:latin typeface="Arial"/>
                <a:cs typeface="Arial"/>
              </a:rPr>
              <a:t>В </a:t>
            </a:r>
            <a:r>
              <a:rPr sz="1200" i="1" spc="-10" dirty="0">
                <a:latin typeface="Arial"/>
                <a:cs typeface="Arial"/>
              </a:rPr>
              <a:t>этом </a:t>
            </a:r>
            <a:r>
              <a:rPr sz="1200" i="1" spc="-5" dirty="0">
                <a:latin typeface="Arial"/>
                <a:cs typeface="Arial"/>
              </a:rPr>
              <a:t>случае </a:t>
            </a:r>
            <a:r>
              <a:rPr sz="1200" i="1" dirty="0">
                <a:latin typeface="Arial"/>
                <a:cs typeface="Arial"/>
              </a:rPr>
              <a:t>выписка </a:t>
            </a:r>
            <a:r>
              <a:rPr sz="1200" i="1" spc="-5" dirty="0">
                <a:latin typeface="Arial"/>
                <a:cs typeface="Arial"/>
              </a:rPr>
              <a:t>лекарств  </a:t>
            </a:r>
            <a:r>
              <a:rPr sz="1200" i="1" spc="-15" dirty="0">
                <a:latin typeface="Arial"/>
                <a:cs typeface="Arial"/>
              </a:rPr>
              <a:t>затянется </a:t>
            </a:r>
            <a:r>
              <a:rPr sz="1200" i="1" spc="-5" dirty="0">
                <a:latin typeface="Arial"/>
                <a:cs typeface="Arial"/>
              </a:rPr>
              <a:t>на </a:t>
            </a:r>
            <a:r>
              <a:rPr sz="1200" i="1" spc="-10" dirty="0">
                <a:latin typeface="Arial"/>
                <a:cs typeface="Arial"/>
              </a:rPr>
              <a:t>долгое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время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104898" y="2878963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6766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0449" y="4988686"/>
            <a:ext cx="8501380" cy="0"/>
          </a:xfrm>
          <a:custGeom>
            <a:avLst/>
            <a:gdLst/>
            <a:ahLst/>
            <a:cxnLst/>
            <a:rect l="l" t="t" r="r" b="b"/>
            <a:pathLst>
              <a:path w="8501380">
                <a:moveTo>
                  <a:pt x="0" y="0"/>
                </a:moveTo>
                <a:lnTo>
                  <a:pt x="8501214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04898" y="4487799"/>
            <a:ext cx="6637020" cy="0"/>
          </a:xfrm>
          <a:custGeom>
            <a:avLst/>
            <a:gdLst/>
            <a:ahLst/>
            <a:cxnLst/>
            <a:rect l="l" t="t" r="r" b="b"/>
            <a:pathLst>
              <a:path w="6637020">
                <a:moveTo>
                  <a:pt x="0" y="0"/>
                </a:moveTo>
                <a:lnTo>
                  <a:pt x="6636766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z="1800" baseline="2314" dirty="0"/>
              <a:t>|</a:t>
            </a:r>
            <a:r>
              <a:rPr sz="1800" spc="375" baseline="2314" dirty="0"/>
              <a:t> </a:t>
            </a:r>
            <a:r>
              <a:rPr lang="ru-RU" sz="1000" spc="-5" dirty="0" smtClean="0"/>
              <a:t>17</a:t>
            </a: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824" y="278573"/>
            <a:ext cx="8753246" cy="3063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35"/>
              </a:lnSpc>
            </a:pPr>
            <a:r>
              <a:rPr sz="2800" dirty="0" err="1" smtClean="0">
                <a:latin typeface="+mn-lt"/>
              </a:rPr>
              <a:t>Пример</a:t>
            </a:r>
            <a:r>
              <a:rPr sz="2800" dirty="0" smtClean="0">
                <a:latin typeface="+mn-lt"/>
              </a:rPr>
              <a:t> </a:t>
            </a:r>
            <a:r>
              <a:rPr sz="2800" spc="-5" dirty="0" err="1" smtClean="0">
                <a:latin typeface="+mn-lt"/>
              </a:rPr>
              <a:t>механ</a:t>
            </a:r>
            <a:r>
              <a:rPr lang="ru-RU" sz="2800" spc="-5" dirty="0" err="1" smtClean="0">
                <a:latin typeface="+mn-lt"/>
              </a:rPr>
              <a:t>изма</a:t>
            </a:r>
            <a:r>
              <a:rPr sz="2800" spc="-5" dirty="0" smtClean="0">
                <a:latin typeface="+mn-lt"/>
              </a:rPr>
              <a:t> </a:t>
            </a:r>
            <a:r>
              <a:rPr sz="2800" spc="-5" dirty="0">
                <a:latin typeface="+mn-lt"/>
              </a:rPr>
              <a:t>консультации </a:t>
            </a:r>
            <a:r>
              <a:rPr sz="2800" spc="-10" dirty="0">
                <a:latin typeface="+mn-lt"/>
              </a:rPr>
              <a:t>по</a:t>
            </a:r>
            <a:r>
              <a:rPr sz="2800" spc="45" dirty="0">
                <a:latin typeface="+mn-lt"/>
              </a:rPr>
              <a:t> </a:t>
            </a:r>
            <a:r>
              <a:rPr sz="2800" spc="-10" dirty="0">
                <a:latin typeface="+mn-lt"/>
              </a:rPr>
              <a:t>телефону</a:t>
            </a:r>
          </a:p>
        </p:txBody>
      </p:sp>
      <p:sp>
        <p:nvSpPr>
          <p:cNvPr id="3" name="object 3"/>
          <p:cNvSpPr/>
          <p:nvPr/>
        </p:nvSpPr>
        <p:spPr>
          <a:xfrm>
            <a:off x="119062" y="3605276"/>
            <a:ext cx="8723630" cy="0"/>
          </a:xfrm>
          <a:custGeom>
            <a:avLst/>
            <a:gdLst/>
            <a:ahLst/>
            <a:cxnLst/>
            <a:rect l="l" t="t" r="r" b="b"/>
            <a:pathLst>
              <a:path w="8723630">
                <a:moveTo>
                  <a:pt x="0" y="0"/>
                </a:moveTo>
                <a:lnTo>
                  <a:pt x="8723312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928" y="2063242"/>
            <a:ext cx="7378700" cy="0"/>
          </a:xfrm>
          <a:custGeom>
            <a:avLst/>
            <a:gdLst/>
            <a:ahLst/>
            <a:cxnLst/>
            <a:rect l="l" t="t" r="r" b="b"/>
            <a:pathLst>
              <a:path w="7378700">
                <a:moveTo>
                  <a:pt x="0" y="0"/>
                </a:moveTo>
                <a:lnTo>
                  <a:pt x="7378446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3928" y="2649601"/>
            <a:ext cx="7378700" cy="0"/>
          </a:xfrm>
          <a:custGeom>
            <a:avLst/>
            <a:gdLst/>
            <a:ahLst/>
            <a:cxnLst/>
            <a:rect l="l" t="t" r="r" b="b"/>
            <a:pathLst>
              <a:path w="7378700">
                <a:moveTo>
                  <a:pt x="0" y="0"/>
                </a:moveTo>
                <a:lnTo>
                  <a:pt x="7378446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3928" y="4376293"/>
            <a:ext cx="7378700" cy="0"/>
          </a:xfrm>
          <a:custGeom>
            <a:avLst/>
            <a:gdLst/>
            <a:ahLst/>
            <a:cxnLst/>
            <a:rect l="l" t="t" r="r" b="b"/>
            <a:pathLst>
              <a:path w="7378700">
                <a:moveTo>
                  <a:pt x="0" y="0"/>
                </a:moveTo>
                <a:lnTo>
                  <a:pt x="7378446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3928" y="5331968"/>
            <a:ext cx="7378700" cy="0"/>
          </a:xfrm>
          <a:custGeom>
            <a:avLst/>
            <a:gdLst/>
            <a:ahLst/>
            <a:cxnLst/>
            <a:rect l="l" t="t" r="r" b="b"/>
            <a:pathLst>
              <a:path w="7378700">
                <a:moveTo>
                  <a:pt x="0" y="0"/>
                </a:moveTo>
                <a:lnTo>
                  <a:pt x="7378446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9062" y="1400810"/>
            <a:ext cx="1250315" cy="1269578"/>
          </a:xfrm>
          <a:prstGeom prst="rect">
            <a:avLst/>
          </a:prstGeom>
          <a:solidFill>
            <a:srgbClr val="4F81BC"/>
          </a:solidFill>
          <a:ln w="9525">
            <a:solidFill>
              <a:srgbClr val="8080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Agency FB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 smtClean="0">
              <a:latin typeface="Agency FB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 smtClean="0">
              <a:latin typeface="Agency FB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Agency FB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 dirty="0">
              <a:latin typeface="Agency FB" pitchFamily="34" charset="0"/>
              <a:cs typeface="Times New Roman"/>
            </a:endParaRPr>
          </a:p>
          <a:p>
            <a:pPr marL="66675" marR="113664">
              <a:lnSpc>
                <a:spcPct val="100000"/>
              </a:lnSpc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Консультация 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Актива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062" y="3713848"/>
            <a:ext cx="1250315" cy="1554272"/>
          </a:xfrm>
          <a:prstGeom prst="rect">
            <a:avLst/>
          </a:prstGeom>
          <a:solidFill>
            <a:srgbClr val="4F81BC"/>
          </a:solidFill>
          <a:ln w="9525">
            <a:solidFill>
              <a:srgbClr val="8080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Agency FB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Agency FB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Agency FB" pitchFamily="34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Agency FB" pitchFamily="34" charset="0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gency FB" pitchFamily="34" charset="0"/>
              <a:cs typeface="Times New Roman"/>
            </a:endParaRPr>
          </a:p>
          <a:p>
            <a:pPr marL="66675" marR="113664">
              <a:lnSpc>
                <a:spcPct val="100000"/>
              </a:lnSpc>
            </a:pP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Консультация 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входящих 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вызовов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9062" y="1252855"/>
            <a:ext cx="1250315" cy="0"/>
          </a:xfrm>
          <a:custGeom>
            <a:avLst/>
            <a:gdLst/>
            <a:ahLst/>
            <a:cxnLst/>
            <a:rect l="l" t="t" r="r" b="b"/>
            <a:pathLst>
              <a:path w="1250315">
                <a:moveTo>
                  <a:pt x="0" y="0"/>
                </a:moveTo>
                <a:lnTo>
                  <a:pt x="1250251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6476" y="864361"/>
            <a:ext cx="106362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20" dirty="0">
                <a:latin typeface="Arial"/>
                <a:cs typeface="Arial"/>
              </a:rPr>
              <a:t>Тип  к</a:t>
            </a:r>
            <a:r>
              <a:rPr sz="1200" b="1" dirty="0">
                <a:latin typeface="Arial"/>
                <a:cs typeface="Arial"/>
              </a:rPr>
              <a:t>о</a:t>
            </a:r>
            <a:r>
              <a:rPr sz="1200" b="1" spc="-10" dirty="0">
                <a:latin typeface="Arial"/>
                <a:cs typeface="Arial"/>
              </a:rPr>
              <a:t>н</a:t>
            </a:r>
            <a:r>
              <a:rPr sz="1200" b="1" spc="-5" dirty="0">
                <a:latin typeface="Arial"/>
                <a:cs typeface="Arial"/>
              </a:rPr>
              <a:t>с</a:t>
            </a:r>
            <a:r>
              <a:rPr sz="1200" b="1" spc="-50" dirty="0">
                <a:latin typeface="Arial"/>
                <a:cs typeface="Arial"/>
              </a:rPr>
              <a:t>у</a:t>
            </a:r>
            <a:r>
              <a:rPr sz="1200" b="1" spc="-5" dirty="0">
                <a:latin typeface="Arial"/>
                <a:cs typeface="Arial"/>
              </a:rPr>
              <a:t>л</a:t>
            </a:r>
            <a:r>
              <a:rPr sz="1200" b="1" spc="-114" dirty="0">
                <a:latin typeface="Arial"/>
                <a:cs typeface="Arial"/>
              </a:rPr>
              <a:t>ь</a:t>
            </a:r>
            <a:r>
              <a:rPr sz="1200" b="1" spc="-15" dirty="0">
                <a:latin typeface="Arial"/>
                <a:cs typeface="Arial"/>
              </a:rPr>
              <a:t>т</a:t>
            </a:r>
            <a:r>
              <a:rPr sz="1200" b="1" spc="-5" dirty="0">
                <a:latin typeface="Arial"/>
                <a:cs typeface="Arial"/>
              </a:rPr>
              <a:t>а</a:t>
            </a:r>
            <a:r>
              <a:rPr sz="1200" b="1" spc="-10" dirty="0">
                <a:latin typeface="Arial"/>
                <a:cs typeface="Arial"/>
              </a:rPr>
              <a:t>ци</a:t>
            </a:r>
            <a:r>
              <a:rPr sz="1200" b="1" dirty="0">
                <a:latin typeface="Arial"/>
                <a:cs typeface="Arial"/>
              </a:rPr>
              <a:t>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63928" y="1252855"/>
            <a:ext cx="1620520" cy="0"/>
          </a:xfrm>
          <a:custGeom>
            <a:avLst/>
            <a:gdLst/>
            <a:ahLst/>
            <a:cxnLst/>
            <a:rect l="l" t="t" r="r" b="b"/>
            <a:pathLst>
              <a:path w="1620520">
                <a:moveTo>
                  <a:pt x="0" y="0"/>
                </a:moveTo>
                <a:lnTo>
                  <a:pt x="1620266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51610" y="1047242"/>
            <a:ext cx="162115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Причины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обращения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11725" y="1252855"/>
            <a:ext cx="3930650" cy="0"/>
          </a:xfrm>
          <a:custGeom>
            <a:avLst/>
            <a:gdLst/>
            <a:ahLst/>
            <a:cxnLst/>
            <a:rect l="l" t="t" r="r" b="b"/>
            <a:pathLst>
              <a:path w="3930650">
                <a:moveTo>
                  <a:pt x="0" y="0"/>
                </a:moveTo>
                <a:lnTo>
                  <a:pt x="3930650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99786" y="1047242"/>
            <a:ext cx="183007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Механика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консультации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78810" y="1252855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166617" y="1047242"/>
            <a:ext cx="16363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Примеры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обращения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z="1800" baseline="2314" dirty="0"/>
              <a:t>|</a:t>
            </a:r>
            <a:r>
              <a:rPr sz="1800" spc="375" baseline="2314" dirty="0"/>
              <a:t> </a:t>
            </a:r>
            <a:r>
              <a:rPr lang="ru-RU" sz="1000" spc="-5" dirty="0" smtClean="0"/>
              <a:t>18</a:t>
            </a:r>
            <a:endParaRPr sz="1000" dirty="0"/>
          </a:p>
        </p:txBody>
      </p:sp>
      <p:sp>
        <p:nvSpPr>
          <p:cNvPr id="18" name="object 18"/>
          <p:cNvSpPr txBox="1"/>
          <p:nvPr/>
        </p:nvSpPr>
        <p:spPr>
          <a:xfrm>
            <a:off x="1453133" y="4481195"/>
            <a:ext cx="123698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Обращения  граждан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часто  вызывающих  врачей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01310" y="4481195"/>
            <a:ext cx="394462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10" dirty="0">
                <a:latin typeface="Arial"/>
                <a:cs typeface="Arial"/>
              </a:rPr>
              <a:t>Создание </a:t>
            </a:r>
            <a:r>
              <a:rPr sz="1200" dirty="0">
                <a:latin typeface="Arial"/>
                <a:cs typeface="Arial"/>
              </a:rPr>
              <a:t>реестра </a:t>
            </a:r>
            <a:r>
              <a:rPr sz="1200" spc="-5" dirty="0">
                <a:latin typeface="Arial"/>
                <a:cs typeface="Arial"/>
              </a:rPr>
              <a:t>граждан </a:t>
            </a:r>
            <a:r>
              <a:rPr sz="1200" dirty="0">
                <a:latin typeface="Arial"/>
                <a:cs typeface="Arial"/>
              </a:rPr>
              <a:t>с частыми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обращениями</a:t>
            </a:r>
            <a:endParaRPr sz="1200">
              <a:latin typeface="Arial"/>
              <a:cs typeface="Arial"/>
            </a:endParaRPr>
          </a:p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Предложение </a:t>
            </a:r>
            <a:r>
              <a:rPr sz="1200" spc="-15" dirty="0">
                <a:latin typeface="Arial"/>
                <a:cs typeface="Arial"/>
              </a:rPr>
              <a:t>альтернатив </a:t>
            </a:r>
            <a:r>
              <a:rPr sz="1200" dirty="0">
                <a:latin typeface="Arial"/>
                <a:cs typeface="Arial"/>
              </a:rPr>
              <a:t>(визит в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поликлинику,</a:t>
            </a:r>
            <a:endParaRPr sz="120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визит </a:t>
            </a:r>
            <a:r>
              <a:rPr sz="1200" spc="-5" dirty="0">
                <a:latin typeface="Arial"/>
                <a:cs typeface="Arial"/>
              </a:rPr>
              <a:t>патронажной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службы)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8142" y="4481195"/>
            <a:ext cx="75438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dirty="0">
                <a:latin typeface="Arial"/>
                <a:cs typeface="Arial"/>
              </a:rPr>
              <a:t>Осм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тр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53133" y="5437327"/>
            <a:ext cx="115443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10" dirty="0">
                <a:latin typeface="Arial"/>
                <a:cs typeface="Arial"/>
              </a:rPr>
              <a:t>З</a:t>
            </a:r>
            <a:r>
              <a:rPr sz="1200" dirty="0">
                <a:latin typeface="Arial"/>
                <a:cs typeface="Arial"/>
              </a:rPr>
              <a:t>аб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15" dirty="0">
                <a:latin typeface="Arial"/>
                <a:cs typeface="Arial"/>
              </a:rPr>
              <a:t>в</a:t>
            </a:r>
            <a:r>
              <a:rPr sz="1200" dirty="0">
                <a:latin typeface="Arial"/>
                <a:cs typeface="Arial"/>
              </a:rPr>
              <a:t>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01310" y="5437327"/>
            <a:ext cx="376237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Уточнение симптомов, </a:t>
            </a:r>
            <a:r>
              <a:rPr sz="1200" dirty="0">
                <a:latin typeface="Arial"/>
                <a:cs typeface="Arial"/>
              </a:rPr>
              <a:t>сроков, </a:t>
            </a:r>
            <a:r>
              <a:rPr sz="1200" spc="-10" dirty="0">
                <a:latin typeface="Arial"/>
                <a:cs typeface="Arial"/>
              </a:rPr>
              <a:t>течения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болезни</a:t>
            </a:r>
            <a:endParaRPr sz="1200"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и лекарственной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терапии</a:t>
            </a:r>
            <a:endParaRPr sz="1200">
              <a:latin typeface="Arial"/>
              <a:cs typeface="Arial"/>
            </a:endParaRPr>
          </a:p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Предложение посещения поликлиники в качестве  </a:t>
            </a:r>
            <a:r>
              <a:rPr sz="1200" spc="-15" dirty="0">
                <a:latin typeface="Arial"/>
                <a:cs typeface="Arial"/>
              </a:rPr>
              <a:t>альтернативы </a:t>
            </a:r>
            <a:r>
              <a:rPr sz="1200" spc="-5" dirty="0">
                <a:latin typeface="Arial"/>
                <a:cs typeface="Arial"/>
              </a:rPr>
              <a:t>в легких случаях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болезни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68142" y="5437327"/>
            <a:ext cx="137477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 algn="ctr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С</a:t>
            </a:r>
            <a:r>
              <a:rPr sz="1200" dirty="0">
                <a:latin typeface="Arial"/>
                <a:cs typeface="Arial"/>
              </a:rPr>
              <a:t>у</a:t>
            </a:r>
            <a:r>
              <a:rPr sz="1200" spc="-20" dirty="0">
                <a:latin typeface="Arial"/>
                <a:cs typeface="Arial"/>
              </a:rPr>
              <a:t>б</a:t>
            </a:r>
            <a:r>
              <a:rPr sz="1200" spc="-10" dirty="0">
                <a:latin typeface="Arial"/>
                <a:cs typeface="Arial"/>
              </a:rPr>
              <a:t>фе</a:t>
            </a:r>
            <a:r>
              <a:rPr sz="1200" spc="-5" dirty="0">
                <a:latin typeface="Arial"/>
                <a:cs typeface="Arial"/>
              </a:rPr>
              <a:t>б</a:t>
            </a:r>
            <a:r>
              <a:rPr sz="1200" dirty="0">
                <a:latin typeface="Arial"/>
                <a:cs typeface="Arial"/>
              </a:rPr>
              <a:t>рил</a:t>
            </a:r>
            <a:r>
              <a:rPr sz="1200" spc="-5" dirty="0">
                <a:latin typeface="Arial"/>
                <a:cs typeface="Arial"/>
              </a:rPr>
              <a:t>ьн</a:t>
            </a:r>
            <a:r>
              <a:rPr sz="1200" dirty="0">
                <a:latin typeface="Arial"/>
                <a:cs typeface="Arial"/>
              </a:rPr>
              <a:t>ая</a:t>
            </a:r>
            <a:endParaRPr sz="1200">
              <a:latin typeface="Arial"/>
              <a:cs typeface="Arial"/>
            </a:endParaRPr>
          </a:p>
          <a:p>
            <a:pPr marR="50165" algn="ctr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температура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53133" y="3710051"/>
            <a:ext cx="138303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Обращения  </a:t>
            </a:r>
            <a:r>
              <a:rPr sz="1200" dirty="0">
                <a:latin typeface="Arial"/>
                <a:cs typeface="Arial"/>
              </a:rPr>
              <a:t>м</a:t>
            </a:r>
            <a:r>
              <a:rPr sz="1200" spc="5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л</a:t>
            </a:r>
            <a:r>
              <a:rPr sz="1200" spc="-5" dirty="0">
                <a:latin typeface="Arial"/>
                <a:cs typeface="Arial"/>
              </a:rPr>
              <a:t>о</a:t>
            </a:r>
            <a:r>
              <a:rPr sz="1200" dirty="0">
                <a:latin typeface="Arial"/>
                <a:cs typeface="Arial"/>
              </a:rPr>
              <a:t>м</a:t>
            </a:r>
            <a:r>
              <a:rPr sz="1200" spc="5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б</a:t>
            </a:r>
            <a:r>
              <a:rPr sz="1200" dirty="0">
                <a:latin typeface="Arial"/>
                <a:cs typeface="Arial"/>
              </a:rPr>
              <a:t>ил</a:t>
            </a:r>
            <a:r>
              <a:rPr sz="1200" spc="-5" dirty="0">
                <a:latin typeface="Arial"/>
                <a:cs typeface="Arial"/>
              </a:rPr>
              <a:t>ь</a:t>
            </a:r>
            <a:r>
              <a:rPr sz="1200" dirty="0">
                <a:latin typeface="Arial"/>
                <a:cs typeface="Arial"/>
              </a:rPr>
              <a:t>ных  </a:t>
            </a:r>
            <a:r>
              <a:rPr sz="1200" spc="-5" dirty="0">
                <a:latin typeface="Arial"/>
                <a:cs typeface="Arial"/>
              </a:rPr>
              <a:t>граждан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01310" y="3710051"/>
            <a:ext cx="385064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Предложить дату </a:t>
            </a:r>
            <a:r>
              <a:rPr sz="1200" spc="-10" dirty="0">
                <a:latin typeface="Arial"/>
                <a:cs typeface="Arial"/>
              </a:rPr>
              <a:t>следующего </a:t>
            </a:r>
            <a:r>
              <a:rPr sz="1200" spc="-5" dirty="0">
                <a:latin typeface="Arial"/>
                <a:cs typeface="Arial"/>
              </a:rPr>
              <a:t>визита патронажной  </a:t>
            </a:r>
            <a:r>
              <a:rPr sz="1200" dirty="0">
                <a:latin typeface="Arial"/>
                <a:cs typeface="Arial"/>
              </a:rPr>
              <a:t>службы </a:t>
            </a:r>
            <a:r>
              <a:rPr sz="1200" spc="-5" dirty="0">
                <a:latin typeface="Arial"/>
                <a:cs typeface="Arial"/>
              </a:rPr>
              <a:t>в качестве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альтернативной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68142" y="3710051"/>
            <a:ext cx="754380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dirty="0">
                <a:latin typeface="Arial"/>
                <a:cs typeface="Arial"/>
              </a:rPr>
              <a:t>Осм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тр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53133" y="2082673"/>
            <a:ext cx="126111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Не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требующие  </a:t>
            </a:r>
            <a:r>
              <a:rPr sz="1200" spc="-5" dirty="0">
                <a:latin typeface="Arial"/>
                <a:cs typeface="Arial"/>
              </a:rPr>
              <a:t>экстренного  </a:t>
            </a:r>
            <a:r>
              <a:rPr sz="1200" spc="-10" dirty="0">
                <a:latin typeface="Arial"/>
                <a:cs typeface="Arial"/>
              </a:rPr>
              <a:t>прихода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врача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01310" y="2167763"/>
            <a:ext cx="371602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10" dirty="0">
                <a:latin typeface="Arial"/>
                <a:cs typeface="Arial"/>
              </a:rPr>
              <a:t>Обзвон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15" dirty="0">
                <a:latin typeface="Arial"/>
                <a:cs typeface="Arial"/>
              </a:rPr>
              <a:t>целью </a:t>
            </a:r>
            <a:r>
              <a:rPr sz="1200" spc="-10" dirty="0">
                <a:latin typeface="Arial"/>
                <a:cs typeface="Arial"/>
              </a:rPr>
              <a:t>уточнения </a:t>
            </a:r>
            <a:r>
              <a:rPr sz="1200" spc="-5" dirty="0">
                <a:latin typeface="Arial"/>
                <a:cs typeface="Arial"/>
              </a:rPr>
              <a:t>нахождения пациента  на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месте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68142" y="2167763"/>
            <a:ext cx="1633220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dirty="0">
                <a:latin typeface="Arial"/>
                <a:cs typeface="Arial"/>
              </a:rPr>
              <a:t>Ишемическая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атака</a:t>
            </a:r>
            <a:endParaRPr sz="1200">
              <a:latin typeface="Arial"/>
              <a:cs typeface="Arial"/>
            </a:endParaRPr>
          </a:p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Ангина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53133" y="2754122"/>
            <a:ext cx="116967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Получение  </a:t>
            </a:r>
            <a:r>
              <a:rPr sz="1200" spc="10" dirty="0">
                <a:latin typeface="Arial"/>
                <a:cs typeface="Arial"/>
              </a:rPr>
              <a:t>к</a:t>
            </a:r>
            <a:r>
              <a:rPr sz="1200" spc="-5" dirty="0">
                <a:latin typeface="Arial"/>
                <a:cs typeface="Arial"/>
              </a:rPr>
              <a:t>онс</a:t>
            </a:r>
            <a:r>
              <a:rPr sz="1200" spc="-40" dirty="0">
                <a:latin typeface="Arial"/>
                <a:cs typeface="Arial"/>
              </a:rPr>
              <a:t>у</a:t>
            </a:r>
            <a:r>
              <a:rPr sz="1200" spc="-10" dirty="0">
                <a:latin typeface="Arial"/>
                <a:cs typeface="Arial"/>
              </a:rPr>
              <a:t>л</a:t>
            </a:r>
            <a:r>
              <a:rPr sz="1200" spc="-100" dirty="0">
                <a:latin typeface="Arial"/>
                <a:cs typeface="Arial"/>
              </a:rPr>
              <a:t>ь</a:t>
            </a:r>
            <a:r>
              <a:rPr sz="1200" spc="-10" dirty="0">
                <a:latin typeface="Arial"/>
                <a:cs typeface="Arial"/>
              </a:rPr>
              <a:t>т</a:t>
            </a:r>
            <a:r>
              <a:rPr sz="1200" spc="-5" dirty="0">
                <a:latin typeface="Arial"/>
                <a:cs typeface="Arial"/>
              </a:rPr>
              <a:t>ац</a:t>
            </a:r>
            <a:r>
              <a:rPr sz="1200" dirty="0">
                <a:latin typeface="Arial"/>
                <a:cs typeface="Arial"/>
              </a:rPr>
              <a:t>ии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01310" y="2754122"/>
            <a:ext cx="364299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10" dirty="0">
                <a:latin typeface="Arial"/>
                <a:cs typeface="Arial"/>
              </a:rPr>
              <a:t>Разъяснение </a:t>
            </a:r>
            <a:r>
              <a:rPr sz="1200" spc="-35" dirty="0">
                <a:latin typeface="Arial"/>
                <a:cs typeface="Arial"/>
              </a:rPr>
              <a:t>услуг, </a:t>
            </a:r>
            <a:r>
              <a:rPr sz="1200" spc="-5" dirty="0">
                <a:latin typeface="Arial"/>
                <a:cs typeface="Arial"/>
              </a:rPr>
              <a:t>оказываемых в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поликлинике</a:t>
            </a:r>
            <a:endParaRPr sz="1200">
              <a:latin typeface="Arial"/>
              <a:cs typeface="Arial"/>
            </a:endParaRPr>
          </a:p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Информирование </a:t>
            </a:r>
            <a:r>
              <a:rPr sz="1200" dirty="0">
                <a:latin typeface="Arial"/>
                <a:cs typeface="Arial"/>
              </a:rPr>
              <a:t>об </a:t>
            </a:r>
            <a:r>
              <a:rPr sz="1200" spc="-5" dirty="0">
                <a:latin typeface="Arial"/>
                <a:cs typeface="Arial"/>
              </a:rPr>
              <a:t>уровне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комфорта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68142" y="2754122"/>
            <a:ext cx="1551305" cy="74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34035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45" dirty="0">
                <a:latin typeface="Arial"/>
                <a:cs typeface="Arial"/>
              </a:rPr>
              <a:t>Р</a:t>
            </a:r>
            <a:r>
              <a:rPr sz="1200" spc="-25" dirty="0">
                <a:latin typeface="Arial"/>
                <a:cs typeface="Arial"/>
              </a:rPr>
              <a:t>е</a:t>
            </a:r>
            <a:r>
              <a:rPr sz="1200" spc="-15" dirty="0">
                <a:latin typeface="Arial"/>
                <a:cs typeface="Arial"/>
              </a:rPr>
              <a:t>з</a:t>
            </a:r>
            <a:r>
              <a:rPr sz="1200" spc="-40" dirty="0">
                <a:latin typeface="Arial"/>
                <a:cs typeface="Arial"/>
              </a:rPr>
              <a:t>у</a:t>
            </a:r>
            <a:r>
              <a:rPr sz="1200" spc="-10" dirty="0">
                <a:latin typeface="Arial"/>
                <a:cs typeface="Arial"/>
              </a:rPr>
              <a:t>л</a:t>
            </a:r>
            <a:r>
              <a:rPr sz="1200" spc="-100" dirty="0">
                <a:latin typeface="Arial"/>
                <a:cs typeface="Arial"/>
              </a:rPr>
              <a:t>ь</a:t>
            </a:r>
            <a:r>
              <a:rPr sz="1200" spc="-10" dirty="0">
                <a:latin typeface="Arial"/>
                <a:cs typeface="Arial"/>
              </a:rPr>
              <a:t>т</a:t>
            </a:r>
            <a:r>
              <a:rPr sz="1200" spc="-25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ты  </a:t>
            </a:r>
            <a:r>
              <a:rPr sz="1200" spc="-5" dirty="0">
                <a:latin typeface="Arial"/>
                <a:cs typeface="Arial"/>
              </a:rPr>
              <a:t>анализов</a:t>
            </a:r>
            <a:endParaRPr sz="1200">
              <a:latin typeface="Arial"/>
              <a:cs typeface="Arial"/>
            </a:endParaRPr>
          </a:p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Санаторные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карты</a:t>
            </a:r>
            <a:endParaRPr sz="1200">
              <a:latin typeface="Arial"/>
              <a:cs typeface="Arial"/>
            </a:endParaRPr>
          </a:p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5" dirty="0">
                <a:latin typeface="Arial"/>
                <a:cs typeface="Arial"/>
              </a:rPr>
              <a:t>Боязнь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очередей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901310" y="1396619"/>
            <a:ext cx="344487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10" dirty="0">
                <a:latin typeface="Arial"/>
                <a:cs typeface="Arial"/>
              </a:rPr>
              <a:t>Обзвон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15" dirty="0">
                <a:latin typeface="Arial"/>
                <a:cs typeface="Arial"/>
              </a:rPr>
              <a:t>целью </a:t>
            </a:r>
            <a:r>
              <a:rPr sz="1200" spc="-10" dirty="0">
                <a:latin typeface="Arial"/>
                <a:cs typeface="Arial"/>
              </a:rPr>
              <a:t>определения необходимости  </a:t>
            </a:r>
            <a:r>
              <a:rPr sz="1200" spc="-5" dirty="0">
                <a:latin typeface="Arial"/>
                <a:cs typeface="Arial"/>
              </a:rPr>
              <a:t>визита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врача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168142" y="1396619"/>
            <a:ext cx="111696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dirty="0">
                <a:latin typeface="Arial"/>
                <a:cs typeface="Arial"/>
              </a:rPr>
              <a:t>А</a:t>
            </a:r>
            <a:r>
              <a:rPr sz="1200" spc="-10" dirty="0">
                <a:latin typeface="Arial"/>
                <a:cs typeface="Arial"/>
              </a:rPr>
              <a:t>л</a:t>
            </a:r>
            <a:r>
              <a:rPr sz="1200" spc="10" dirty="0">
                <a:latin typeface="Arial"/>
                <a:cs typeface="Arial"/>
              </a:rPr>
              <a:t>к</a:t>
            </a:r>
            <a:r>
              <a:rPr sz="1200" spc="-5" dirty="0">
                <a:latin typeface="Arial"/>
                <a:cs typeface="Arial"/>
              </a:rPr>
              <a:t>о</a:t>
            </a:r>
            <a:r>
              <a:rPr sz="1200" spc="-30" dirty="0">
                <a:latin typeface="Arial"/>
                <a:cs typeface="Arial"/>
              </a:rPr>
              <a:t>г</a:t>
            </a:r>
            <a:r>
              <a:rPr sz="1200" spc="-25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л</a:t>
            </a:r>
            <a:r>
              <a:rPr sz="1200" spc="-5" dirty="0">
                <a:latin typeface="Arial"/>
                <a:cs typeface="Arial"/>
              </a:rPr>
              <a:t>ь</a:t>
            </a:r>
            <a:r>
              <a:rPr sz="1200" spc="-10" dirty="0">
                <a:latin typeface="Arial"/>
                <a:cs typeface="Arial"/>
              </a:rPr>
              <a:t>н</a:t>
            </a:r>
            <a:r>
              <a:rPr sz="1200" spc="-5" dirty="0">
                <a:latin typeface="Arial"/>
                <a:cs typeface="Arial"/>
              </a:rPr>
              <a:t>ое  опьянение</a:t>
            </a:r>
            <a:endParaRPr sz="1200">
              <a:latin typeface="Arial"/>
              <a:cs typeface="Arial"/>
            </a:endParaRPr>
          </a:p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15" dirty="0">
                <a:latin typeface="Arial"/>
                <a:cs typeface="Arial"/>
              </a:rPr>
              <a:t>Герпес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53133" y="1396619"/>
            <a:ext cx="1253490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200" spc="-15" dirty="0">
                <a:cs typeface="Arial"/>
              </a:rPr>
              <a:t>Требующие  </a:t>
            </a:r>
            <a:r>
              <a:rPr sz="1200" spc="-5" dirty="0">
                <a:cs typeface="Arial"/>
              </a:rPr>
              <a:t>экстренного  </a:t>
            </a:r>
            <a:r>
              <a:rPr sz="1200" spc="-10" dirty="0">
                <a:cs typeface="Arial"/>
              </a:rPr>
              <a:t>прихода</a:t>
            </a:r>
            <a:r>
              <a:rPr sz="1200" spc="-90" dirty="0">
                <a:cs typeface="Arial"/>
              </a:rPr>
              <a:t> </a:t>
            </a:r>
            <a:r>
              <a:rPr sz="1200" spc="-5" dirty="0">
                <a:cs typeface="Arial"/>
              </a:rPr>
              <a:t>врача</a:t>
            </a:r>
            <a:endParaRPr sz="1200" dirty="0">
              <a:cs typeface="Arial"/>
            </a:endParaRPr>
          </a:p>
        </p:txBody>
      </p:sp>
      <p:pic>
        <p:nvPicPr>
          <p:cNvPr id="38" name="Picture 2" descr="Малый герб Воронеж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67752"/>
            <a:ext cx="553243" cy="7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07654" y="6408115"/>
            <a:ext cx="292100" cy="189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aseline="2314" dirty="0">
                <a:latin typeface="Arial"/>
                <a:cs typeface="Arial"/>
              </a:rPr>
              <a:t>|</a:t>
            </a:r>
            <a:r>
              <a:rPr sz="1800" spc="375" baseline="231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41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476" y="233426"/>
            <a:ext cx="8753246" cy="5745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35"/>
              </a:lnSpc>
            </a:pP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4.1. Карточка мероприятия: 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консультация пациентов по</a:t>
            </a:r>
            <a:r>
              <a:rPr spc="27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телефону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день до</a:t>
            </a:r>
            <a:r>
              <a:rPr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приема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476" y="5826963"/>
            <a:ext cx="844232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 Повторная выписка льготных лекарственных препаратов хроническим пациентам (в компенсированном состоянии) , не </a:t>
            </a:r>
            <a:r>
              <a:rPr sz="1000" spc="-10" dirty="0">
                <a:latin typeface="Arial"/>
                <a:cs typeface="Arial"/>
              </a:rPr>
              <a:t>требующим  </a:t>
            </a:r>
            <a:r>
              <a:rPr sz="1000" spc="-5" dirty="0">
                <a:latin typeface="Arial"/>
                <a:cs typeface="Arial"/>
              </a:rPr>
              <a:t>коррекции лечения с краткой записью в медицинской карте </a:t>
            </a:r>
            <a:r>
              <a:rPr sz="1000" spc="-10" dirty="0">
                <a:latin typeface="Arial"/>
                <a:cs typeface="Arial"/>
              </a:rPr>
              <a:t>амбулаторного </a:t>
            </a:r>
            <a:r>
              <a:rPr sz="1000" spc="-5" dirty="0">
                <a:latin typeface="Arial"/>
                <a:cs typeface="Arial"/>
              </a:rPr>
              <a:t>больного (МКАБ) средним медицинским персоналом и с полным  осмотром врача раз в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полгода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476" y="6284163"/>
            <a:ext cx="813689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2 Данные мероприятия предполагают, что </a:t>
            </a:r>
            <a:r>
              <a:rPr sz="1000" spc="-10" dirty="0">
                <a:latin typeface="Arial"/>
                <a:cs typeface="Arial"/>
              </a:rPr>
              <a:t>параллельно </a:t>
            </a:r>
            <a:r>
              <a:rPr sz="1000" spc="-5" dirty="0">
                <a:latin typeface="Arial"/>
                <a:cs typeface="Arial"/>
              </a:rPr>
              <a:t>внедряется "кабинет среднего медицинского персонала" </a:t>
            </a:r>
            <a:r>
              <a:rPr sz="1000" spc="-10" dirty="0">
                <a:latin typeface="Arial"/>
                <a:cs typeface="Arial"/>
              </a:rPr>
              <a:t>для </a:t>
            </a:r>
            <a:r>
              <a:rPr sz="1000" spc="-5" dirty="0">
                <a:latin typeface="Arial"/>
                <a:cs typeface="Arial"/>
              </a:rPr>
              <a:t>приемы пациентов  (или </a:t>
            </a:r>
            <a:r>
              <a:rPr sz="1000" spc="-15" dirty="0">
                <a:latin typeface="Arial"/>
                <a:cs typeface="Arial"/>
              </a:rPr>
              <a:t>уже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внедрен)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8750" y="1785239"/>
            <a:ext cx="1449705" cy="2965450"/>
          </a:xfrm>
          <a:custGeom>
            <a:avLst/>
            <a:gdLst/>
            <a:ahLst/>
            <a:cxnLst/>
            <a:rect l="l" t="t" r="r" b="b"/>
            <a:pathLst>
              <a:path w="1449705" h="2965450">
                <a:moveTo>
                  <a:pt x="0" y="0"/>
                </a:moveTo>
                <a:lnTo>
                  <a:pt x="1318895" y="0"/>
                </a:lnTo>
                <a:lnTo>
                  <a:pt x="1449324" y="1482598"/>
                </a:lnTo>
                <a:lnTo>
                  <a:pt x="1318895" y="2965323"/>
                </a:lnTo>
                <a:lnTo>
                  <a:pt x="0" y="2965323"/>
                </a:lnTo>
                <a:lnTo>
                  <a:pt x="0" y="148259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750" y="1785239"/>
            <a:ext cx="1369060" cy="480059"/>
          </a:xfrm>
          <a:custGeom>
            <a:avLst/>
            <a:gdLst/>
            <a:ahLst/>
            <a:cxnLst/>
            <a:rect l="l" t="t" r="r" b="b"/>
            <a:pathLst>
              <a:path w="1369060" h="480060">
                <a:moveTo>
                  <a:pt x="1318895" y="0"/>
                </a:moveTo>
                <a:lnTo>
                  <a:pt x="0" y="0"/>
                </a:lnTo>
                <a:lnTo>
                  <a:pt x="0" y="480060"/>
                </a:lnTo>
                <a:lnTo>
                  <a:pt x="1368933" y="480060"/>
                </a:lnTo>
                <a:lnTo>
                  <a:pt x="131889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750" y="1785239"/>
            <a:ext cx="1369060" cy="480059"/>
          </a:xfrm>
          <a:custGeom>
            <a:avLst/>
            <a:gdLst/>
            <a:ahLst/>
            <a:cxnLst/>
            <a:rect l="l" t="t" r="r" b="b"/>
            <a:pathLst>
              <a:path w="1369060" h="480060">
                <a:moveTo>
                  <a:pt x="0" y="0"/>
                </a:moveTo>
                <a:lnTo>
                  <a:pt x="1318895" y="0"/>
                </a:lnTo>
                <a:lnTo>
                  <a:pt x="1368933" y="480060"/>
                </a:lnTo>
                <a:lnTo>
                  <a:pt x="0" y="4800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8033" y="1853946"/>
            <a:ext cx="1186815" cy="272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5145">
              <a:lnSpc>
                <a:spcPct val="100000"/>
              </a:lnSpc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Текущая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сит</a:t>
            </a:r>
            <a:r>
              <a:rPr sz="1100" b="1" spc="-25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ац</a:t>
            </a:r>
            <a:r>
              <a:rPr sz="1100" b="1" spc="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27940" marR="10922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~68% </a:t>
            </a:r>
            <a:r>
              <a:rPr sz="1100" spc="-5" dirty="0">
                <a:latin typeface="Arial"/>
                <a:cs typeface="Arial"/>
              </a:rPr>
              <a:t>приемов  могут </a:t>
            </a:r>
            <a:r>
              <a:rPr sz="1100" dirty="0">
                <a:latin typeface="Arial"/>
                <a:cs typeface="Arial"/>
              </a:rPr>
              <a:t>быть  проведены без  </a:t>
            </a:r>
            <a:r>
              <a:rPr sz="1100" spc="-5" dirty="0">
                <a:latin typeface="Arial"/>
                <a:cs typeface="Arial"/>
              </a:rPr>
              <a:t>участия </a:t>
            </a:r>
            <a:r>
              <a:rPr sz="1100" dirty="0">
                <a:latin typeface="Arial"/>
                <a:cs typeface="Arial"/>
              </a:rPr>
              <a:t>врача,  т.к. </a:t>
            </a:r>
            <a:r>
              <a:rPr sz="1100" spc="-5" dirty="0">
                <a:latin typeface="Arial"/>
                <a:cs typeface="Arial"/>
              </a:rPr>
              <a:t>их</a:t>
            </a:r>
            <a:r>
              <a:rPr sz="1100" spc="-1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причиной  является  следующее</a:t>
            </a:r>
            <a:endParaRPr sz="1100">
              <a:latin typeface="Arial"/>
              <a:cs typeface="Arial"/>
            </a:endParaRPr>
          </a:p>
          <a:p>
            <a:pPr marL="220345" marR="351790" indent="-192405">
              <a:lnSpc>
                <a:spcPct val="100000"/>
              </a:lnSpc>
              <a:buClr>
                <a:srgbClr val="00295F"/>
              </a:buClr>
              <a:buSzPct val="122727"/>
              <a:buChar char="▪"/>
              <a:tabLst>
                <a:tab pos="220345" algn="l"/>
                <a:tab pos="220979" algn="l"/>
              </a:tabLst>
            </a:pPr>
            <a:r>
              <a:rPr sz="1100" spc="-5" dirty="0">
                <a:latin typeface="Arial"/>
                <a:cs typeface="Arial"/>
              </a:rPr>
              <a:t>Выписка  </a:t>
            </a:r>
            <a:r>
              <a:rPr sz="1100" dirty="0">
                <a:latin typeface="Arial"/>
                <a:cs typeface="Arial"/>
              </a:rPr>
              <a:t>р</a:t>
            </a:r>
            <a:r>
              <a:rPr sz="1100" spc="-5" dirty="0">
                <a:latin typeface="Arial"/>
                <a:cs typeface="Arial"/>
              </a:rPr>
              <a:t>е</a:t>
            </a:r>
            <a:r>
              <a:rPr sz="1100" dirty="0">
                <a:latin typeface="Arial"/>
                <a:cs typeface="Arial"/>
              </a:rPr>
              <a:t>цепт</a:t>
            </a:r>
            <a:r>
              <a:rPr sz="1100" spc="-5" dirty="0">
                <a:latin typeface="Arial"/>
                <a:cs typeface="Arial"/>
              </a:rPr>
              <a:t>о</a:t>
            </a:r>
            <a:r>
              <a:rPr sz="1100" dirty="0">
                <a:latin typeface="Arial"/>
                <a:cs typeface="Arial"/>
              </a:rPr>
              <a:t>в</a:t>
            </a:r>
            <a:endParaRPr sz="1100">
              <a:latin typeface="Arial"/>
              <a:cs typeface="Arial"/>
            </a:endParaRPr>
          </a:p>
          <a:p>
            <a:pPr marL="220345" indent="-192405">
              <a:lnSpc>
                <a:spcPct val="100000"/>
              </a:lnSpc>
              <a:buClr>
                <a:srgbClr val="00295F"/>
              </a:buClr>
              <a:buSzPct val="122727"/>
              <a:buChar char="▪"/>
              <a:tabLst>
                <a:tab pos="220345" algn="l"/>
                <a:tab pos="220979" algn="l"/>
              </a:tabLst>
            </a:pPr>
            <a:r>
              <a:rPr sz="1100" dirty="0">
                <a:latin typeface="Arial"/>
                <a:cs typeface="Arial"/>
              </a:rPr>
              <a:t>Справки</a:t>
            </a:r>
            <a:endParaRPr sz="1100">
              <a:latin typeface="Arial"/>
              <a:cs typeface="Arial"/>
            </a:endParaRPr>
          </a:p>
          <a:p>
            <a:pPr marL="220345" indent="-192405">
              <a:lnSpc>
                <a:spcPct val="100000"/>
              </a:lnSpc>
              <a:buClr>
                <a:srgbClr val="00295F"/>
              </a:buClr>
              <a:buSzPct val="122727"/>
              <a:buChar char="▪"/>
              <a:tabLst>
                <a:tab pos="220345" algn="l"/>
                <a:tab pos="220979" algn="l"/>
              </a:tabLst>
            </a:pPr>
            <a:r>
              <a:rPr sz="1100" dirty="0">
                <a:latin typeface="Arial"/>
                <a:cs typeface="Arial"/>
              </a:rPr>
              <a:t>Измерение</a:t>
            </a:r>
            <a:r>
              <a:rPr sz="1100" spc="-1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АД</a:t>
            </a:r>
            <a:endParaRPr sz="1100">
              <a:latin typeface="Arial"/>
              <a:cs typeface="Arial"/>
            </a:endParaRPr>
          </a:p>
          <a:p>
            <a:pPr marL="220345" marR="29209" indent="-192405">
              <a:lnSpc>
                <a:spcPct val="100000"/>
              </a:lnSpc>
              <a:buClr>
                <a:srgbClr val="00295F"/>
              </a:buClr>
              <a:buSzPct val="122727"/>
              <a:buChar char="▪"/>
              <a:tabLst>
                <a:tab pos="220345" algn="l"/>
                <a:tab pos="220979" algn="l"/>
              </a:tabLst>
            </a:pPr>
            <a:r>
              <a:rPr sz="1100" dirty="0">
                <a:latin typeface="Arial"/>
                <a:cs typeface="Arial"/>
              </a:rPr>
              <a:t>Запись к  специ</a:t>
            </a:r>
            <a:r>
              <a:rPr sz="1100" spc="-5" dirty="0">
                <a:latin typeface="Arial"/>
                <a:cs typeface="Arial"/>
              </a:rPr>
              <a:t>а</a:t>
            </a:r>
            <a:r>
              <a:rPr sz="1100" dirty="0">
                <a:latin typeface="Arial"/>
                <a:cs typeface="Arial"/>
              </a:rPr>
              <a:t>л</a:t>
            </a:r>
            <a:r>
              <a:rPr sz="1100" spc="-10" dirty="0">
                <a:latin typeface="Arial"/>
                <a:cs typeface="Arial"/>
              </a:rPr>
              <a:t>и</a:t>
            </a:r>
            <a:r>
              <a:rPr sz="1100" dirty="0">
                <a:latin typeface="Arial"/>
                <a:cs typeface="Arial"/>
              </a:rPr>
              <a:t>ст</a:t>
            </a:r>
            <a:r>
              <a:rPr sz="1100" spc="-5" dirty="0">
                <a:latin typeface="Arial"/>
                <a:cs typeface="Arial"/>
              </a:rPr>
              <a:t>а</a:t>
            </a:r>
            <a:r>
              <a:rPr sz="1100" dirty="0">
                <a:latin typeface="Arial"/>
                <a:cs typeface="Arial"/>
              </a:rPr>
              <a:t>м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67332" y="1227074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30" h="163830">
                <a:moveTo>
                  <a:pt x="81787" y="0"/>
                </a:moveTo>
                <a:lnTo>
                  <a:pt x="49934" y="6421"/>
                </a:lnTo>
                <a:lnTo>
                  <a:pt x="23939" y="23939"/>
                </a:lnTo>
                <a:lnTo>
                  <a:pt x="6421" y="49934"/>
                </a:lnTo>
                <a:lnTo>
                  <a:pt x="0" y="81787"/>
                </a:lnTo>
                <a:lnTo>
                  <a:pt x="6421" y="113587"/>
                </a:lnTo>
                <a:lnTo>
                  <a:pt x="23939" y="139588"/>
                </a:lnTo>
                <a:lnTo>
                  <a:pt x="49934" y="157136"/>
                </a:lnTo>
                <a:lnTo>
                  <a:pt x="81787" y="163575"/>
                </a:lnTo>
                <a:lnTo>
                  <a:pt x="113567" y="157136"/>
                </a:lnTo>
                <a:lnTo>
                  <a:pt x="139525" y="139588"/>
                </a:lnTo>
                <a:lnTo>
                  <a:pt x="157029" y="113587"/>
                </a:lnTo>
                <a:lnTo>
                  <a:pt x="163449" y="81787"/>
                </a:lnTo>
                <a:lnTo>
                  <a:pt x="157029" y="49934"/>
                </a:lnTo>
                <a:lnTo>
                  <a:pt x="139525" y="23939"/>
                </a:lnTo>
                <a:lnTo>
                  <a:pt x="113567" y="6421"/>
                </a:lnTo>
                <a:lnTo>
                  <a:pt x="8178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7332" y="1227074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30" h="163830">
                <a:moveTo>
                  <a:pt x="0" y="81787"/>
                </a:moveTo>
                <a:lnTo>
                  <a:pt x="6421" y="49934"/>
                </a:lnTo>
                <a:lnTo>
                  <a:pt x="23939" y="23939"/>
                </a:lnTo>
                <a:lnTo>
                  <a:pt x="49934" y="6421"/>
                </a:lnTo>
                <a:lnTo>
                  <a:pt x="81787" y="0"/>
                </a:lnTo>
                <a:lnTo>
                  <a:pt x="113567" y="6421"/>
                </a:lnTo>
                <a:lnTo>
                  <a:pt x="139525" y="23939"/>
                </a:lnTo>
                <a:lnTo>
                  <a:pt x="157029" y="49934"/>
                </a:lnTo>
                <a:lnTo>
                  <a:pt x="163449" y="81787"/>
                </a:lnTo>
                <a:lnTo>
                  <a:pt x="157029" y="113587"/>
                </a:lnTo>
                <a:lnTo>
                  <a:pt x="139525" y="139588"/>
                </a:lnTo>
                <a:lnTo>
                  <a:pt x="113567" y="157136"/>
                </a:lnTo>
                <a:lnTo>
                  <a:pt x="81787" y="163575"/>
                </a:lnTo>
                <a:lnTo>
                  <a:pt x="49934" y="157136"/>
                </a:lnTo>
                <a:lnTo>
                  <a:pt x="23939" y="139588"/>
                </a:lnTo>
                <a:lnTo>
                  <a:pt x="6421" y="113587"/>
                </a:lnTo>
                <a:lnTo>
                  <a:pt x="0" y="81787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7332" y="2757678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30" h="163830">
                <a:moveTo>
                  <a:pt x="81787" y="0"/>
                </a:moveTo>
                <a:lnTo>
                  <a:pt x="49934" y="6421"/>
                </a:lnTo>
                <a:lnTo>
                  <a:pt x="23939" y="23939"/>
                </a:lnTo>
                <a:lnTo>
                  <a:pt x="6421" y="49934"/>
                </a:lnTo>
                <a:lnTo>
                  <a:pt x="0" y="81787"/>
                </a:lnTo>
                <a:lnTo>
                  <a:pt x="6421" y="113641"/>
                </a:lnTo>
                <a:lnTo>
                  <a:pt x="23939" y="139636"/>
                </a:lnTo>
                <a:lnTo>
                  <a:pt x="49934" y="157154"/>
                </a:lnTo>
                <a:lnTo>
                  <a:pt x="81787" y="163575"/>
                </a:lnTo>
                <a:lnTo>
                  <a:pt x="113567" y="157154"/>
                </a:lnTo>
                <a:lnTo>
                  <a:pt x="139525" y="139636"/>
                </a:lnTo>
                <a:lnTo>
                  <a:pt x="157029" y="113641"/>
                </a:lnTo>
                <a:lnTo>
                  <a:pt x="163449" y="81787"/>
                </a:lnTo>
                <a:lnTo>
                  <a:pt x="157029" y="49934"/>
                </a:lnTo>
                <a:lnTo>
                  <a:pt x="139525" y="23939"/>
                </a:lnTo>
                <a:lnTo>
                  <a:pt x="113567" y="6421"/>
                </a:lnTo>
                <a:lnTo>
                  <a:pt x="8178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7332" y="2757678"/>
            <a:ext cx="163830" cy="163830"/>
          </a:xfrm>
          <a:custGeom>
            <a:avLst/>
            <a:gdLst/>
            <a:ahLst/>
            <a:cxnLst/>
            <a:rect l="l" t="t" r="r" b="b"/>
            <a:pathLst>
              <a:path w="163830" h="163830">
                <a:moveTo>
                  <a:pt x="0" y="81787"/>
                </a:moveTo>
                <a:lnTo>
                  <a:pt x="6421" y="49934"/>
                </a:lnTo>
                <a:lnTo>
                  <a:pt x="23939" y="23939"/>
                </a:lnTo>
                <a:lnTo>
                  <a:pt x="49934" y="6421"/>
                </a:lnTo>
                <a:lnTo>
                  <a:pt x="81787" y="0"/>
                </a:lnTo>
                <a:lnTo>
                  <a:pt x="113567" y="6421"/>
                </a:lnTo>
                <a:lnTo>
                  <a:pt x="139525" y="23939"/>
                </a:lnTo>
                <a:lnTo>
                  <a:pt x="157029" y="49934"/>
                </a:lnTo>
                <a:lnTo>
                  <a:pt x="163449" y="81787"/>
                </a:lnTo>
                <a:lnTo>
                  <a:pt x="157029" y="113641"/>
                </a:lnTo>
                <a:lnTo>
                  <a:pt x="139525" y="139636"/>
                </a:lnTo>
                <a:lnTo>
                  <a:pt x="113567" y="157154"/>
                </a:lnTo>
                <a:lnTo>
                  <a:pt x="81787" y="163575"/>
                </a:lnTo>
                <a:lnTo>
                  <a:pt x="49934" y="157154"/>
                </a:lnTo>
                <a:lnTo>
                  <a:pt x="23939" y="139636"/>
                </a:lnTo>
                <a:lnTo>
                  <a:pt x="6421" y="113641"/>
                </a:lnTo>
                <a:lnTo>
                  <a:pt x="0" y="81787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81726" y="2998089"/>
            <a:ext cx="3115310" cy="0"/>
          </a:xfrm>
          <a:custGeom>
            <a:avLst/>
            <a:gdLst/>
            <a:ahLst/>
            <a:cxnLst/>
            <a:rect l="l" t="t" r="r" b="b"/>
            <a:pathLst>
              <a:path w="3115309">
                <a:moveTo>
                  <a:pt x="3114802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15505" y="1571879"/>
            <a:ext cx="610870" cy="0"/>
          </a:xfrm>
          <a:custGeom>
            <a:avLst/>
            <a:gdLst/>
            <a:ahLst/>
            <a:cxnLst/>
            <a:rect l="l" t="t" r="r" b="b"/>
            <a:pathLst>
              <a:path w="610870">
                <a:moveTo>
                  <a:pt x="0" y="0"/>
                </a:moveTo>
                <a:lnTo>
                  <a:pt x="610616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81726" y="4657992"/>
            <a:ext cx="1442085" cy="1012190"/>
          </a:xfrm>
          <a:custGeom>
            <a:avLst/>
            <a:gdLst/>
            <a:ahLst/>
            <a:cxnLst/>
            <a:rect l="l" t="t" r="r" b="b"/>
            <a:pathLst>
              <a:path w="1442084" h="1012189">
                <a:moveTo>
                  <a:pt x="0" y="1011783"/>
                </a:moveTo>
                <a:lnTo>
                  <a:pt x="1441577" y="1011783"/>
                </a:lnTo>
                <a:lnTo>
                  <a:pt x="1441577" y="0"/>
                </a:lnTo>
                <a:lnTo>
                  <a:pt x="0" y="0"/>
                </a:lnTo>
                <a:lnTo>
                  <a:pt x="0" y="101178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81726" y="4657992"/>
            <a:ext cx="1442085" cy="1012190"/>
          </a:xfrm>
          <a:custGeom>
            <a:avLst/>
            <a:gdLst/>
            <a:ahLst/>
            <a:cxnLst/>
            <a:rect l="l" t="t" r="r" b="b"/>
            <a:pathLst>
              <a:path w="1442084" h="1012189">
                <a:moveTo>
                  <a:pt x="0" y="1011783"/>
                </a:moveTo>
                <a:lnTo>
                  <a:pt x="1441577" y="1011783"/>
                </a:lnTo>
                <a:lnTo>
                  <a:pt x="1441577" y="0"/>
                </a:lnTo>
                <a:lnTo>
                  <a:pt x="0" y="0"/>
                </a:lnTo>
                <a:lnTo>
                  <a:pt x="0" y="1011783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81726" y="1654835"/>
            <a:ext cx="1442085" cy="1012190"/>
          </a:xfrm>
          <a:custGeom>
            <a:avLst/>
            <a:gdLst/>
            <a:ahLst/>
            <a:cxnLst/>
            <a:rect l="l" t="t" r="r" b="b"/>
            <a:pathLst>
              <a:path w="1442084" h="1012189">
                <a:moveTo>
                  <a:pt x="0" y="1011783"/>
                </a:moveTo>
                <a:lnTo>
                  <a:pt x="1441577" y="1011783"/>
                </a:lnTo>
                <a:lnTo>
                  <a:pt x="1441577" y="0"/>
                </a:lnTo>
                <a:lnTo>
                  <a:pt x="0" y="0"/>
                </a:lnTo>
                <a:lnTo>
                  <a:pt x="0" y="101178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81726" y="1654835"/>
            <a:ext cx="1442085" cy="1012190"/>
          </a:xfrm>
          <a:custGeom>
            <a:avLst/>
            <a:gdLst/>
            <a:ahLst/>
            <a:cxnLst/>
            <a:rect l="l" t="t" r="r" b="b"/>
            <a:pathLst>
              <a:path w="1442084" h="1012189">
                <a:moveTo>
                  <a:pt x="0" y="1011783"/>
                </a:moveTo>
                <a:lnTo>
                  <a:pt x="1441577" y="1011783"/>
                </a:lnTo>
                <a:lnTo>
                  <a:pt x="1441577" y="0"/>
                </a:lnTo>
                <a:lnTo>
                  <a:pt x="0" y="0"/>
                </a:lnTo>
                <a:lnTo>
                  <a:pt x="0" y="1011783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24800" y="1571879"/>
            <a:ext cx="871855" cy="0"/>
          </a:xfrm>
          <a:custGeom>
            <a:avLst/>
            <a:gdLst/>
            <a:ahLst/>
            <a:cxnLst/>
            <a:rect l="l" t="t" r="r" b="b"/>
            <a:pathLst>
              <a:path w="871854">
                <a:moveTo>
                  <a:pt x="0" y="0"/>
                </a:moveTo>
                <a:lnTo>
                  <a:pt x="871727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81726" y="3090583"/>
            <a:ext cx="1442085" cy="1250950"/>
          </a:xfrm>
          <a:custGeom>
            <a:avLst/>
            <a:gdLst/>
            <a:ahLst/>
            <a:cxnLst/>
            <a:rect l="l" t="t" r="r" b="b"/>
            <a:pathLst>
              <a:path w="1442084" h="1250950">
                <a:moveTo>
                  <a:pt x="0" y="1250784"/>
                </a:moveTo>
                <a:lnTo>
                  <a:pt x="1441577" y="1250784"/>
                </a:lnTo>
                <a:lnTo>
                  <a:pt x="1441577" y="0"/>
                </a:lnTo>
                <a:lnTo>
                  <a:pt x="0" y="0"/>
                </a:lnTo>
                <a:lnTo>
                  <a:pt x="0" y="125078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81726" y="3090583"/>
            <a:ext cx="1442085" cy="1250950"/>
          </a:xfrm>
          <a:custGeom>
            <a:avLst/>
            <a:gdLst/>
            <a:ahLst/>
            <a:cxnLst/>
            <a:rect l="l" t="t" r="r" b="b"/>
            <a:pathLst>
              <a:path w="1442084" h="1250950">
                <a:moveTo>
                  <a:pt x="0" y="1250784"/>
                </a:moveTo>
                <a:lnTo>
                  <a:pt x="1441577" y="1250784"/>
                </a:lnTo>
                <a:lnTo>
                  <a:pt x="1441577" y="0"/>
                </a:lnTo>
                <a:lnTo>
                  <a:pt x="0" y="0"/>
                </a:lnTo>
                <a:lnTo>
                  <a:pt x="0" y="1250784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81726" y="1571879"/>
            <a:ext cx="1442085" cy="0"/>
          </a:xfrm>
          <a:custGeom>
            <a:avLst/>
            <a:gdLst/>
            <a:ahLst/>
            <a:cxnLst/>
            <a:rect l="l" t="t" r="r" b="b"/>
            <a:pathLst>
              <a:path w="1442084">
                <a:moveTo>
                  <a:pt x="0" y="0"/>
                </a:moveTo>
                <a:lnTo>
                  <a:pt x="1441577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1667954" y="807523"/>
          <a:ext cx="7224774" cy="5093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9783"/>
                <a:gridCol w="48387"/>
                <a:gridCol w="3316604"/>
              </a:tblGrid>
              <a:tr h="360051">
                <a:tc gridSpan="2"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Предложение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4">
                      <a:solidFill>
                        <a:srgbClr val="808080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4">
                      <a:solidFill>
                        <a:srgbClr val="808080"/>
                      </a:solidFill>
                      <a:prstDash val="solid"/>
                    </a:lnT>
                    <a:lnB w="9524">
                      <a:solidFill>
                        <a:srgbClr val="80808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Плановые</a:t>
                      </a:r>
                      <a:r>
                        <a:rPr sz="11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мероприятия</a:t>
                      </a:r>
                      <a:r>
                        <a:rPr sz="1050" b="1" baseline="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50" baseline="2777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7E7E7E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489961">
                <a:tc>
                  <a:txBody>
                    <a:bodyPr/>
                    <a:lstStyle/>
                    <a:p>
                      <a:pPr marL="325755" marR="109855" indent="-193040">
                        <a:lnSpc>
                          <a:spcPts val="1320"/>
                        </a:lnSpc>
                        <a:spcBef>
                          <a:spcPts val="405"/>
                        </a:spcBef>
                        <a:tabLst>
                          <a:tab pos="325755" algn="l"/>
                        </a:tabLst>
                      </a:pPr>
                      <a:r>
                        <a:rPr sz="1100" b="1" spc="-30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350" b="1" spc="-300" baseline="0" dirty="0" smtClean="0">
                          <a:solidFill>
                            <a:srgbClr val="00295F"/>
                          </a:solidFill>
                          <a:latin typeface="Arial"/>
                          <a:cs typeface="Arial"/>
                        </a:rPr>
                        <a:t>                </a:t>
                      </a:r>
                      <a:r>
                        <a:rPr sz="1100" smtClean="0">
                          <a:latin typeface="Arial"/>
                          <a:cs typeface="Arial"/>
                        </a:rPr>
                        <a:t>За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день до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приема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медсестрам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производить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анализ  записи в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ЕМИАС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 обзванивать пациентов,  записавшихся на следующий день, для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выявления: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89915" marR="245745" indent="-262255">
                        <a:lnSpc>
                          <a:spcPts val="1320"/>
                        </a:lnSpc>
                        <a:tabLst>
                          <a:tab pos="589915" algn="l"/>
                        </a:tabLst>
                      </a:pPr>
                      <a:r>
                        <a:rPr sz="1300" spc="10" dirty="0">
                          <a:solidFill>
                            <a:srgbClr val="00295F"/>
                          </a:solidFill>
                          <a:latin typeface="Arial"/>
                          <a:cs typeface="Arial"/>
                        </a:rPr>
                        <a:t>–	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Хронически больных пациентов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стабильном  состоянии , которые в течение 6 месяцев  прошли полный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осмотр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 которым от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врача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89915" marR="434340">
                        <a:lnSpc>
                          <a:spcPts val="132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необходимо только: выписка льготных  рецептов</a:t>
                      </a:r>
                      <a:r>
                        <a:rPr sz="1050" baseline="27777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 направление к специалисту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или  измерение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АД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25755" marR="170815" indent="-193040">
                        <a:lnSpc>
                          <a:spcPts val="1320"/>
                        </a:lnSpc>
                        <a:tabLst>
                          <a:tab pos="325755" algn="l"/>
                        </a:tabLst>
                      </a:pPr>
                      <a:r>
                        <a:rPr sz="1650" b="1" spc="-450" baseline="-7575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ru-RU" sz="1350" b="1" spc="-300" baseline="0" dirty="0" smtClean="0">
                          <a:solidFill>
                            <a:srgbClr val="00295F"/>
                          </a:solidFill>
                          <a:latin typeface="Arial"/>
                          <a:cs typeface="Arial"/>
                        </a:rPr>
                        <a:t>                  </a:t>
                      </a:r>
                      <a:r>
                        <a:rPr sz="1100" smtClean="0">
                          <a:latin typeface="Arial"/>
                          <a:cs typeface="Arial"/>
                        </a:rPr>
                        <a:t>Выявленным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пациентам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предлагать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напрямую  посетить без записи кабинет среднего  медицинского персонала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или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произвести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их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запись  к специалистам без посещения</a:t>
                      </a:r>
                      <a:r>
                        <a:rPr sz="11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терапевта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T w="9524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 rowSpan="4">
                  <a:txBody>
                    <a:bodyPr/>
                    <a:lstStyle/>
                    <a:p>
                      <a:pPr marR="353695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Ответ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т-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96520">
                        <a:lnSpc>
                          <a:spcPct val="100000"/>
                        </a:lnSpc>
                        <a:tabLst>
                          <a:tab pos="1630680" algn="l"/>
                          <a:tab pos="2339975" algn="l"/>
                        </a:tabLst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Шаг	Срок	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венный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  <a:spcBef>
                          <a:spcPts val="795"/>
                        </a:spcBef>
                        <a:tabLst>
                          <a:tab pos="1630680" algn="l"/>
                          <a:tab pos="2339975" algn="l"/>
                        </a:tabLst>
                      </a:pPr>
                      <a:r>
                        <a:rPr sz="1650" b="1" baseline="-3535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Провести</a:t>
                      </a:r>
                      <a:r>
                        <a:rPr sz="1650" b="1" spc="-30" baseline="-3535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7" baseline="-3535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встречу	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день	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Заместитель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  <a:spcBef>
                          <a:spcPts val="685"/>
                        </a:spcBef>
                        <a:tabLst>
                          <a:tab pos="2339975" algn="l"/>
                        </a:tabLst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врачами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для	</a:t>
                      </a:r>
                      <a:r>
                        <a:rPr sz="1650" baseline="35353" dirty="0">
                          <a:latin typeface="Arial"/>
                          <a:cs typeface="Arial"/>
                        </a:rPr>
                        <a:t>главного</a:t>
                      </a:r>
                    </a:p>
                    <a:p>
                      <a:pPr marL="168910">
                        <a:lnSpc>
                          <a:spcPct val="100000"/>
                        </a:lnSpc>
                        <a:tabLst>
                          <a:tab pos="2339975" algn="l"/>
                        </a:tabLst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разъяснения	</a:t>
                      </a:r>
                      <a:r>
                        <a:rPr sz="1650" baseline="35353" dirty="0">
                          <a:latin typeface="Arial"/>
                          <a:cs typeface="Arial"/>
                        </a:rPr>
                        <a:t>врача</a:t>
                      </a:r>
                      <a:r>
                        <a:rPr sz="1650" spc="-150" baseline="3535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35353" dirty="0">
                          <a:latin typeface="Arial"/>
                          <a:cs typeface="Arial"/>
                        </a:rPr>
                        <a:t>по</a:t>
                      </a:r>
                    </a:p>
                    <a:p>
                      <a:pPr marL="168910">
                        <a:lnSpc>
                          <a:spcPct val="100000"/>
                        </a:lnSpc>
                        <a:tabLst>
                          <a:tab pos="2339975" algn="l"/>
                        </a:tabLst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новой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методики	</a:t>
                      </a:r>
                      <a:r>
                        <a:rPr sz="1650" baseline="35353" dirty="0">
                          <a:latin typeface="Arial"/>
                          <a:cs typeface="Arial"/>
                        </a:rPr>
                        <a:t>мед.</a:t>
                      </a:r>
                      <a:r>
                        <a:rPr sz="1650" spc="-157" baseline="3535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35353" dirty="0">
                          <a:latin typeface="Arial"/>
                          <a:cs typeface="Arial"/>
                        </a:rPr>
                        <a:t>части</a:t>
                      </a:r>
                    </a:p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работы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ts val="1215"/>
                        </a:lnSpc>
                        <a:spcBef>
                          <a:spcPts val="745"/>
                        </a:spcBef>
                        <a:tabLst>
                          <a:tab pos="1630680" algn="l"/>
                        </a:tabLst>
                      </a:pPr>
                      <a:r>
                        <a:rPr sz="1650" b="1" baseline="1010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Провести	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 неделя </a:t>
                      </a:r>
                      <a:r>
                        <a:rPr sz="1100" spc="2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Заместитель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68910">
                        <a:lnSpc>
                          <a:spcPts val="1215"/>
                        </a:lnSpc>
                        <a:tabLst>
                          <a:tab pos="2339975" algn="l"/>
                        </a:tabLst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тренинги	</a:t>
                      </a:r>
                      <a:r>
                        <a:rPr sz="1650" baseline="-10101" dirty="0">
                          <a:latin typeface="Arial"/>
                          <a:cs typeface="Arial"/>
                        </a:rPr>
                        <a:t>главного</a:t>
                      </a:r>
                    </a:p>
                    <a:p>
                      <a:pPr marL="168910">
                        <a:lnSpc>
                          <a:spcPct val="100000"/>
                        </a:lnSpc>
                        <a:tabLst>
                          <a:tab pos="2339975" algn="l"/>
                        </a:tabLst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врачами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	</a:t>
                      </a:r>
                      <a:r>
                        <a:rPr sz="1650" baseline="-10101" dirty="0">
                          <a:latin typeface="Arial"/>
                          <a:cs typeface="Arial"/>
                        </a:rPr>
                        <a:t>врача</a:t>
                      </a:r>
                      <a:r>
                        <a:rPr sz="1650" spc="-150" baseline="-1010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-10101" dirty="0">
                          <a:latin typeface="Arial"/>
                          <a:cs typeface="Arial"/>
                        </a:rPr>
                        <a:t>по</a:t>
                      </a:r>
                    </a:p>
                    <a:p>
                      <a:pPr marL="168910">
                        <a:lnSpc>
                          <a:spcPct val="100000"/>
                        </a:lnSpc>
                        <a:tabLst>
                          <a:tab pos="2339975" algn="l"/>
                        </a:tabLst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средним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мед.	</a:t>
                      </a:r>
                      <a:r>
                        <a:rPr sz="1650" baseline="-10101" dirty="0">
                          <a:latin typeface="Arial"/>
                          <a:cs typeface="Arial"/>
                        </a:rPr>
                        <a:t>мед.</a:t>
                      </a:r>
                      <a:r>
                        <a:rPr sz="1650" spc="-157" baseline="-1010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aseline="-10101" dirty="0">
                          <a:latin typeface="Arial"/>
                          <a:cs typeface="Arial"/>
                        </a:rPr>
                        <a:t>части</a:t>
                      </a:r>
                    </a:p>
                    <a:p>
                      <a:pPr marL="168910" marR="1850389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персоналом по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консультациям</a:t>
                      </a:r>
                      <a:r>
                        <a:rPr sz="11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телефону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105"/>
                        </a:spcBef>
                        <a:tabLst>
                          <a:tab pos="3242310" algn="l"/>
                        </a:tabLst>
                      </a:pPr>
                      <a:r>
                        <a:rPr sz="1100" u="dash" dirty="0">
                          <a:latin typeface="Times New Roman"/>
                          <a:cs typeface="Times New Roman"/>
                        </a:rPr>
                        <a:t> 	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 dirty="0">
                        <a:latin typeface="Times New Roman"/>
                        <a:cs typeface="Times New Roman"/>
                      </a:endParaRPr>
                    </a:p>
                    <a:p>
                      <a:pPr marL="168910">
                        <a:lnSpc>
                          <a:spcPct val="100000"/>
                        </a:lnSpc>
                        <a:tabLst>
                          <a:tab pos="1630680" algn="l"/>
                          <a:tab pos="2339975" algn="l"/>
                        </a:tabLst>
                      </a:pPr>
                      <a:r>
                        <a:rPr sz="1650" b="1" spc="-7" baseline="-35353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Начать	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день	Главный</a:t>
                      </a:r>
                    </a:p>
                    <a:p>
                      <a:pPr marL="168910">
                        <a:lnSpc>
                          <a:spcPct val="100000"/>
                        </a:lnSpc>
                        <a:spcBef>
                          <a:spcPts val="685"/>
                        </a:spcBef>
                        <a:tabLst>
                          <a:tab pos="2339975" algn="l"/>
                        </a:tabLst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производить	</a:t>
                      </a:r>
                      <a:r>
                        <a:rPr sz="1650" baseline="35353" dirty="0">
                          <a:latin typeface="Arial"/>
                          <a:cs typeface="Arial"/>
                        </a:rPr>
                        <a:t>врач</a:t>
                      </a:r>
                    </a:p>
                    <a:p>
                      <a:pPr marL="168910" marR="2155825" algn="just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конс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ьтац</a:t>
                      </a:r>
                      <a:r>
                        <a:rPr sz="11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  пациентов по 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телефону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100685"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360705"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Ожидаемый</a:t>
                      </a:r>
                      <a:r>
                        <a:rPr sz="11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1715325">
                <a:tc>
                  <a:txBody>
                    <a:bodyPr/>
                    <a:lstStyle/>
                    <a:p>
                      <a:pPr marL="283210" marR="41275" indent="-191770">
                        <a:lnSpc>
                          <a:spcPct val="100000"/>
                        </a:lnSpc>
                        <a:spcBef>
                          <a:spcPts val="135"/>
                        </a:spcBef>
                        <a:buClr>
                          <a:srgbClr val="00295F"/>
                        </a:buClr>
                        <a:buSzPct val="122727"/>
                        <a:buChar char="▪"/>
                        <a:tabLst>
                          <a:tab pos="283210" algn="l"/>
                          <a:tab pos="28384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Минимизация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количества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приемов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терапевта,  которые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могут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быть выполнены средним  медицинским персоналом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или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сразу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перенаправлены  специалистам</a:t>
                      </a:r>
                    </a:p>
                    <a:p>
                      <a:pPr marL="283210" indent="-191770">
                        <a:lnSpc>
                          <a:spcPts val="1220"/>
                        </a:lnSpc>
                        <a:buClr>
                          <a:srgbClr val="00295F"/>
                        </a:buClr>
                        <a:buSzPct val="122727"/>
                        <a:buChar char="▪"/>
                        <a:tabLst>
                          <a:tab pos="283210" algn="l"/>
                          <a:tab pos="28384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Высвобожденное время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позволит</a:t>
                      </a:r>
                    </a:p>
                    <a:p>
                      <a:pPr marL="546735" marR="139065" lvl="1" indent="-261620">
                        <a:lnSpc>
                          <a:spcPts val="1320"/>
                        </a:lnSpc>
                        <a:spcBef>
                          <a:spcPts val="145"/>
                        </a:spcBef>
                        <a:buClr>
                          <a:srgbClr val="00295F"/>
                        </a:buClr>
                        <a:buSzPct val="118181"/>
                        <a:buChar char="–"/>
                        <a:tabLst>
                          <a:tab pos="546735" algn="l"/>
                          <a:tab pos="54737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Производить большое количество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необходимых  первичных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приемов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 полных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осмотров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546735" lvl="1" indent="-261620">
                        <a:lnSpc>
                          <a:spcPts val="1195"/>
                        </a:lnSpc>
                        <a:buClr>
                          <a:srgbClr val="00295F"/>
                        </a:buClr>
                        <a:buSzPct val="118181"/>
                        <a:buChar char="–"/>
                        <a:tabLst>
                          <a:tab pos="546735" algn="l"/>
                          <a:tab pos="54737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Увеличить доступность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терапевтов</a:t>
                      </a:r>
                    </a:p>
                    <a:p>
                      <a:pPr marL="546735" lvl="1" indent="-261620">
                        <a:lnSpc>
                          <a:spcPts val="1420"/>
                        </a:lnSpc>
                        <a:buClr>
                          <a:srgbClr val="00295F"/>
                        </a:buClr>
                        <a:buSzPct val="118181"/>
                        <a:buChar char="–"/>
                        <a:tabLst>
                          <a:tab pos="546735" algn="l"/>
                          <a:tab pos="54737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Минимизировать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время пребывания пациентов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</a:t>
                      </a:r>
                    </a:p>
                    <a:p>
                      <a:pPr marL="546735">
                        <a:lnSpc>
                          <a:spcPts val="13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поликлинике</a:t>
                      </a:r>
                    </a:p>
                  </a:txBody>
                  <a:tcPr marL="0" marR="0" marT="0" marB="0">
                    <a:lnL w="9525">
                      <a:solidFill>
                        <a:srgbClr val="808080"/>
                      </a:solidFill>
                      <a:prstDash val="solid"/>
                    </a:lnL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80808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7E7E7E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7E7E7E"/>
                      </a:solidFill>
                      <a:prstDash val="solid"/>
                    </a:lnL>
                    <a:lnR w="9525">
                      <a:solidFill>
                        <a:srgbClr val="7E7E7E"/>
                      </a:solidFill>
                      <a:prstDash val="solid"/>
                    </a:lnR>
                    <a:lnT w="9525">
                      <a:solidFill>
                        <a:srgbClr val="808080"/>
                      </a:solidFill>
                      <a:prstDash val="solid"/>
                    </a:lnT>
                    <a:lnB w="9525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106476" y="0"/>
            <a:ext cx="8926132" cy="205184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5"/>
              </a:lnSpc>
            </a:pPr>
            <a:r>
              <a:rPr lang="ru-RU" sz="1400" b="1" spc="-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4. </a:t>
            </a:r>
            <a:r>
              <a:rPr sz="1400" b="1" spc="-25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КОНСУЛЬТАЦИЯ </a:t>
            </a:r>
            <a:r>
              <a:rPr sz="1400" b="1" spc="-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ПАЦИЕНТОВ </a:t>
            </a:r>
            <a:r>
              <a:rPr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ПО</a:t>
            </a:r>
            <a:r>
              <a:rPr sz="1400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ТЕЛЕФОНУ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370"/>
              </a:lnSpc>
            </a:pPr>
            <a:r>
              <a:rPr lang="ru-RU" sz="1800" baseline="2314" smtClean="0"/>
              <a:t>|</a:t>
            </a:r>
            <a:r>
              <a:rPr lang="ru-RU" sz="1800" spc="375" baseline="2314" smtClean="0"/>
              <a:t> </a:t>
            </a:r>
            <a:fld id="{81D60167-4931-47E6-BA6A-407CBD079E47}" type="slidenum">
              <a:rPr lang="ru-RU" sz="1000" spc="-5" smtClean="0"/>
              <a:pPr marL="12700">
                <a:lnSpc>
                  <a:spcPts val="1370"/>
                </a:lnSpc>
              </a:pPr>
              <a:t>18</a:t>
            </a:fld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76" y="233426"/>
            <a:ext cx="8753246" cy="57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35"/>
              </a:lnSpc>
            </a:pPr>
            <a:r>
              <a:rPr spc="-5" smtClean="0"/>
              <a:t>4.</a:t>
            </a:r>
            <a:r>
              <a:rPr lang="ru-RU" spc="-5" dirty="0" smtClean="0"/>
              <a:t>2</a:t>
            </a:r>
            <a:r>
              <a:rPr spc="-5" smtClean="0"/>
              <a:t>. </a:t>
            </a:r>
            <a:r>
              <a:rPr spc="-5" dirty="0"/>
              <a:t>Методика проведения </a:t>
            </a:r>
            <a:r>
              <a:rPr spc="-10" dirty="0"/>
              <a:t>телефонной консультации</a:t>
            </a:r>
            <a:r>
              <a:rPr spc="215" dirty="0"/>
              <a:t> </a:t>
            </a:r>
            <a:r>
              <a:rPr spc="-5" dirty="0"/>
              <a:t>медсестрами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по</a:t>
            </a:r>
            <a:r>
              <a:rPr spc="-65" dirty="0"/>
              <a:t> </a:t>
            </a:r>
            <a:r>
              <a:rPr spc="-10" dirty="0"/>
              <a:t>телефону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9062" y="5332526"/>
            <a:ext cx="8745855" cy="576580"/>
          </a:xfrm>
          <a:prstGeom prst="rect">
            <a:avLst/>
          </a:prstGeom>
          <a:solidFill>
            <a:srgbClr val="1F487C"/>
          </a:solidFill>
          <a:ln w="9524">
            <a:solidFill>
              <a:srgbClr val="80808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66675" marR="911225">
              <a:lnSpc>
                <a:spcPct val="100000"/>
              </a:lnSpc>
              <a:spcBef>
                <a:spcPts val="515"/>
              </a:spcBef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Телефонные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консультации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пациентов,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записанных на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следующий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день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рекомендуется 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проводить медсестрам следующих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врачей: терапевтам,</a:t>
            </a:r>
            <a:r>
              <a:rPr sz="1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эндокринологам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476" y="5976315"/>
            <a:ext cx="859345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 marR="73660" indent="-10541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1 Требования к пациентам, которым можно </a:t>
            </a:r>
            <a:r>
              <a:rPr sz="1000" spc="-10" dirty="0">
                <a:latin typeface="Arial"/>
                <a:cs typeface="Arial"/>
              </a:rPr>
              <a:t>напрямую </a:t>
            </a:r>
            <a:r>
              <a:rPr sz="1000" spc="-5" dirty="0">
                <a:latin typeface="Arial"/>
                <a:cs typeface="Arial"/>
              </a:rPr>
              <a:t>посещать кабинет среднего медицинского персонала, представлен отдельно в описании  мероприятия  </a:t>
            </a:r>
            <a:r>
              <a:rPr sz="1000" spc="-10" dirty="0">
                <a:latin typeface="Arial"/>
                <a:cs typeface="Arial"/>
              </a:rPr>
              <a:t>"передача </a:t>
            </a:r>
            <a:r>
              <a:rPr sz="1000" spc="-5" dirty="0">
                <a:latin typeface="Arial"/>
                <a:cs typeface="Arial"/>
              </a:rPr>
              <a:t>выписки рецептов в кабинет среднего медицинского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персонала"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Agency FB" pitchFamily="34" charset="0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baseline="2314" dirty="0">
                <a:latin typeface="Arial"/>
                <a:cs typeface="Arial"/>
              </a:rPr>
              <a:t>|</a:t>
            </a:r>
            <a:r>
              <a:rPr sz="1800" spc="375" baseline="2314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42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9062" y="855980"/>
            <a:ext cx="8745855" cy="4359275"/>
          </a:xfrm>
          <a:custGeom>
            <a:avLst/>
            <a:gdLst/>
            <a:ahLst/>
            <a:cxnLst/>
            <a:rect l="l" t="t" r="r" b="b"/>
            <a:pathLst>
              <a:path w="8745855" h="4359275">
                <a:moveTo>
                  <a:pt x="0" y="4359021"/>
                </a:moveTo>
                <a:lnTo>
                  <a:pt x="8745474" y="4359021"/>
                </a:lnTo>
                <a:lnTo>
                  <a:pt x="8745474" y="0"/>
                </a:lnTo>
                <a:lnTo>
                  <a:pt x="0" y="0"/>
                </a:lnTo>
                <a:lnTo>
                  <a:pt x="0" y="4359021"/>
                </a:lnTo>
                <a:close/>
              </a:path>
            </a:pathLst>
          </a:custGeom>
          <a:ln w="1905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804" y="1182116"/>
            <a:ext cx="1887855" cy="0"/>
          </a:xfrm>
          <a:custGeom>
            <a:avLst/>
            <a:gdLst/>
            <a:ahLst/>
            <a:cxnLst/>
            <a:rect l="l" t="t" r="r" b="b"/>
            <a:pathLst>
              <a:path w="1887855">
                <a:moveTo>
                  <a:pt x="0" y="0"/>
                </a:moveTo>
                <a:lnTo>
                  <a:pt x="1887486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3772" y="1183259"/>
            <a:ext cx="6176645" cy="0"/>
          </a:xfrm>
          <a:custGeom>
            <a:avLst/>
            <a:gdLst/>
            <a:ahLst/>
            <a:cxnLst/>
            <a:rect l="l" t="t" r="r" b="b"/>
            <a:pathLst>
              <a:path w="6176645">
                <a:moveTo>
                  <a:pt x="0" y="0"/>
                </a:moveTo>
                <a:lnTo>
                  <a:pt x="6176136" y="0"/>
                </a:lnTo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1243" y="946277"/>
            <a:ext cx="266573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92655" algn="l"/>
              </a:tabLst>
            </a:pPr>
            <a:r>
              <a:rPr sz="1400" b="1" dirty="0">
                <a:latin typeface="Arial"/>
                <a:cs typeface="Arial"/>
              </a:rPr>
              <a:t>За</a:t>
            </a:r>
            <a:r>
              <a:rPr sz="1400" b="1" spc="-10" dirty="0">
                <a:latin typeface="Arial"/>
                <a:cs typeface="Arial"/>
              </a:rPr>
              <a:t>д</a:t>
            </a:r>
            <a:r>
              <a:rPr sz="1400" b="1" spc="-40" dirty="0">
                <a:latin typeface="Arial"/>
                <a:cs typeface="Arial"/>
              </a:rPr>
              <a:t>а</a:t>
            </a:r>
            <a:r>
              <a:rPr sz="1400" b="1" dirty="0">
                <a:latin typeface="Arial"/>
                <a:cs typeface="Arial"/>
              </a:rPr>
              <a:t>ча	</a:t>
            </a:r>
            <a:r>
              <a:rPr sz="1400" b="1" spc="-20" dirty="0">
                <a:latin typeface="Arial"/>
                <a:cs typeface="Arial"/>
              </a:rPr>
              <a:t>Ш</a:t>
            </a:r>
            <a:r>
              <a:rPr sz="1400" b="1" dirty="0">
                <a:latin typeface="Arial"/>
                <a:cs typeface="Arial"/>
              </a:rPr>
              <a:t>аги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3804" y="1275245"/>
            <a:ext cx="1887855" cy="870751"/>
          </a:xfrm>
          <a:prstGeom prst="rect">
            <a:avLst/>
          </a:prstGeom>
          <a:solidFill>
            <a:srgbClr val="D0D7E8"/>
          </a:solidFill>
          <a:ln w="9525">
            <a:solidFill>
              <a:srgbClr val="80808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gency FB" pitchFamily="34" charset="0"/>
              <a:cs typeface="Times New Roman"/>
            </a:endParaRPr>
          </a:p>
          <a:p>
            <a:pPr marL="67310" marR="1143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Проанализировать  запись </a:t>
            </a:r>
            <a:r>
              <a:rPr sz="1400" b="1" dirty="0">
                <a:latin typeface="Arial"/>
                <a:cs typeface="Arial"/>
              </a:rPr>
              <a:t>на  </a:t>
            </a:r>
            <a:r>
              <a:rPr sz="1400" b="1" spc="-10" dirty="0">
                <a:latin typeface="Arial"/>
                <a:cs typeface="Arial"/>
              </a:rPr>
              <a:t>следующий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день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93772" y="1275334"/>
            <a:ext cx="226060" cy="226060"/>
          </a:xfrm>
          <a:custGeom>
            <a:avLst/>
            <a:gdLst/>
            <a:ahLst/>
            <a:cxnLst/>
            <a:rect l="l" t="t" r="r" b="b"/>
            <a:pathLst>
              <a:path w="226060" h="226059">
                <a:moveTo>
                  <a:pt x="112775" y="0"/>
                </a:moveTo>
                <a:lnTo>
                  <a:pt x="68847" y="8852"/>
                </a:lnTo>
                <a:lnTo>
                  <a:pt x="33004" y="33004"/>
                </a:lnTo>
                <a:lnTo>
                  <a:pt x="8852" y="68847"/>
                </a:lnTo>
                <a:lnTo>
                  <a:pt x="0" y="112775"/>
                </a:lnTo>
                <a:lnTo>
                  <a:pt x="8852" y="156704"/>
                </a:lnTo>
                <a:lnTo>
                  <a:pt x="33004" y="192547"/>
                </a:lnTo>
                <a:lnTo>
                  <a:pt x="68847" y="216699"/>
                </a:lnTo>
                <a:lnTo>
                  <a:pt x="112775" y="225551"/>
                </a:lnTo>
                <a:lnTo>
                  <a:pt x="156704" y="216699"/>
                </a:lnTo>
                <a:lnTo>
                  <a:pt x="192547" y="192547"/>
                </a:lnTo>
                <a:lnTo>
                  <a:pt x="216699" y="156704"/>
                </a:lnTo>
                <a:lnTo>
                  <a:pt x="225551" y="112775"/>
                </a:lnTo>
                <a:lnTo>
                  <a:pt x="216699" y="68847"/>
                </a:lnTo>
                <a:lnTo>
                  <a:pt x="192547" y="33004"/>
                </a:lnTo>
                <a:lnTo>
                  <a:pt x="156704" y="8852"/>
                </a:lnTo>
                <a:lnTo>
                  <a:pt x="11277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3772" y="1275334"/>
            <a:ext cx="226060" cy="226060"/>
          </a:xfrm>
          <a:custGeom>
            <a:avLst/>
            <a:gdLst/>
            <a:ahLst/>
            <a:cxnLst/>
            <a:rect l="l" t="t" r="r" b="b"/>
            <a:pathLst>
              <a:path w="226060" h="226059">
                <a:moveTo>
                  <a:pt x="0" y="112775"/>
                </a:moveTo>
                <a:lnTo>
                  <a:pt x="8852" y="68847"/>
                </a:lnTo>
                <a:lnTo>
                  <a:pt x="33004" y="33004"/>
                </a:lnTo>
                <a:lnTo>
                  <a:pt x="68847" y="8852"/>
                </a:lnTo>
                <a:lnTo>
                  <a:pt x="112775" y="0"/>
                </a:lnTo>
                <a:lnTo>
                  <a:pt x="156704" y="8852"/>
                </a:lnTo>
                <a:lnTo>
                  <a:pt x="192547" y="33004"/>
                </a:lnTo>
                <a:lnTo>
                  <a:pt x="216699" y="68847"/>
                </a:lnTo>
                <a:lnTo>
                  <a:pt x="225551" y="112775"/>
                </a:lnTo>
                <a:lnTo>
                  <a:pt x="216699" y="156704"/>
                </a:lnTo>
                <a:lnTo>
                  <a:pt x="192547" y="192547"/>
                </a:lnTo>
                <a:lnTo>
                  <a:pt x="156704" y="216699"/>
                </a:lnTo>
                <a:lnTo>
                  <a:pt x="112775" y="225551"/>
                </a:lnTo>
                <a:lnTo>
                  <a:pt x="68847" y="216699"/>
                </a:lnTo>
                <a:lnTo>
                  <a:pt x="33004" y="192547"/>
                </a:lnTo>
                <a:lnTo>
                  <a:pt x="8852" y="156704"/>
                </a:lnTo>
                <a:lnTo>
                  <a:pt x="0" y="11277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93772" y="1538605"/>
            <a:ext cx="226060" cy="226060"/>
          </a:xfrm>
          <a:custGeom>
            <a:avLst/>
            <a:gdLst/>
            <a:ahLst/>
            <a:cxnLst/>
            <a:rect l="l" t="t" r="r" b="b"/>
            <a:pathLst>
              <a:path w="226060" h="226060">
                <a:moveTo>
                  <a:pt x="112775" y="0"/>
                </a:moveTo>
                <a:lnTo>
                  <a:pt x="68847" y="8870"/>
                </a:lnTo>
                <a:lnTo>
                  <a:pt x="33004" y="33051"/>
                </a:lnTo>
                <a:lnTo>
                  <a:pt x="8852" y="68901"/>
                </a:lnTo>
                <a:lnTo>
                  <a:pt x="0" y="112775"/>
                </a:lnTo>
                <a:lnTo>
                  <a:pt x="8852" y="156723"/>
                </a:lnTo>
                <a:lnTo>
                  <a:pt x="33004" y="192611"/>
                </a:lnTo>
                <a:lnTo>
                  <a:pt x="68847" y="216806"/>
                </a:lnTo>
                <a:lnTo>
                  <a:pt x="112775" y="225679"/>
                </a:lnTo>
                <a:lnTo>
                  <a:pt x="156704" y="216806"/>
                </a:lnTo>
                <a:lnTo>
                  <a:pt x="192547" y="192611"/>
                </a:lnTo>
                <a:lnTo>
                  <a:pt x="216699" y="156723"/>
                </a:lnTo>
                <a:lnTo>
                  <a:pt x="225551" y="112775"/>
                </a:lnTo>
                <a:lnTo>
                  <a:pt x="216699" y="68901"/>
                </a:lnTo>
                <a:lnTo>
                  <a:pt x="192547" y="33051"/>
                </a:lnTo>
                <a:lnTo>
                  <a:pt x="156704" y="8870"/>
                </a:lnTo>
                <a:lnTo>
                  <a:pt x="11277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3772" y="1538605"/>
            <a:ext cx="226060" cy="226060"/>
          </a:xfrm>
          <a:custGeom>
            <a:avLst/>
            <a:gdLst/>
            <a:ahLst/>
            <a:cxnLst/>
            <a:rect l="l" t="t" r="r" b="b"/>
            <a:pathLst>
              <a:path w="226060" h="226060">
                <a:moveTo>
                  <a:pt x="0" y="112775"/>
                </a:moveTo>
                <a:lnTo>
                  <a:pt x="8852" y="68901"/>
                </a:lnTo>
                <a:lnTo>
                  <a:pt x="33004" y="33051"/>
                </a:lnTo>
                <a:lnTo>
                  <a:pt x="68847" y="8870"/>
                </a:lnTo>
                <a:lnTo>
                  <a:pt x="112775" y="0"/>
                </a:lnTo>
                <a:lnTo>
                  <a:pt x="156704" y="8870"/>
                </a:lnTo>
                <a:lnTo>
                  <a:pt x="192547" y="33051"/>
                </a:lnTo>
                <a:lnTo>
                  <a:pt x="216699" y="68901"/>
                </a:lnTo>
                <a:lnTo>
                  <a:pt x="225551" y="112775"/>
                </a:lnTo>
                <a:lnTo>
                  <a:pt x="216699" y="156723"/>
                </a:lnTo>
                <a:lnTo>
                  <a:pt x="192547" y="192611"/>
                </a:lnTo>
                <a:lnTo>
                  <a:pt x="156704" y="216806"/>
                </a:lnTo>
                <a:lnTo>
                  <a:pt x="112775" y="225679"/>
                </a:lnTo>
                <a:lnTo>
                  <a:pt x="68847" y="216806"/>
                </a:lnTo>
                <a:lnTo>
                  <a:pt x="33004" y="192611"/>
                </a:lnTo>
                <a:lnTo>
                  <a:pt x="8852" y="156723"/>
                </a:lnTo>
                <a:lnTo>
                  <a:pt x="0" y="11277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43936" y="1228852"/>
            <a:ext cx="598614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5"/>
              </a:lnSpc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750" spc="-190" dirty="0">
                <a:solidFill>
                  <a:srgbClr val="00295F"/>
                </a:solidFill>
                <a:latin typeface="Arial"/>
                <a:cs typeface="Arial"/>
              </a:rPr>
              <a:t>▪   </a:t>
            </a:r>
            <a:r>
              <a:rPr sz="1400" spc="-20" dirty="0">
                <a:latin typeface="Arial"/>
                <a:cs typeface="Arial"/>
              </a:rPr>
              <a:t>Распечатать </a:t>
            </a:r>
            <a:r>
              <a:rPr sz="1400" spc="-5" dirty="0">
                <a:latin typeface="Arial"/>
                <a:cs typeface="Arial"/>
              </a:rPr>
              <a:t>запись пациентов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10" dirty="0">
                <a:latin typeface="Arial"/>
                <a:cs typeface="Arial"/>
              </a:rPr>
              <a:t>следующий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день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2060"/>
              </a:lnSpc>
            </a:pPr>
            <a:r>
              <a:rPr sz="2100" b="1" spc="-284" baseline="1984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750" spc="-190" dirty="0">
                <a:solidFill>
                  <a:srgbClr val="00295F"/>
                </a:solidFill>
                <a:latin typeface="Arial"/>
                <a:cs typeface="Arial"/>
              </a:rPr>
              <a:t>▪   </a:t>
            </a:r>
            <a:r>
              <a:rPr sz="1400" spc="-10" dirty="0">
                <a:latin typeface="Arial"/>
                <a:cs typeface="Arial"/>
              </a:rPr>
              <a:t>Среди </a:t>
            </a:r>
            <a:r>
              <a:rPr sz="1400" dirty="0">
                <a:latin typeface="Arial"/>
                <a:cs typeface="Arial"/>
              </a:rPr>
              <a:t>списка записанных </a:t>
            </a:r>
            <a:r>
              <a:rPr sz="1400" spc="-5" dirty="0">
                <a:latin typeface="Arial"/>
                <a:cs typeface="Arial"/>
              </a:rPr>
              <a:t>пациентов выявить хронических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больных</a:t>
            </a:r>
            <a:endParaRPr sz="1400">
              <a:latin typeface="Arial"/>
              <a:cs typeface="Arial"/>
            </a:endParaRPr>
          </a:p>
          <a:p>
            <a:pPr marL="255904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в компенсированном состоянии, </a:t>
            </a:r>
            <a:r>
              <a:rPr sz="1400" spc="-5" dirty="0">
                <a:latin typeface="Arial"/>
                <a:cs typeface="Arial"/>
              </a:rPr>
              <a:t>которые регулярно посещают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врача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804" y="2547912"/>
            <a:ext cx="1887855" cy="761747"/>
          </a:xfrm>
          <a:prstGeom prst="rect">
            <a:avLst/>
          </a:prstGeom>
          <a:solidFill>
            <a:srgbClr val="D0D7E8"/>
          </a:solidFill>
          <a:ln w="9525">
            <a:solidFill>
              <a:srgbClr val="80808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Agency FB" pitchFamily="34" charset="0"/>
              <a:cs typeface="Times New Roman"/>
            </a:endParaRPr>
          </a:p>
          <a:p>
            <a:pPr marL="67310">
              <a:lnSpc>
                <a:spcPct val="100000"/>
              </a:lnSpc>
              <a:spcBef>
                <a:spcPts val="910"/>
              </a:spcBef>
            </a:pPr>
            <a:r>
              <a:rPr sz="1400" b="1" spc="-10" dirty="0">
                <a:latin typeface="Arial"/>
                <a:cs typeface="Arial"/>
              </a:rPr>
              <a:t>Обзвонить</a:t>
            </a:r>
            <a:endParaRPr sz="140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пациентов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9301" y="3266059"/>
            <a:ext cx="3804920" cy="1055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61620">
              <a:lnSpc>
                <a:spcPct val="100000"/>
              </a:lnSpc>
              <a:buClr>
                <a:srgbClr val="00295F"/>
              </a:buClr>
              <a:buSzPct val="117857"/>
              <a:buChar char="–"/>
              <a:tabLst>
                <a:tab pos="274320" algn="l"/>
                <a:tab pos="274955" algn="l"/>
              </a:tabLst>
            </a:pPr>
            <a:r>
              <a:rPr sz="1400" dirty="0">
                <a:latin typeface="Arial"/>
                <a:cs typeface="Arial"/>
              </a:rPr>
              <a:t>Выписка </a:t>
            </a:r>
            <a:r>
              <a:rPr sz="1400" spc="-10" dirty="0">
                <a:latin typeface="Arial"/>
                <a:cs typeface="Arial"/>
              </a:rPr>
              <a:t>льготных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рецептов</a:t>
            </a:r>
            <a:endParaRPr sz="1400">
              <a:latin typeface="Arial"/>
              <a:cs typeface="Arial"/>
            </a:endParaRPr>
          </a:p>
          <a:p>
            <a:pPr marL="274320" indent="-261620">
              <a:lnSpc>
                <a:spcPct val="100000"/>
              </a:lnSpc>
              <a:spcBef>
                <a:spcPts val="95"/>
              </a:spcBef>
              <a:buClr>
                <a:srgbClr val="00295F"/>
              </a:buClr>
              <a:buSzPct val="117857"/>
              <a:buChar char="–"/>
              <a:tabLst>
                <a:tab pos="274320" algn="l"/>
                <a:tab pos="274955" algn="l"/>
              </a:tabLst>
            </a:pPr>
            <a:r>
              <a:rPr sz="1400" spc="-5" dirty="0">
                <a:latin typeface="Arial"/>
                <a:cs typeface="Arial"/>
              </a:rPr>
              <a:t>Назначение анализов для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госпитализации</a:t>
            </a:r>
            <a:endParaRPr sz="1400">
              <a:latin typeface="Arial"/>
              <a:cs typeface="Arial"/>
            </a:endParaRPr>
          </a:p>
          <a:p>
            <a:pPr marL="274320" indent="-261620">
              <a:lnSpc>
                <a:spcPct val="100000"/>
              </a:lnSpc>
              <a:spcBef>
                <a:spcPts val="105"/>
              </a:spcBef>
              <a:buClr>
                <a:srgbClr val="00295F"/>
              </a:buClr>
              <a:buSzPct val="117857"/>
              <a:buChar char="–"/>
              <a:tabLst>
                <a:tab pos="274320" algn="l"/>
                <a:tab pos="274955" algn="l"/>
              </a:tabLst>
            </a:pPr>
            <a:r>
              <a:rPr sz="1400" dirty="0">
                <a:latin typeface="Arial"/>
                <a:cs typeface="Arial"/>
              </a:rPr>
              <a:t>Выписка </a:t>
            </a:r>
            <a:r>
              <a:rPr sz="1400" spc="-5" dirty="0">
                <a:latin typeface="Arial"/>
                <a:cs typeface="Arial"/>
              </a:rPr>
              <a:t>СК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справки</a:t>
            </a:r>
            <a:endParaRPr sz="1400">
              <a:latin typeface="Arial"/>
              <a:cs typeface="Arial"/>
            </a:endParaRPr>
          </a:p>
          <a:p>
            <a:pPr marL="274320" indent="-261620">
              <a:lnSpc>
                <a:spcPct val="100000"/>
              </a:lnSpc>
              <a:spcBef>
                <a:spcPts val="95"/>
              </a:spcBef>
              <a:buClr>
                <a:srgbClr val="00295F"/>
              </a:buClr>
              <a:buSzPct val="117857"/>
              <a:buChar char="–"/>
              <a:tabLst>
                <a:tab pos="274320" algn="l"/>
                <a:tab pos="274955" algn="l"/>
              </a:tabLst>
            </a:pPr>
            <a:r>
              <a:rPr sz="1400" spc="-5" dirty="0">
                <a:latin typeface="Arial"/>
                <a:cs typeface="Arial"/>
              </a:rPr>
              <a:t>Направление </a:t>
            </a:r>
            <a:r>
              <a:rPr sz="1400" dirty="0">
                <a:latin typeface="Arial"/>
                <a:cs typeface="Arial"/>
              </a:rPr>
              <a:t>к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специалисту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93772" y="2548001"/>
            <a:ext cx="226060" cy="226060"/>
          </a:xfrm>
          <a:custGeom>
            <a:avLst/>
            <a:gdLst/>
            <a:ahLst/>
            <a:cxnLst/>
            <a:rect l="l" t="t" r="r" b="b"/>
            <a:pathLst>
              <a:path w="226060" h="226060">
                <a:moveTo>
                  <a:pt x="112775" y="0"/>
                </a:moveTo>
                <a:lnTo>
                  <a:pt x="68847" y="8852"/>
                </a:lnTo>
                <a:lnTo>
                  <a:pt x="33004" y="33004"/>
                </a:lnTo>
                <a:lnTo>
                  <a:pt x="8852" y="68847"/>
                </a:lnTo>
                <a:lnTo>
                  <a:pt x="0" y="112775"/>
                </a:lnTo>
                <a:lnTo>
                  <a:pt x="8852" y="156650"/>
                </a:lnTo>
                <a:lnTo>
                  <a:pt x="33004" y="192500"/>
                </a:lnTo>
                <a:lnTo>
                  <a:pt x="68847" y="216681"/>
                </a:lnTo>
                <a:lnTo>
                  <a:pt x="112775" y="225551"/>
                </a:lnTo>
                <a:lnTo>
                  <a:pt x="156704" y="216681"/>
                </a:lnTo>
                <a:lnTo>
                  <a:pt x="192547" y="192500"/>
                </a:lnTo>
                <a:lnTo>
                  <a:pt x="216699" y="156650"/>
                </a:lnTo>
                <a:lnTo>
                  <a:pt x="225551" y="112775"/>
                </a:lnTo>
                <a:lnTo>
                  <a:pt x="216699" y="68847"/>
                </a:lnTo>
                <a:lnTo>
                  <a:pt x="192547" y="33004"/>
                </a:lnTo>
                <a:lnTo>
                  <a:pt x="156704" y="8852"/>
                </a:lnTo>
                <a:lnTo>
                  <a:pt x="11277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93772" y="2548001"/>
            <a:ext cx="226060" cy="226060"/>
          </a:xfrm>
          <a:custGeom>
            <a:avLst/>
            <a:gdLst/>
            <a:ahLst/>
            <a:cxnLst/>
            <a:rect l="l" t="t" r="r" b="b"/>
            <a:pathLst>
              <a:path w="226060" h="226060">
                <a:moveTo>
                  <a:pt x="0" y="112775"/>
                </a:moveTo>
                <a:lnTo>
                  <a:pt x="8852" y="68847"/>
                </a:lnTo>
                <a:lnTo>
                  <a:pt x="33004" y="33004"/>
                </a:lnTo>
                <a:lnTo>
                  <a:pt x="68847" y="8852"/>
                </a:lnTo>
                <a:lnTo>
                  <a:pt x="112775" y="0"/>
                </a:lnTo>
                <a:lnTo>
                  <a:pt x="156704" y="8852"/>
                </a:lnTo>
                <a:lnTo>
                  <a:pt x="192547" y="33004"/>
                </a:lnTo>
                <a:lnTo>
                  <a:pt x="216699" y="68847"/>
                </a:lnTo>
                <a:lnTo>
                  <a:pt x="225551" y="112775"/>
                </a:lnTo>
                <a:lnTo>
                  <a:pt x="216699" y="156650"/>
                </a:lnTo>
                <a:lnTo>
                  <a:pt x="192547" y="192500"/>
                </a:lnTo>
                <a:lnTo>
                  <a:pt x="156704" y="216681"/>
                </a:lnTo>
                <a:lnTo>
                  <a:pt x="112775" y="225551"/>
                </a:lnTo>
                <a:lnTo>
                  <a:pt x="68847" y="216681"/>
                </a:lnTo>
                <a:lnTo>
                  <a:pt x="33004" y="192500"/>
                </a:lnTo>
                <a:lnTo>
                  <a:pt x="8852" y="156650"/>
                </a:lnTo>
                <a:lnTo>
                  <a:pt x="0" y="11277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93772" y="3028823"/>
            <a:ext cx="226060" cy="226060"/>
          </a:xfrm>
          <a:custGeom>
            <a:avLst/>
            <a:gdLst/>
            <a:ahLst/>
            <a:cxnLst/>
            <a:rect l="l" t="t" r="r" b="b"/>
            <a:pathLst>
              <a:path w="226060" h="226060">
                <a:moveTo>
                  <a:pt x="112775" y="0"/>
                </a:moveTo>
                <a:lnTo>
                  <a:pt x="68847" y="8852"/>
                </a:lnTo>
                <a:lnTo>
                  <a:pt x="33004" y="33004"/>
                </a:lnTo>
                <a:lnTo>
                  <a:pt x="8852" y="68847"/>
                </a:lnTo>
                <a:lnTo>
                  <a:pt x="0" y="112775"/>
                </a:lnTo>
                <a:lnTo>
                  <a:pt x="8852" y="156650"/>
                </a:lnTo>
                <a:lnTo>
                  <a:pt x="33004" y="192500"/>
                </a:lnTo>
                <a:lnTo>
                  <a:pt x="68847" y="216681"/>
                </a:lnTo>
                <a:lnTo>
                  <a:pt x="112775" y="225551"/>
                </a:lnTo>
                <a:lnTo>
                  <a:pt x="156704" y="216681"/>
                </a:lnTo>
                <a:lnTo>
                  <a:pt x="192547" y="192500"/>
                </a:lnTo>
                <a:lnTo>
                  <a:pt x="216699" y="156650"/>
                </a:lnTo>
                <a:lnTo>
                  <a:pt x="225551" y="112775"/>
                </a:lnTo>
                <a:lnTo>
                  <a:pt x="216699" y="68847"/>
                </a:lnTo>
                <a:lnTo>
                  <a:pt x="192547" y="33004"/>
                </a:lnTo>
                <a:lnTo>
                  <a:pt x="156704" y="8852"/>
                </a:lnTo>
                <a:lnTo>
                  <a:pt x="11277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93772" y="3028823"/>
            <a:ext cx="226060" cy="226060"/>
          </a:xfrm>
          <a:custGeom>
            <a:avLst/>
            <a:gdLst/>
            <a:ahLst/>
            <a:cxnLst/>
            <a:rect l="l" t="t" r="r" b="b"/>
            <a:pathLst>
              <a:path w="226060" h="226060">
                <a:moveTo>
                  <a:pt x="0" y="112775"/>
                </a:moveTo>
                <a:lnTo>
                  <a:pt x="8852" y="68847"/>
                </a:lnTo>
                <a:lnTo>
                  <a:pt x="33004" y="33004"/>
                </a:lnTo>
                <a:lnTo>
                  <a:pt x="68847" y="8852"/>
                </a:lnTo>
                <a:lnTo>
                  <a:pt x="112775" y="0"/>
                </a:lnTo>
                <a:lnTo>
                  <a:pt x="156704" y="8852"/>
                </a:lnTo>
                <a:lnTo>
                  <a:pt x="192547" y="33004"/>
                </a:lnTo>
                <a:lnTo>
                  <a:pt x="216699" y="68847"/>
                </a:lnTo>
                <a:lnTo>
                  <a:pt x="225551" y="112775"/>
                </a:lnTo>
                <a:lnTo>
                  <a:pt x="216699" y="156650"/>
                </a:lnTo>
                <a:lnTo>
                  <a:pt x="192547" y="192500"/>
                </a:lnTo>
                <a:lnTo>
                  <a:pt x="156704" y="216681"/>
                </a:lnTo>
                <a:lnTo>
                  <a:pt x="112775" y="225551"/>
                </a:lnTo>
                <a:lnTo>
                  <a:pt x="68847" y="216681"/>
                </a:lnTo>
                <a:lnTo>
                  <a:pt x="33004" y="192500"/>
                </a:lnTo>
                <a:lnTo>
                  <a:pt x="8852" y="156650"/>
                </a:lnTo>
                <a:lnTo>
                  <a:pt x="0" y="112775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43936" y="2519718"/>
            <a:ext cx="6061075" cy="74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5904" marR="5080" indent="-243840">
              <a:lnSpc>
                <a:spcPct val="96700"/>
              </a:lnSpc>
            </a:pPr>
            <a:r>
              <a:rPr sz="2100" b="1" spc="-284" baseline="3968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750" spc="-190" dirty="0">
                <a:solidFill>
                  <a:srgbClr val="00295F"/>
                </a:solidFill>
                <a:latin typeface="Arial"/>
                <a:cs typeface="Arial"/>
              </a:rPr>
              <a:t>▪ </a:t>
            </a:r>
            <a:r>
              <a:rPr sz="1400" spc="-5" dirty="0">
                <a:latin typeface="Arial"/>
                <a:cs typeface="Arial"/>
              </a:rPr>
              <a:t>Обзвонить выявленных </a:t>
            </a:r>
            <a:r>
              <a:rPr sz="1400" dirty="0">
                <a:latin typeface="Arial"/>
                <a:cs typeface="Arial"/>
              </a:rPr>
              <a:t>хронически </a:t>
            </a:r>
            <a:r>
              <a:rPr sz="1400" spc="-5" dirty="0">
                <a:latin typeface="Arial"/>
                <a:cs typeface="Arial"/>
              </a:rPr>
              <a:t>больных пациентов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узнать </a:t>
            </a:r>
            <a:r>
              <a:rPr sz="1400" spc="-15" dirty="0">
                <a:latin typeface="Arial"/>
                <a:cs typeface="Arial"/>
              </a:rPr>
              <a:t>цель  </a:t>
            </a:r>
            <a:r>
              <a:rPr sz="1400" spc="-5" dirty="0">
                <a:latin typeface="Arial"/>
                <a:cs typeface="Arial"/>
              </a:rPr>
              <a:t>их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приема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2100" b="1" spc="-284" baseline="1984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750" spc="-190" dirty="0">
                <a:solidFill>
                  <a:srgbClr val="00295F"/>
                </a:solidFill>
                <a:latin typeface="Arial"/>
                <a:cs typeface="Arial"/>
              </a:rPr>
              <a:t>▪   </a:t>
            </a:r>
            <a:r>
              <a:rPr sz="1400" spc="-5" dirty="0">
                <a:latin typeface="Arial"/>
                <a:cs typeface="Arial"/>
              </a:rPr>
              <a:t>Выявить пациентов </a:t>
            </a:r>
            <a:r>
              <a:rPr sz="1400" spc="5" dirty="0">
                <a:latin typeface="Arial"/>
                <a:cs typeface="Arial"/>
              </a:rPr>
              <a:t>со </a:t>
            </a:r>
            <a:r>
              <a:rPr sz="1400" spc="-10" dirty="0">
                <a:latin typeface="Arial"/>
                <a:cs typeface="Arial"/>
              </a:rPr>
              <a:t>следующими </a:t>
            </a:r>
            <a:r>
              <a:rPr sz="1400" spc="-15" dirty="0">
                <a:latin typeface="Arial"/>
                <a:cs typeface="Arial"/>
              </a:rPr>
              <a:t>целями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визита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93772" y="4359148"/>
            <a:ext cx="226060" cy="226060"/>
          </a:xfrm>
          <a:custGeom>
            <a:avLst/>
            <a:gdLst/>
            <a:ahLst/>
            <a:cxnLst/>
            <a:rect l="l" t="t" r="r" b="b"/>
            <a:pathLst>
              <a:path w="226060" h="226060">
                <a:moveTo>
                  <a:pt x="112775" y="0"/>
                </a:moveTo>
                <a:lnTo>
                  <a:pt x="68847" y="8852"/>
                </a:lnTo>
                <a:lnTo>
                  <a:pt x="33004" y="33004"/>
                </a:lnTo>
                <a:lnTo>
                  <a:pt x="8852" y="68847"/>
                </a:lnTo>
                <a:lnTo>
                  <a:pt x="0" y="112776"/>
                </a:lnTo>
                <a:lnTo>
                  <a:pt x="8852" y="156650"/>
                </a:lnTo>
                <a:lnTo>
                  <a:pt x="33004" y="192500"/>
                </a:lnTo>
                <a:lnTo>
                  <a:pt x="68847" y="216681"/>
                </a:lnTo>
                <a:lnTo>
                  <a:pt x="112775" y="225552"/>
                </a:lnTo>
                <a:lnTo>
                  <a:pt x="156704" y="216681"/>
                </a:lnTo>
                <a:lnTo>
                  <a:pt x="192547" y="192500"/>
                </a:lnTo>
                <a:lnTo>
                  <a:pt x="216699" y="156650"/>
                </a:lnTo>
                <a:lnTo>
                  <a:pt x="225551" y="112776"/>
                </a:lnTo>
                <a:lnTo>
                  <a:pt x="216699" y="68847"/>
                </a:lnTo>
                <a:lnTo>
                  <a:pt x="192547" y="33004"/>
                </a:lnTo>
                <a:lnTo>
                  <a:pt x="156704" y="8852"/>
                </a:lnTo>
                <a:lnTo>
                  <a:pt x="11277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93772" y="4359148"/>
            <a:ext cx="226060" cy="226060"/>
          </a:xfrm>
          <a:custGeom>
            <a:avLst/>
            <a:gdLst/>
            <a:ahLst/>
            <a:cxnLst/>
            <a:rect l="l" t="t" r="r" b="b"/>
            <a:pathLst>
              <a:path w="226060" h="226060">
                <a:moveTo>
                  <a:pt x="0" y="112776"/>
                </a:moveTo>
                <a:lnTo>
                  <a:pt x="8852" y="68847"/>
                </a:lnTo>
                <a:lnTo>
                  <a:pt x="33004" y="33004"/>
                </a:lnTo>
                <a:lnTo>
                  <a:pt x="68847" y="8852"/>
                </a:lnTo>
                <a:lnTo>
                  <a:pt x="112775" y="0"/>
                </a:lnTo>
                <a:lnTo>
                  <a:pt x="156704" y="8852"/>
                </a:lnTo>
                <a:lnTo>
                  <a:pt x="192547" y="33004"/>
                </a:lnTo>
                <a:lnTo>
                  <a:pt x="216699" y="68847"/>
                </a:lnTo>
                <a:lnTo>
                  <a:pt x="225551" y="112776"/>
                </a:lnTo>
                <a:lnTo>
                  <a:pt x="216699" y="156650"/>
                </a:lnTo>
                <a:lnTo>
                  <a:pt x="192547" y="192500"/>
                </a:lnTo>
                <a:lnTo>
                  <a:pt x="156704" y="216681"/>
                </a:lnTo>
                <a:lnTo>
                  <a:pt x="112775" y="225552"/>
                </a:lnTo>
                <a:lnTo>
                  <a:pt x="68847" y="216681"/>
                </a:lnTo>
                <a:lnTo>
                  <a:pt x="33004" y="192500"/>
                </a:lnTo>
                <a:lnTo>
                  <a:pt x="8852" y="156650"/>
                </a:lnTo>
                <a:lnTo>
                  <a:pt x="0" y="112776"/>
                </a:lnTo>
                <a:close/>
              </a:path>
            </a:pathLst>
          </a:custGeom>
          <a:ln w="952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43936" y="4310760"/>
            <a:ext cx="5868670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9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750" spc="-190" dirty="0">
                <a:solidFill>
                  <a:srgbClr val="00295F"/>
                </a:solidFill>
                <a:latin typeface="Arial"/>
                <a:cs typeface="Arial"/>
              </a:rPr>
              <a:t>▪   </a:t>
            </a:r>
            <a:r>
              <a:rPr sz="1400" spc="-5" dirty="0">
                <a:latin typeface="Arial"/>
                <a:cs typeface="Arial"/>
              </a:rPr>
              <a:t>Выявленным пациентам предложить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следующее</a:t>
            </a:r>
            <a:endParaRPr sz="1400">
              <a:latin typeface="Arial"/>
              <a:cs typeface="Arial"/>
            </a:endParaRPr>
          </a:p>
          <a:p>
            <a:pPr marL="520065" indent="-262255">
              <a:lnSpc>
                <a:spcPct val="100000"/>
              </a:lnSpc>
              <a:spcBef>
                <a:spcPts val="80"/>
              </a:spcBef>
              <a:buClr>
                <a:srgbClr val="00295F"/>
              </a:buClr>
              <a:buSzPct val="117857"/>
              <a:buChar char="–"/>
              <a:tabLst>
                <a:tab pos="520065" algn="l"/>
                <a:tab pos="520700" algn="l"/>
              </a:tabLst>
            </a:pPr>
            <a:r>
              <a:rPr sz="1400" spc="-5" dirty="0">
                <a:latin typeface="Arial"/>
                <a:cs typeface="Arial"/>
              </a:rPr>
              <a:t>Посетить напрямую кабинет </a:t>
            </a:r>
            <a:r>
              <a:rPr sz="1400" spc="-10" dirty="0">
                <a:latin typeface="Arial"/>
                <a:cs typeface="Arial"/>
              </a:rPr>
              <a:t>среднего медицинского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персонала</a:t>
            </a:r>
            <a:r>
              <a:rPr sz="1350" spc="7" baseline="24691" dirty="0">
                <a:latin typeface="Arial"/>
                <a:cs typeface="Arial"/>
              </a:rPr>
              <a:t>1</a:t>
            </a:r>
            <a:endParaRPr sz="1350" baseline="24691">
              <a:latin typeface="Arial"/>
              <a:cs typeface="Arial"/>
            </a:endParaRPr>
          </a:p>
          <a:p>
            <a:pPr marL="520065" indent="-262255">
              <a:lnSpc>
                <a:spcPct val="100000"/>
              </a:lnSpc>
              <a:spcBef>
                <a:spcPts val="95"/>
              </a:spcBef>
              <a:buClr>
                <a:srgbClr val="00295F"/>
              </a:buClr>
              <a:buSzPct val="117857"/>
              <a:buChar char="–"/>
              <a:tabLst>
                <a:tab pos="520065" algn="l"/>
                <a:tab pos="520700" algn="l"/>
              </a:tabLst>
            </a:pPr>
            <a:r>
              <a:rPr sz="1400" spc="-5" dirty="0">
                <a:latin typeface="Arial"/>
                <a:cs typeface="Arial"/>
              </a:rPr>
              <a:t>Записать </a:t>
            </a:r>
            <a:r>
              <a:rPr sz="1400" dirty="0">
                <a:latin typeface="Arial"/>
                <a:cs typeface="Arial"/>
              </a:rPr>
              <a:t>к нужному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специалисту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13804" y="2454783"/>
            <a:ext cx="8356600" cy="0"/>
          </a:xfrm>
          <a:custGeom>
            <a:avLst/>
            <a:gdLst/>
            <a:ahLst/>
            <a:cxnLst/>
            <a:rect l="l" t="t" r="r" b="b"/>
            <a:pathLst>
              <a:path w="8356600">
                <a:moveTo>
                  <a:pt x="0" y="0"/>
                </a:moveTo>
                <a:lnTo>
                  <a:pt x="8356104" y="0"/>
                </a:lnTo>
              </a:path>
            </a:pathLst>
          </a:custGeom>
          <a:ln w="952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6476" y="21590"/>
            <a:ext cx="395668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5"/>
              </a:lnSpc>
            </a:pPr>
            <a:r>
              <a:rPr sz="1400" spc="-25" dirty="0">
                <a:solidFill>
                  <a:srgbClr val="808080"/>
                </a:solidFill>
                <a:latin typeface="Arial"/>
                <a:cs typeface="Arial"/>
              </a:rPr>
              <a:t>КОНСУЛЬТАЦИЯ </a:t>
            </a:r>
            <a:r>
              <a:rPr sz="1400" spc="-10" dirty="0">
                <a:solidFill>
                  <a:srgbClr val="808080"/>
                </a:solidFill>
                <a:latin typeface="Arial"/>
                <a:cs typeface="Arial"/>
              </a:rPr>
              <a:t>ПАЦИЕНТОВ </a:t>
            </a:r>
            <a:r>
              <a:rPr sz="1400" dirty="0">
                <a:solidFill>
                  <a:srgbClr val="808080"/>
                </a:solidFill>
                <a:latin typeface="Arial"/>
                <a:cs typeface="Arial"/>
              </a:rPr>
              <a:t>ПО</a:t>
            </a:r>
            <a:r>
              <a:rPr sz="1400" spc="-2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808080"/>
                </a:solidFill>
                <a:latin typeface="Arial"/>
                <a:cs typeface="Arial"/>
              </a:rPr>
              <a:t>ТЕЛЕФОНУ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76" y="233426"/>
            <a:ext cx="8753246" cy="7386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Воронежская область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демографические показания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85869" y="1290623"/>
            <a:ext cx="3889719" cy="11496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7" tIns="44828" rIns="89657" bIns="44828" rtlCol="0" anchor="ctr"/>
          <a:lstStyle/>
          <a:p>
            <a:pPr algn="ctr"/>
            <a:endParaRPr lang="ru-RU" sz="1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0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Площадь:    52,2 тыс. кв. км </a:t>
            </a:r>
          </a:p>
          <a:p>
            <a:pPr marL="336213" indent="-336213">
              <a:spcBef>
                <a:spcPct val="20000"/>
              </a:spcBef>
              <a:buFontTx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городов;</a:t>
            </a:r>
          </a:p>
          <a:p>
            <a:pPr marL="336213" indent="-336213">
              <a:spcBef>
                <a:spcPct val="20000"/>
              </a:spcBef>
              <a:buFontTx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поселок городского типа;</a:t>
            </a:r>
          </a:p>
          <a:p>
            <a:pPr marL="336213" indent="-336213">
              <a:spcBef>
                <a:spcPct val="20000"/>
              </a:spcBef>
              <a:buFontTx/>
              <a:buChar char="•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сельских административных района</a:t>
            </a:r>
          </a:p>
          <a:p>
            <a:pPr algn="ctr"/>
            <a:endParaRPr lang="ru-RU" sz="32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87156" y="2642245"/>
            <a:ext cx="388843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57" tIns="44828" rIns="89657" bIns="44828" rtlCol="0" anchor="ctr"/>
          <a:lstStyle/>
          <a:p>
            <a:pPr algn="ctr"/>
            <a:endParaRPr lang="ru-RU" sz="1400" b="1" u="sng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Численность  населения области: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2 333,5 тыс. чел.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население  - 1566,9 тыс. чел. (67%), </a:t>
            </a:r>
          </a:p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население -766,6тыс. чел. (33%)</a:t>
            </a:r>
          </a:p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59164" y="3938390"/>
            <a:ext cx="3816424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7" tIns="44828" rIns="89657" bIns="44828" rtlCol="0" anchor="ctr"/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33%  - пенсионный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возраст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16,6 % -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возрасте 65 лет и старше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87156" y="5090517"/>
            <a:ext cx="3888432" cy="11567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657" tIns="44828" rIns="89657" bIns="44828" rtlCol="0" anchor="ctr"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r"/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Продолжительность жизни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70,1 лет</a:t>
            </a:r>
          </a:p>
          <a:p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</a:p>
          <a:p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</a:t>
            </a:r>
          </a:p>
          <a:p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" y="1290623"/>
            <a:ext cx="4907006" cy="495668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370"/>
              </a:lnSpc>
            </a:pPr>
            <a:r>
              <a:rPr lang="ru-RU" sz="1800" baseline="2314" smtClean="0"/>
              <a:t>|</a:t>
            </a:r>
            <a:r>
              <a:rPr lang="ru-RU" sz="1800" spc="375" baseline="2314" smtClean="0"/>
              <a:t> </a:t>
            </a:r>
            <a:fld id="{81D60167-4931-47E6-BA6A-407CBD079E47}" type="slidenum">
              <a:rPr lang="ru-RU" sz="1000" spc="-5" smtClean="0"/>
              <a:pPr marL="12700">
                <a:lnSpc>
                  <a:spcPts val="1370"/>
                </a:lnSpc>
              </a:pPr>
              <a:t>2</a:t>
            </a:fld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76" y="0"/>
            <a:ext cx="8662904" cy="92333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Критериями эффективности работы медицинских сестер и других мероприятий Проекта по усовершенствованию амбулаторно-поликлинической помощи стали: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637580" y="6429150"/>
            <a:ext cx="8715436" cy="800219"/>
          </a:xfrm>
        </p:spPr>
        <p:txBody>
          <a:bodyPr/>
          <a:lstStyle/>
          <a:p>
            <a:pPr indent="179388"/>
            <a:endParaRPr lang="ru-RU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b="1" dirty="0" smtClean="0">
                <a:latin typeface="+mn-lt"/>
              </a:rPr>
              <a:t>   </a:t>
            </a:r>
            <a:endParaRPr lang="ru-RU" b="1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370"/>
              </a:lnSpc>
            </a:pPr>
            <a:r>
              <a:rPr lang="ru-RU" sz="1800" baseline="2314" smtClean="0"/>
              <a:t>|</a:t>
            </a:r>
            <a:r>
              <a:rPr lang="ru-RU" sz="1800" spc="375" baseline="2314" smtClean="0"/>
              <a:t> </a:t>
            </a:r>
            <a:fld id="{81D60167-4931-47E6-BA6A-407CBD079E47}" type="slidenum">
              <a:rPr lang="ru-RU" sz="1000" spc="-5" smtClean="0"/>
              <a:pPr marL="12700">
                <a:lnSpc>
                  <a:spcPts val="1370"/>
                </a:lnSpc>
              </a:pPr>
              <a:t>20</a:t>
            </a:fld>
            <a:endParaRPr lang="ru-RU" sz="1000"/>
          </a:p>
        </p:txBody>
      </p:sp>
      <p:sp>
        <p:nvSpPr>
          <p:cNvPr id="6" name="Прямоугольник 5"/>
          <p:cNvSpPr/>
          <p:nvPr/>
        </p:nvSpPr>
        <p:spPr>
          <a:xfrm>
            <a:off x="775426" y="1058069"/>
            <a:ext cx="803069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Высвобождение 10-15% времени врачей на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приеме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764" y="1058069"/>
            <a:ext cx="415912" cy="3385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3262" y="2229989"/>
            <a:ext cx="79896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информированности пациентов, создание для них комфортных условий ожидания,  ограничение приема пациентов без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записи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764" y="2229989"/>
            <a:ext cx="415912" cy="5847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93262" y="1548561"/>
            <a:ext cx="798967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времени ожидания пациентами врачебного приема до 30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764" y="1548561"/>
            <a:ext cx="415912" cy="35455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3262" y="3074293"/>
            <a:ext cx="7976118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Уменьшение непрофильной нагрузки на участковую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службу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342" y="3074293"/>
            <a:ext cx="415912" cy="37081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93262" y="3578349"/>
            <a:ext cx="797611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 числа выездов на дом (организация консультаций по телефону, выявление неактуальных вызовов, приглашение на визит пациентов с легким течением заболевания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5342" y="3578348"/>
            <a:ext cx="415912" cy="8309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3262" y="4591950"/>
            <a:ext cx="814544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качества лечения маломобильного населения,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количества вызовов врачей на дом к </a:t>
            </a:r>
            <a:r>
              <a:rPr lang="ru-RU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маломобильным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пациентам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473" y="4586461"/>
            <a:ext cx="415912" cy="5902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93262" y="5378549"/>
            <a:ext cx="803069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общей удовлетворенности прикрепленного населения качеством оказания медицинской помощи в поликлиниках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5342" y="5378549"/>
            <a:ext cx="415912" cy="5847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57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370"/>
              </a:lnSpc>
            </a:pPr>
            <a:r>
              <a:rPr lang="ru-RU" sz="1800" baseline="2314" smtClean="0"/>
              <a:t>|</a:t>
            </a:r>
            <a:r>
              <a:rPr lang="ru-RU" sz="1800" spc="375" baseline="2314" smtClean="0"/>
              <a:t> </a:t>
            </a:r>
            <a:fld id="{81D60167-4931-47E6-BA6A-407CBD079E47}" type="slidenum">
              <a:rPr lang="ru-RU" sz="1000" spc="-5" smtClean="0"/>
              <a:pPr marL="12700">
                <a:lnSpc>
                  <a:spcPts val="1370"/>
                </a:lnSpc>
              </a:pPr>
              <a:t>21</a:t>
            </a:fld>
            <a:endParaRPr lang="ru-RU" sz="10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38"/>
            <a:ext cx="10174562" cy="673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2450" y="21176"/>
            <a:ext cx="6605204" cy="103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Желаю </a:t>
            </a:r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успешной плодотворной работы! 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</a:t>
            </a:r>
            <a:r>
              <a:rPr lang="ru-RU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4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29566"/>
              </p:ext>
            </p:extLst>
          </p:nvPr>
        </p:nvGraphicFramePr>
        <p:xfrm>
          <a:off x="125382" y="933434"/>
          <a:ext cx="8501122" cy="317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476"/>
                <a:gridCol w="7264646"/>
              </a:tblGrid>
              <a:tr h="593494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областных учреждения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934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городских больниц, в т.ч. 3 больницы скорой медицинской помощи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2952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 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районные больницы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97485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диспансеров со стационарами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934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144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врачебных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амбулаторий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934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 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участковых больниц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8626504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206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 МЕДИЦИНСКИХ ОРГАНИЗАЦИЙ  ВОРОНЕЖСКОЙ 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917238"/>
              </p:ext>
            </p:extLst>
          </p:nvPr>
        </p:nvGraphicFramePr>
        <p:xfrm>
          <a:off x="125382" y="4219581"/>
          <a:ext cx="8501122" cy="1244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476"/>
                <a:gridCol w="7264646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667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ФАП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7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610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кабинетов врача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общей практики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59092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здравпунктов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E6C0-5EAB-4F72-92B4-D211B45E7F1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6820" y="933433"/>
          <a:ext cx="8501122" cy="2551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8072494"/>
              </a:tblGrid>
              <a:tr h="33021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Разнородность структуры МО, имеющих прикрепленное население</a:t>
                      </a:r>
                      <a:endParaRPr lang="ru-RU" sz="18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711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Неоднородность проживания населения, различная специфика «промышленных  и «спальных»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районов 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37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Большая разница в количестве прикрепленного населения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 от 6 000 до 187 000 человек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5885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Трудности при организации медицинского обслуживания удаленных участков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021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Кадровый дефицит 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3581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Недостаточная доступность для населения и перегруженность работой участковых врачей 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862650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2068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проблемы амбулаторного звена </a:t>
            </a:r>
            <a:b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здравоохранения г. Воронежа </a:t>
            </a:r>
            <a:endParaRPr lang="ru-RU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913669"/>
              </p:ext>
            </p:extLst>
          </p:nvPr>
        </p:nvGraphicFramePr>
        <p:xfrm>
          <a:off x="189895" y="3506341"/>
          <a:ext cx="8572560" cy="131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86"/>
                <a:gridCol w="8103274"/>
              </a:tblGrid>
              <a:tr h="55442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Большая длительность ожидания и скопление посетителей  в регистратуре и у кабинетов врачей</a:t>
                      </a:r>
                      <a:endParaRPr lang="ru-RU" sz="1600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953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Дисбаланс диагностической базы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6953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Проблемы маршрутизации пациентов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44671"/>
              </p:ext>
            </p:extLst>
          </p:nvPr>
        </p:nvGraphicFramePr>
        <p:xfrm>
          <a:off x="234628" y="4791085"/>
          <a:ext cx="8463314" cy="159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8031266"/>
              </a:tblGrid>
              <a:tr h="64008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6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Сформировавшееся отношение пациентов к поликлинике, как к звену, несущему в основном функцию направления в стационар </a:t>
                      </a:r>
                      <a:endParaRPr lang="ru-RU" sz="1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401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Низкий уровень использования современных </a:t>
                      </a:r>
                      <a:r>
                        <a:rPr lang="en-US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IT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-технологий и информатизации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788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Большой перечень (более 50) утвержденных учетно-отчетных форм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E6C0-5EAB-4F72-92B4-D211B45E7F1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8966200" cy="6938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464"/>
                <a:gridCol w="6054736"/>
              </a:tblGrid>
              <a:tr h="168116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структуру БУЗ ВО «ВГП № 1» входят: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 корпуса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поликлиники д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ля обслуживания взрослого населения;</a:t>
                      </a:r>
                      <a:br>
                        <a:rPr lang="ru-RU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 к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орпуса детской поликлиники; </a:t>
                      </a:r>
                      <a:br>
                        <a:rPr lang="ru-RU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женская консультация;</a:t>
                      </a:r>
                      <a:br>
                        <a:rPr lang="ru-RU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центр здоровья для детей;</a:t>
                      </a:r>
                      <a:br>
                        <a:rPr lang="ru-RU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- 4 Офиса ВОП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05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</a:t>
                      </a:r>
                      <a:r>
                        <a:rPr lang="ru-RU" sz="105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Плановая</a:t>
                      </a:r>
                      <a:r>
                        <a:rPr lang="ru-RU" sz="1050" b="1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мощность -  </a:t>
                      </a:r>
                      <a:r>
                        <a:rPr lang="ru-RU" sz="105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1277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05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</a:t>
                      </a:r>
                      <a:r>
                        <a:rPr lang="ru-RU" sz="1050" baseline="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Радиус обслуживания –  36 км</a:t>
                      </a:r>
                      <a:br>
                        <a:rPr lang="ru-RU" sz="105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Прикрепленного населения 13357, в т.ч. : взрослого - 12080</a:t>
                      </a:r>
                      <a:br>
                        <a:rPr lang="ru-RU" sz="105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dirty="0" smtClean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                                                     и  детского - 1277</a:t>
                      </a:r>
                      <a:endParaRPr lang="ru-RU" sz="105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6811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структуру БУЗ ВО «ВГП № 3» входят</a:t>
                      </a:r>
                      <a:r>
                        <a:rPr lang="ru-RU" sz="10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10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поликлиника 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ля обслуживания взрослого населения</a:t>
                      </a:r>
                      <a:r>
                        <a:rPr lang="ru-RU" sz="10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;     - детская поликлиника;          - женская консультация;</a:t>
                      </a:r>
                    </a:p>
                    <a:p>
                      <a:r>
                        <a:rPr lang="ru-RU" sz="10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отделение амбулаторно-поликлинической помощи;</a:t>
                      </a:r>
                    </a:p>
                    <a:p>
                      <a:r>
                        <a:rPr lang="ru-RU" sz="10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- 3 дневных стационара на 105 койко-мест при двухсменном режиме работы;</a:t>
                      </a:r>
                    </a:p>
                    <a:p>
                      <a:r>
                        <a:rPr lang="ru-RU" sz="10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- 2 фельдшерских здравпункта;</a:t>
                      </a:r>
                    </a:p>
                    <a:p>
                      <a:r>
                        <a:rPr lang="ru-RU" sz="10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 кабинет медико-социальной поддержки беременных, оказавшихся в трудной жизненной ситуации;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00" b="1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два межрайонных центра: центр амбулаторной хирургии и центр здоровья для детского населения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Плановая</a:t>
                      </a:r>
                      <a:r>
                        <a:rPr lang="ru-RU" sz="1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мощность - 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854  по факту  1556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Радиус обслуживания – 15 км</a:t>
                      </a:r>
                      <a:br>
                        <a:rPr lang="ru-RU" sz="1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Прикрепленного населения: 76 491 в т.ч.  взрослого -  63143</a:t>
                      </a:r>
                      <a:br>
                        <a:rPr lang="ru-RU" sz="1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                                                     и  детского - </a:t>
                      </a:r>
                      <a:r>
                        <a:rPr lang="ru-RU" sz="1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 13357</a:t>
                      </a:r>
                      <a:endParaRPr lang="ru-RU" sz="1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668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 структуру БУЗ ВО «ВГП № 4» входят:</a:t>
                      </a:r>
                    </a:p>
                    <a:p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3 корпуса поликлиники для обслуживания взрослого населения;</a:t>
                      </a:r>
                      <a:b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 2 корпуса  детской поликлиники; </a:t>
                      </a:r>
                      <a:b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офис ВОП; Подгоренская врачебная амбулатория</a:t>
                      </a:r>
                      <a:b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Плановая</a:t>
                      </a:r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мощность – 2109  по факту 3058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Радиус обслуживания – 20 км</a:t>
                      </a:r>
                      <a:br>
                        <a:rPr lang="ru-RU" sz="11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Прикрепленного населения: 187077 в т.ч .</a:t>
                      </a:r>
                      <a:r>
                        <a:rPr lang="ru-RU" sz="11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взрослого - 154977</a:t>
                      </a:r>
                      <a:br>
                        <a:rPr lang="ru-RU" sz="11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1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                                                 и  детского – 32100 </a:t>
                      </a:r>
                    </a:p>
                  </a:txBody>
                  <a:tcPr/>
                </a:tc>
              </a:tr>
              <a:tr h="16811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структуру БУЗ ВО «ВГП № 7» входят:</a:t>
                      </a:r>
                    </a:p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 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корп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№ 1 (поликлиника 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</a:rPr>
                        <a:t>ля обслуживания взрослого населения)</a:t>
                      </a:r>
                    </a:p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корп. № 2           (женская консультация);</a:t>
                      </a:r>
                    </a:p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корп. № 3 (филиал поликлиники); </a:t>
                      </a:r>
                      <a:b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корп. № 4 (лечебно- восстановительный центр);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детских поликлиники;  - 4 врачебные амбулатории; </a:t>
                      </a:r>
                    </a:p>
                    <a:p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- 2 фельдшерско-акушерских пункта </a:t>
                      </a:r>
                    </a:p>
                    <a:p>
                      <a:r>
                        <a:rPr lang="ru-RU" sz="105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</a:t>
                      </a:r>
                      <a:r>
                        <a:rPr lang="ru-RU" sz="105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Плановая</a:t>
                      </a:r>
                      <a:r>
                        <a:rPr lang="ru-RU" sz="105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мощность</a:t>
                      </a:r>
                      <a:r>
                        <a:rPr lang="ru-RU" sz="105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5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– 2060  по факту 3030</a:t>
                      </a:r>
                    </a:p>
                    <a:p>
                      <a:r>
                        <a:rPr lang="ru-RU" sz="105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</a:t>
                      </a:r>
                      <a:r>
                        <a:rPr lang="ru-RU" sz="105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Радиус обслуживания –  22 км</a:t>
                      </a:r>
                      <a:br>
                        <a:rPr lang="ru-RU" sz="105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Прикрепленного населения: 175546 в т. ч. взрослого - 138771</a:t>
                      </a:r>
                      <a:br>
                        <a:rPr lang="ru-RU" sz="105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05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                                                                                  и детского - 36775</a:t>
                      </a:r>
                      <a:endParaRPr lang="ru-RU" sz="105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gp1.zdrav36.ru/images/org/gor-p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"/>
            <a:ext cx="2911464" cy="1719250"/>
          </a:xfrm>
          <a:prstGeom prst="rect">
            <a:avLst/>
          </a:prstGeom>
          <a:noFill/>
        </p:spPr>
      </p:pic>
      <p:pic>
        <p:nvPicPr>
          <p:cNvPr id="6" name="Picture 4" descr="http://gp3.zdrav36.ru/images/uploads/1487021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9251"/>
            <a:ext cx="2893970" cy="1655224"/>
          </a:xfrm>
          <a:prstGeom prst="rect">
            <a:avLst/>
          </a:prstGeom>
          <a:noFill/>
        </p:spPr>
      </p:pic>
      <p:pic>
        <p:nvPicPr>
          <p:cNvPr id="8" name="Picture 2" descr="http://gkp4.zdrav36.ru/images/uploads/14912934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9449"/>
            <a:ext cx="2840026" cy="1714512"/>
          </a:xfrm>
          <a:prstGeom prst="rect">
            <a:avLst/>
          </a:prstGeom>
          <a:noFill/>
        </p:spPr>
      </p:pic>
      <p:pic>
        <p:nvPicPr>
          <p:cNvPr id="9" name="Picture 2" descr="http://gkp7.zdrav36.ru/images/org/gor-pk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362589"/>
            <a:ext cx="2946818" cy="157163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370"/>
              </a:lnSpc>
            </a:pPr>
            <a:r>
              <a:rPr lang="ru-RU" sz="1800" baseline="2314" smtClean="0"/>
              <a:t>|</a:t>
            </a:r>
            <a:r>
              <a:rPr lang="ru-RU" sz="1800" spc="375" baseline="2314" smtClean="0"/>
              <a:t> </a:t>
            </a:r>
            <a:fld id="{81D60167-4931-47E6-BA6A-407CBD079E47}" type="slidenum">
              <a:rPr lang="ru-RU" sz="1000" spc="-5" smtClean="0"/>
              <a:pPr marL="12700">
                <a:lnSpc>
                  <a:spcPts val="1370"/>
                </a:lnSpc>
              </a:pPr>
              <a:t>5</a:t>
            </a:fld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76" y="233426"/>
            <a:ext cx="8753246" cy="738664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Этапы реализации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пилотного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проекта 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«Воронеж. Моя поликлиника»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71199"/>
            <a:ext cx="8966200" cy="60204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55600"/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этап - «Исследования проблем и разработка концепции </a:t>
            </a:r>
            <a:r>
              <a:rPr lang="ru-RU" sz="1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пилотного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проекта»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май – июль 2016 г.:</a:t>
            </a:r>
          </a:p>
          <a:p>
            <a:pPr lvl="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(интернет, изучение публикаций, выезды);</a:t>
            </a:r>
          </a:p>
          <a:p>
            <a:pPr>
              <a:buFontTx/>
              <a:buChar char="-"/>
            </a:pPr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краудсорсинг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(опрос населения);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углубленный анализ состояния амбулаторно-поликлинической службы;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выявление проблемных точек и путей оптимизации; </a:t>
            </a:r>
          </a:p>
          <a:p>
            <a:pPr lvl="0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изучение опыта других регионов </a:t>
            </a:r>
          </a:p>
          <a:p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</a:p>
          <a:p>
            <a:pPr marL="355600"/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этап - «Разработка моделей и утверждение плана </a:t>
            </a:r>
            <a:r>
              <a:rPr lang="ru-RU" sz="1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пилотного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проекта»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июль - август 2016 г. 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разработка новых управленческих моделей деятельности поликлиник;</a:t>
            </a:r>
          </a:p>
          <a:p>
            <a:pPr lvl="0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выработка предложений по оптимизации работы поликлиник на основании</a:t>
            </a:r>
          </a:p>
          <a:p>
            <a:pPr marL="92075" lvl="0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результатов </a:t>
            </a:r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краудсорсинга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</a:p>
          <a:p>
            <a:pPr marL="355600"/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этап- «Реализации плана-графика мероприятий программы»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до декабря 2018 г.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внедрение новых моделей в </a:t>
            </a:r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пилотных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поликлиниках – 2016 – 2017 г.;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-внедрение новых моделей во всех медицинских организациях ГО г. Воронеж – 2018 г. и области;</a:t>
            </a:r>
          </a:p>
          <a:p>
            <a:pPr lvl="0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подготовка новых врачебных и сестринских кадров для поликлинического звена – 2016 - 2018 годы;</a:t>
            </a:r>
          </a:p>
          <a:p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развитие единых информационных ресурсов – июль 2016 г. – декабрь 2017</a:t>
            </a:r>
          </a:p>
          <a:p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55600"/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этап - «Оценка результатов программы»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результатам внедрения в </a:t>
            </a:r>
            <a:r>
              <a:rPr 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пилотных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медицинских организациях – декабрь 2016 г.:</a:t>
            </a:r>
          </a:p>
          <a:p>
            <a:pPr lvl="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промежуточная - 1 раз в 3 месяца;-</a:t>
            </a:r>
          </a:p>
          <a:p>
            <a:pPr lvl="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конечная – январь-февраль 2018г.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370"/>
              </a:lnSpc>
            </a:pPr>
            <a:r>
              <a:rPr lang="ru-RU" sz="1800" baseline="2314" smtClean="0"/>
              <a:t>|</a:t>
            </a:r>
            <a:r>
              <a:rPr lang="ru-RU" sz="1800" spc="375" baseline="2314" smtClean="0"/>
              <a:t> </a:t>
            </a:r>
            <a:fld id="{81D60167-4931-47E6-BA6A-407CBD079E47}" type="slidenum">
              <a:rPr lang="ru-RU" sz="1000" spc="-5" smtClean="0"/>
              <a:pPr marL="12700">
                <a:lnSpc>
                  <a:spcPts val="1370"/>
                </a:lnSpc>
              </a:pPr>
              <a:t>6</a:t>
            </a:fld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42" y="131203"/>
            <a:ext cx="8753246" cy="43088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dirty="0" smtClean="0"/>
              <a:t>Ожидаемый эффект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370"/>
              </a:lnSpc>
            </a:pPr>
            <a:r>
              <a:rPr lang="ru-RU" sz="1800" baseline="2314" smtClean="0"/>
              <a:t>|</a:t>
            </a:r>
            <a:r>
              <a:rPr lang="ru-RU" sz="1800" spc="375" baseline="2314" smtClean="0"/>
              <a:t> </a:t>
            </a:r>
            <a:fld id="{81D60167-4931-47E6-BA6A-407CBD079E47}" type="slidenum">
              <a:rPr lang="ru-RU" sz="1000" spc="-5" smtClean="0"/>
              <a:pPr marL="12700">
                <a:lnSpc>
                  <a:spcPts val="1370"/>
                </a:lnSpc>
              </a:pPr>
              <a:t>7</a:t>
            </a:fld>
            <a:endParaRPr lang="ru-RU" sz="1000"/>
          </a:p>
        </p:txBody>
      </p:sp>
      <p:sp>
        <p:nvSpPr>
          <p:cNvPr id="5" name="Прямоугольник 4"/>
          <p:cNvSpPr/>
          <p:nvPr/>
        </p:nvSpPr>
        <p:spPr>
          <a:xfrm>
            <a:off x="122342" y="914053"/>
            <a:ext cx="866059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Выравнивание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территориальной прикрепленности к МО с учетом имеющегося дисбаланса и плана генеральной застройки г.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Воронежа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42" y="1778149"/>
            <a:ext cx="86605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Более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рациональное использование рабочего времени персонала, снижение времени ожидания и очереди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регистратуру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342" y="2642245"/>
            <a:ext cx="866059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Повышение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удобства и комфорта для пациентов, установление доверительных отношений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2342" y="3434333"/>
            <a:ext cx="866059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Снижение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потока пациентов в регистратуру за первичной записью, уменьшение очередей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2342" y="4361145"/>
            <a:ext cx="864094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Снижение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количества обращений в регистратуру с вопросом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«Куда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идти?»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2342" y="4970308"/>
            <a:ext cx="864094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Повышение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удобства записи на прием, распределение равномерной нагрузки на врачей и регистратуру, выделение потока пациентов на единые телефонные номера, мотивация пациентов к посещению  поликлиники вместо выезда врача на дом (в случаях, когда это целесообразнее)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0893" y="0"/>
            <a:ext cx="8753246" cy="857256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600" dirty="0" smtClean="0"/>
              <a:t>    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Краудсорсинг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-25058" y="984618"/>
            <a:ext cx="8966200" cy="5612730"/>
          </a:xfrm>
        </p:spPr>
        <p:txBody>
          <a:bodyPr anchor="ctr"/>
          <a:lstStyle/>
          <a:p>
            <a:pPr lvl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Вопросы: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Какой должна быть идеальная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поликлиника? 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Какие сложности возникают 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при посещении поликлиник? 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Какую информацию о поликлиниках </a:t>
            </a:r>
          </a:p>
          <a:p>
            <a:pPr lvl="0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необходимо раскрывать и где? 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Как повысить ответственность пациентов? 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Как повысить ответственность медицинских работников? </a:t>
            </a:r>
          </a:p>
          <a:p>
            <a:pPr lvl="0"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Предложения пациентов:</a:t>
            </a:r>
          </a:p>
          <a:p>
            <a:pPr marL="92075" lvl="0" indent="90488">
              <a:buClr>
                <a:schemeClr val="tx2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 улучшению обслуживания пациентов в регистратуре;</a:t>
            </a:r>
          </a:p>
          <a:p>
            <a:pPr marL="92075" lvl="0" indent="90488">
              <a:buClr>
                <a:schemeClr val="tx2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 организации работы участковых врачей, узких     специалистов, неотложной помощи и др.;</a:t>
            </a:r>
          </a:p>
          <a:p>
            <a:pPr marL="92075" lvl="0" indent="90488">
              <a:buClr>
                <a:schemeClr val="tx2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 решению бытовых удобств в поликлиниках;</a:t>
            </a:r>
          </a:p>
          <a:p>
            <a:pPr marL="92075" lvl="0" indent="90488">
              <a:buClr>
                <a:schemeClr val="tx2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 организации работы диагностических служб,  получения результатов обследования;</a:t>
            </a:r>
          </a:p>
          <a:p>
            <a:pPr marL="92075" lvl="0" indent="90488">
              <a:buClr>
                <a:schemeClr val="tx2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 обратной связи с пациентами;</a:t>
            </a:r>
          </a:p>
          <a:p>
            <a:pPr marL="92075" lvl="0" indent="90488">
              <a:buClr>
                <a:schemeClr val="tx2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по улучшению работы управленческого аппарата;</a:t>
            </a:r>
          </a:p>
          <a:p>
            <a:pPr marL="92075" lvl="0" indent="90488">
              <a:buClr>
                <a:schemeClr val="tx2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предложения и замечания по любым другим вопросам деятельности поликлиник</a:t>
            </a:r>
          </a:p>
        </p:txBody>
      </p:sp>
      <p:pic>
        <p:nvPicPr>
          <p:cNvPr id="164866" name="Picture 2" descr="V:\сестринское дело\Конференции-Семинары\Пермь\краудсорсинг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9044" y="147615"/>
            <a:ext cx="4673092" cy="285467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1370"/>
              </a:lnSpc>
            </a:pPr>
            <a:r>
              <a:rPr lang="ru-RU" sz="1800" baseline="2314" smtClean="0"/>
              <a:t>|</a:t>
            </a:r>
            <a:r>
              <a:rPr lang="ru-RU" sz="1800" spc="375" baseline="2314" smtClean="0"/>
              <a:t> </a:t>
            </a:r>
            <a:fld id="{81D60167-4931-47E6-BA6A-407CBD079E47}" type="slidenum">
              <a:rPr lang="ru-RU" sz="1000" spc="-5" smtClean="0"/>
              <a:pPr marL="12700">
                <a:lnSpc>
                  <a:spcPts val="1370"/>
                </a:lnSpc>
              </a:pPr>
              <a:t>8</a:t>
            </a:fld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9525"/>
            <a:ext cx="8382000" cy="6296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" y="0"/>
            <a:ext cx="8382000" cy="6305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476" y="233426"/>
            <a:ext cx="875324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417830" marR="27305"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Программа повышения качества и  эффективности работы</a:t>
            </a:r>
            <a:r>
              <a:rPr lang="ru-RU" sz="2000" spc="-11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поликлиники «Воронеж. Моя поликлиника»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35579" y="1436165"/>
            <a:ext cx="6047105" cy="49530"/>
          </a:xfrm>
          <a:custGeom>
            <a:avLst/>
            <a:gdLst/>
            <a:ahLst/>
            <a:cxnLst/>
            <a:rect l="l" t="t" r="r" b="b"/>
            <a:pathLst>
              <a:path w="6047105" h="49530">
                <a:moveTo>
                  <a:pt x="0" y="49353"/>
                </a:moveTo>
                <a:lnTo>
                  <a:pt x="6046978" y="49353"/>
                </a:lnTo>
                <a:lnTo>
                  <a:pt x="6046978" y="0"/>
                </a:lnTo>
                <a:lnTo>
                  <a:pt x="0" y="0"/>
                </a:lnTo>
                <a:lnTo>
                  <a:pt x="0" y="493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35579" y="1436165"/>
            <a:ext cx="6047105" cy="49530"/>
          </a:xfrm>
          <a:custGeom>
            <a:avLst/>
            <a:gdLst/>
            <a:ahLst/>
            <a:cxnLst/>
            <a:rect l="l" t="t" r="r" b="b"/>
            <a:pathLst>
              <a:path w="6047105" h="49530">
                <a:moveTo>
                  <a:pt x="0" y="49353"/>
                </a:moveTo>
                <a:lnTo>
                  <a:pt x="6046978" y="49353"/>
                </a:lnTo>
                <a:lnTo>
                  <a:pt x="6046978" y="0"/>
                </a:lnTo>
                <a:lnTo>
                  <a:pt x="0" y="0"/>
                </a:lnTo>
                <a:lnTo>
                  <a:pt x="0" y="49353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870" y="1443659"/>
            <a:ext cx="2478405" cy="4685665"/>
          </a:xfrm>
          <a:custGeom>
            <a:avLst/>
            <a:gdLst/>
            <a:ahLst/>
            <a:cxnLst/>
            <a:rect l="l" t="t" r="r" b="b"/>
            <a:pathLst>
              <a:path w="2478405" h="4685665">
                <a:moveTo>
                  <a:pt x="0" y="4685411"/>
                </a:moveTo>
                <a:lnTo>
                  <a:pt x="2477897" y="4685411"/>
                </a:lnTo>
                <a:lnTo>
                  <a:pt x="2477897" y="0"/>
                </a:lnTo>
                <a:lnTo>
                  <a:pt x="0" y="0"/>
                </a:lnTo>
                <a:lnTo>
                  <a:pt x="0" y="46854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870" y="1443659"/>
            <a:ext cx="2478405" cy="4685665"/>
          </a:xfrm>
          <a:custGeom>
            <a:avLst/>
            <a:gdLst/>
            <a:ahLst/>
            <a:cxnLst/>
            <a:rect l="l" t="t" r="r" b="b"/>
            <a:pathLst>
              <a:path w="2478405" h="4685665">
                <a:moveTo>
                  <a:pt x="0" y="4685411"/>
                </a:moveTo>
                <a:lnTo>
                  <a:pt x="2477897" y="4685411"/>
                </a:lnTo>
                <a:lnTo>
                  <a:pt x="2477897" y="0"/>
                </a:lnTo>
                <a:lnTo>
                  <a:pt x="0" y="0"/>
                </a:lnTo>
                <a:lnTo>
                  <a:pt x="0" y="4685411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870" y="1436165"/>
            <a:ext cx="2478405" cy="49530"/>
          </a:xfrm>
          <a:custGeom>
            <a:avLst/>
            <a:gdLst/>
            <a:ahLst/>
            <a:cxnLst/>
            <a:rect l="l" t="t" r="r" b="b"/>
            <a:pathLst>
              <a:path w="2478405" h="49530">
                <a:moveTo>
                  <a:pt x="0" y="49353"/>
                </a:moveTo>
                <a:lnTo>
                  <a:pt x="2477897" y="49353"/>
                </a:lnTo>
                <a:lnTo>
                  <a:pt x="2477897" y="0"/>
                </a:lnTo>
                <a:lnTo>
                  <a:pt x="0" y="0"/>
                </a:lnTo>
                <a:lnTo>
                  <a:pt x="0" y="4935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870" y="1436165"/>
            <a:ext cx="2478405" cy="49530"/>
          </a:xfrm>
          <a:custGeom>
            <a:avLst/>
            <a:gdLst/>
            <a:ahLst/>
            <a:cxnLst/>
            <a:rect l="l" t="t" r="r" b="b"/>
            <a:pathLst>
              <a:path w="2478405" h="49530">
                <a:moveTo>
                  <a:pt x="0" y="49353"/>
                </a:moveTo>
                <a:lnTo>
                  <a:pt x="2477897" y="49353"/>
                </a:lnTo>
                <a:lnTo>
                  <a:pt x="2477897" y="0"/>
                </a:lnTo>
                <a:lnTo>
                  <a:pt x="0" y="0"/>
                </a:lnTo>
                <a:lnTo>
                  <a:pt x="0" y="49353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35579" y="1485506"/>
            <a:ext cx="6047105" cy="4636135"/>
          </a:xfrm>
          <a:custGeom>
            <a:avLst/>
            <a:gdLst/>
            <a:ahLst/>
            <a:cxnLst/>
            <a:rect l="l" t="t" r="r" b="b"/>
            <a:pathLst>
              <a:path w="6047105" h="4636135">
                <a:moveTo>
                  <a:pt x="0" y="4635754"/>
                </a:moveTo>
                <a:lnTo>
                  <a:pt x="6046978" y="4635754"/>
                </a:lnTo>
                <a:lnTo>
                  <a:pt x="6046978" y="0"/>
                </a:lnTo>
                <a:lnTo>
                  <a:pt x="0" y="0"/>
                </a:lnTo>
                <a:lnTo>
                  <a:pt x="0" y="4635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5778" y="1504937"/>
            <a:ext cx="6047105" cy="4636135"/>
          </a:xfrm>
          <a:custGeom>
            <a:avLst/>
            <a:gdLst/>
            <a:ahLst/>
            <a:cxnLst/>
            <a:rect l="l" t="t" r="r" b="b"/>
            <a:pathLst>
              <a:path w="6047105" h="4636135">
                <a:moveTo>
                  <a:pt x="0" y="4635754"/>
                </a:moveTo>
                <a:lnTo>
                  <a:pt x="6046978" y="4635754"/>
                </a:lnTo>
                <a:lnTo>
                  <a:pt x="6046978" y="0"/>
                </a:lnTo>
                <a:lnTo>
                  <a:pt x="0" y="0"/>
                </a:lnTo>
                <a:lnTo>
                  <a:pt x="0" y="4635754"/>
                </a:lnTo>
                <a:close/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4148143"/>
            <a:ext cx="2768588" cy="2071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8358" y="4230498"/>
            <a:ext cx="2529026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8620">
              <a:lnSpc>
                <a:spcPct val="100000"/>
              </a:lnSpc>
            </a:pPr>
            <a:r>
              <a:rPr b="1" u="sng" spc="-10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Реализация  </a:t>
            </a:r>
            <a:r>
              <a:rPr b="1" u="sng" spc="-1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поставленных  </a:t>
            </a:r>
            <a:r>
              <a:rPr b="1" u="sng" spc="-10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целей</a:t>
            </a:r>
            <a:r>
              <a:rPr b="1" u="sng" spc="-6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 </a:t>
            </a:r>
            <a:r>
              <a:rPr b="1" u="sng" spc="-20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невозможна</a:t>
            </a:r>
            <a:endParaRPr b="1" u="sng" dirty="0">
              <a:solidFill>
                <a:schemeClr val="accent6">
                  <a:lumMod val="75000"/>
                </a:schemeClr>
              </a:solidFill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b="1" u="sng" spc="-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без </a:t>
            </a:r>
            <a:r>
              <a:rPr b="1" u="sng" spc="-10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активного </a:t>
            </a:r>
            <a:r>
              <a:rPr b="1" u="sng" spc="-1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участия  </a:t>
            </a:r>
            <a:r>
              <a:rPr b="1" u="sng" spc="-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и </a:t>
            </a:r>
            <a:r>
              <a:rPr b="1" u="sng" spc="-5" dirty="0" err="1">
                <a:solidFill>
                  <a:schemeClr val="accent6">
                    <a:lumMod val="75000"/>
                  </a:schemeClr>
                </a:solidFill>
                <a:cs typeface="Arial"/>
              </a:rPr>
              <a:t>инициативы</a:t>
            </a:r>
            <a:r>
              <a:rPr b="1" u="sng" spc="-5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  </a:t>
            </a:r>
            <a:r>
              <a:rPr lang="ru-RU" b="1" u="sng" spc="-20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с</a:t>
            </a:r>
            <a:r>
              <a:rPr lang="ru-RU" b="1" u="sng" spc="-20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пециалистов сестринского дела</a:t>
            </a:r>
            <a:r>
              <a:rPr lang="ru-RU" sz="1600" b="1" u="sng" spc="-20" dirty="0" smtClean="0">
                <a:solidFill>
                  <a:schemeClr val="accent6">
                    <a:lumMod val="75000"/>
                  </a:schemeClr>
                </a:solidFill>
                <a:cs typeface="Arial"/>
              </a:rPr>
              <a:t>!</a:t>
            </a:r>
            <a:endParaRPr sz="1600" b="1" u="sng" dirty="0">
              <a:solidFill>
                <a:schemeClr val="accent6">
                  <a:lumMod val="75000"/>
                </a:schemeClr>
              </a:solidFill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58003" y="4213097"/>
            <a:ext cx="3740785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104775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Упрощение процедуры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выписки  </a:t>
            </a:r>
            <a:r>
              <a:rPr sz="1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льготных </a:t>
            </a: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рецептов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 хронических  </a:t>
            </a: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пациентов</a:t>
            </a: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204470" indent="-191770">
              <a:lnSpc>
                <a:spcPct val="100000"/>
              </a:lnSpc>
              <a:spcBef>
                <a:spcPts val="575"/>
              </a:spcBef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Повышение эффективности</a:t>
            </a:r>
            <a:r>
              <a:rPr sz="1400" b="1" spc="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1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выездов</a:t>
            </a: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</a:pP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на</a:t>
            </a:r>
            <a:r>
              <a:rPr sz="1400" b="1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дом</a:t>
            </a: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204470" marR="906144" indent="-191770">
              <a:lnSpc>
                <a:spcPct val="100000"/>
              </a:lnSpc>
              <a:spcBef>
                <a:spcPts val="575"/>
              </a:spcBef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Консультация </a:t>
            </a: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пациентов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  </a:t>
            </a:r>
            <a:r>
              <a:rPr sz="1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телефону</a:t>
            </a: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01239" y="4217136"/>
            <a:ext cx="1934845" cy="2002709"/>
          </a:xfrm>
          <a:custGeom>
            <a:avLst/>
            <a:gdLst/>
            <a:ahLst/>
            <a:cxnLst/>
            <a:rect l="l" t="t" r="r" b="b"/>
            <a:pathLst>
              <a:path w="1934845" h="1871345">
                <a:moveTo>
                  <a:pt x="0" y="1871218"/>
                </a:moveTo>
                <a:lnTo>
                  <a:pt x="1934717" y="1871218"/>
                </a:lnTo>
                <a:lnTo>
                  <a:pt x="1934717" y="0"/>
                </a:lnTo>
                <a:lnTo>
                  <a:pt x="0" y="0"/>
                </a:lnTo>
                <a:lnTo>
                  <a:pt x="0" y="187121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01239" y="4217136"/>
            <a:ext cx="1934845" cy="1231106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Agency FB" pitchFamily="34" charset="0"/>
              <a:cs typeface="Times New Roman"/>
            </a:endParaRPr>
          </a:p>
          <a:p>
            <a:pPr marL="67310" marR="245745">
              <a:lnSpc>
                <a:spcPct val="100000"/>
              </a:lnSpc>
              <a:spcBef>
                <a:spcPts val="5"/>
              </a:spcBef>
            </a:pPr>
            <a:r>
              <a:rPr sz="16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Повышение</a:t>
            </a:r>
            <a:r>
              <a:rPr sz="1600" b="1" spc="-10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b="1" spc="-10" dirty="0" err="1">
                <a:solidFill>
                  <a:srgbClr val="FFFFFF"/>
                </a:solidFill>
                <a:latin typeface="Arial"/>
                <a:cs typeface="Arial"/>
              </a:rPr>
              <a:t>э</a:t>
            </a:r>
            <a:r>
              <a:rPr sz="1600" b="1" spc="-5" dirty="0" err="1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600" b="1" spc="-40" dirty="0" err="1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600" b="1" spc="-5" dirty="0" err="1">
                <a:solidFill>
                  <a:srgbClr val="FFFFFF"/>
                </a:solidFill>
                <a:latin typeface="Arial"/>
                <a:cs typeface="Arial"/>
              </a:rPr>
              <a:t>ек</a:t>
            </a:r>
            <a:r>
              <a:rPr sz="1600" b="1" spc="-20" dirty="0" err="1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-5" dirty="0" err="1">
                <a:solidFill>
                  <a:srgbClr val="FFFFFF"/>
                </a:solidFill>
                <a:latin typeface="Arial"/>
                <a:cs typeface="Arial"/>
              </a:rPr>
              <a:t>ивн</a:t>
            </a:r>
            <a:r>
              <a:rPr sz="1600" b="1" spc="-40" dirty="0" err="1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0" dirty="0" err="1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5" dirty="0" err="1">
                <a:solidFill>
                  <a:srgbClr val="FFFFFF"/>
                </a:solidFill>
                <a:latin typeface="Arial"/>
                <a:cs typeface="Arial"/>
              </a:rPr>
              <a:t>ти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600" b="1" spc="-15" dirty="0" err="1" smtClean="0">
                <a:solidFill>
                  <a:srgbClr val="FFFFFF"/>
                </a:solidFill>
                <a:latin typeface="Arial"/>
                <a:cs typeface="Arial"/>
              </a:rPr>
              <a:t>работы</a:t>
            </a:r>
            <a:r>
              <a:rPr lang="ru-RU" sz="1600" b="1" spc="-15" dirty="0" smtClean="0">
                <a:solidFill>
                  <a:srgbClr val="FFFFFF"/>
                </a:solidFill>
                <a:latin typeface="Arial"/>
                <a:cs typeface="Arial"/>
              </a:rPr>
              <a:t> специалистов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2439" y="1039495"/>
            <a:ext cx="71056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77720" algn="l"/>
                <a:tab pos="2289175" algn="l"/>
                <a:tab pos="2462530" algn="l"/>
              </a:tabLst>
            </a:pPr>
            <a:r>
              <a:rPr sz="1600" b="1" dirty="0" err="1" smtClean="0">
                <a:solidFill>
                  <a:srgbClr val="0D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Цель</a:t>
            </a:r>
            <a:r>
              <a:rPr sz="1600" b="1" dirty="0">
                <a:solidFill>
                  <a:srgbClr val="0D121E"/>
                </a:solidFill>
                <a:latin typeface="Arial"/>
                <a:cs typeface="Arial"/>
              </a:rPr>
              <a:t>	</a:t>
            </a:r>
            <a:r>
              <a:rPr sz="1600" u="heavy" dirty="0">
                <a:solidFill>
                  <a:srgbClr val="0D121E"/>
                </a:solidFill>
                <a:latin typeface="Agency FB" pitchFamily="34" charset="0"/>
                <a:cs typeface="Times New Roman"/>
              </a:rPr>
              <a:t> 	</a:t>
            </a:r>
            <a:r>
              <a:rPr sz="1600" dirty="0">
                <a:solidFill>
                  <a:srgbClr val="0D121E"/>
                </a:solidFill>
                <a:latin typeface="Agency FB" pitchFamily="34" charset="0"/>
                <a:cs typeface="Times New Roman"/>
              </a:rPr>
              <a:t>	</a:t>
            </a:r>
            <a:r>
              <a:rPr lang="ru-RU" sz="1600" b="1" spc="-10" dirty="0" smtClean="0">
                <a:solidFill>
                  <a:srgbClr val="0D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Основные </a:t>
            </a:r>
          </a:p>
          <a:p>
            <a:pPr marL="12700">
              <a:lnSpc>
                <a:spcPct val="100000"/>
              </a:lnSpc>
              <a:tabLst>
                <a:tab pos="2077720" algn="l"/>
                <a:tab pos="2289175" algn="l"/>
                <a:tab pos="2462530" algn="l"/>
              </a:tabLst>
            </a:pPr>
            <a:r>
              <a:rPr lang="ru-RU" sz="1600" b="1" spc="-10" dirty="0" smtClean="0">
                <a:solidFill>
                  <a:srgbClr val="0D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                                   </a:t>
            </a:r>
            <a:r>
              <a:rPr sz="1600" b="1" spc="35" dirty="0" smtClean="0">
                <a:solidFill>
                  <a:srgbClr val="0D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1600" b="1" spc="35" dirty="0" smtClean="0">
                <a:solidFill>
                  <a:srgbClr val="0D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sz="1600" b="1" spc="-10" dirty="0" err="1" smtClean="0">
                <a:solidFill>
                  <a:srgbClr val="0D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направлени</a:t>
            </a:r>
            <a:r>
              <a:rPr lang="ru-RU" sz="1600" b="1" spc="-10" dirty="0" smtClean="0">
                <a:solidFill>
                  <a:srgbClr val="0D12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я             Задачи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01239" y="1540383"/>
            <a:ext cx="1967613" cy="1186863"/>
          </a:xfrm>
          <a:prstGeom prst="rect">
            <a:avLst/>
          </a:prstGeom>
          <a:solidFill>
            <a:srgbClr val="4F81BC"/>
          </a:solidFill>
          <a:ln w="9524">
            <a:solidFill>
              <a:srgbClr val="7E7E7E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 dirty="0">
              <a:latin typeface="Agency FB" pitchFamily="34" charset="0"/>
              <a:cs typeface="Times New Roman"/>
            </a:endParaRPr>
          </a:p>
          <a:p>
            <a:pPr marL="67310" marR="64452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Пов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ш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ение 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удовлетво- 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ренности  пациентов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58003" y="1535684"/>
            <a:ext cx="368744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Улучшение </a:t>
            </a: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комфорта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</a:t>
            </a:r>
            <a:r>
              <a:rPr sz="1400" b="1" spc="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поликлинике</a:t>
            </a: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204470" indent="-191770">
              <a:lnSpc>
                <a:spcPct val="100000"/>
              </a:lnSpc>
              <a:spcBef>
                <a:spcPts val="575"/>
              </a:spcBef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Снижение времени</a:t>
            </a:r>
            <a:r>
              <a:rPr sz="1400" b="1" spc="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ожидания</a:t>
            </a: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</a:pP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пациентов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 </a:t>
            </a:r>
            <a:r>
              <a:rPr sz="1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очереди </a:t>
            </a: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на</a:t>
            </a:r>
            <a:r>
              <a:rPr sz="1400" b="1" spc="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прием</a:t>
            </a: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204470" marR="118110" indent="-191770">
              <a:lnSpc>
                <a:spcPct val="100000"/>
              </a:lnSpc>
              <a:spcBef>
                <a:spcPts val="575"/>
              </a:spcBef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4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Улучшение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качества </a:t>
            </a: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обслуживания 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на</a:t>
            </a:r>
            <a:r>
              <a:rPr sz="1400" b="1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приеме</a:t>
            </a:r>
            <a:endParaRPr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01239" y="2985770"/>
            <a:ext cx="5861685" cy="635"/>
          </a:xfrm>
          <a:custGeom>
            <a:avLst/>
            <a:gdLst/>
            <a:ahLst/>
            <a:cxnLst/>
            <a:rect l="l" t="t" r="r" b="b"/>
            <a:pathLst>
              <a:path w="5861684" h="635">
                <a:moveTo>
                  <a:pt x="0" y="0"/>
                </a:moveTo>
                <a:lnTo>
                  <a:pt x="5861431" y="127"/>
                </a:lnTo>
              </a:path>
            </a:pathLst>
          </a:custGeom>
          <a:ln w="9525">
            <a:solidFill>
              <a:srgbClr val="7E7E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01239" y="3054908"/>
            <a:ext cx="1967613" cy="713657"/>
          </a:xfrm>
          <a:prstGeom prst="rect">
            <a:avLst/>
          </a:prstGeom>
          <a:solidFill>
            <a:srgbClr val="4F81BC"/>
          </a:solidFill>
          <a:ln w="9525">
            <a:solidFill>
              <a:srgbClr val="7E7E7E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Agency FB" pitchFamily="34" charset="0"/>
              <a:cs typeface="Times New Roman"/>
            </a:endParaRPr>
          </a:p>
          <a:p>
            <a:pPr marL="67310" marR="80010">
              <a:lnSpc>
                <a:spcPct val="100000"/>
              </a:lnSpc>
              <a:spcBef>
                <a:spcPts val="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Улучшение  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качества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лечения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58003" y="3027934"/>
            <a:ext cx="3680460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 marR="5080" indent="-191770">
              <a:lnSpc>
                <a:spcPct val="100000"/>
              </a:lnSpc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Дополнительное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профессиональное  </a:t>
            </a:r>
            <a:r>
              <a:rPr sz="1400" b="1" spc="-1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обучение медицинского</a:t>
            </a:r>
            <a:r>
              <a:rPr sz="1400" b="1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персонала</a:t>
            </a:r>
            <a:endParaRPr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204470" indent="-191770">
              <a:lnSpc>
                <a:spcPct val="100000"/>
              </a:lnSpc>
              <a:spcBef>
                <a:spcPts val="575"/>
              </a:spcBef>
              <a:buClr>
                <a:srgbClr val="00295F"/>
              </a:buClr>
              <a:buSzPct val="125000"/>
              <a:buChar char="▪"/>
              <a:tabLst>
                <a:tab pos="205104" algn="l"/>
              </a:tabLst>
            </a:pP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Внедрение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системы </a:t>
            </a: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патронажа</a:t>
            </a:r>
            <a:r>
              <a:rPr sz="1400" b="1" spc="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для</a:t>
            </a:r>
            <a:endParaRPr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204470">
              <a:lnSpc>
                <a:spcPct val="100000"/>
              </a:lnSpc>
            </a:pPr>
            <a:r>
              <a:rPr sz="14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маломобильных</a:t>
            </a:r>
            <a:r>
              <a:rPr sz="1400" b="1" spc="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14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пациентов</a:t>
            </a:r>
            <a:endParaRPr sz="1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8358" y="1433499"/>
            <a:ext cx="2660701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Реализация мероприятий, направленных на улучшение системы ПМСП, для повышения качества и </a:t>
            </a:r>
            <a:r>
              <a:rPr lang="ru-RU" sz="1600" b="1" dirty="0" err="1" smtClean="0">
                <a:solidFill>
                  <a:srgbClr val="0070C0"/>
                </a:solidFill>
              </a:rPr>
              <a:t>доступности,удовлетворенности</a:t>
            </a:r>
            <a:r>
              <a:rPr lang="ru-RU" sz="1600" b="1" dirty="0" smtClean="0">
                <a:solidFill>
                  <a:srgbClr val="0070C0"/>
                </a:solidFill>
              </a:rPr>
              <a:t> населения и, как следствие, улучшения демографической ситуации в Воронежской области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6458" y="985774"/>
            <a:ext cx="361950" cy="361315"/>
          </a:xfrm>
          <a:custGeom>
            <a:avLst/>
            <a:gdLst/>
            <a:ahLst/>
            <a:cxnLst/>
            <a:rect l="l" t="t" r="r" b="b"/>
            <a:pathLst>
              <a:path w="361950" h="361315">
                <a:moveTo>
                  <a:pt x="0" y="180339"/>
                </a:moveTo>
                <a:lnTo>
                  <a:pt x="6463" y="132409"/>
                </a:lnTo>
                <a:lnTo>
                  <a:pt x="24704" y="89332"/>
                </a:lnTo>
                <a:lnTo>
                  <a:pt x="52997" y="52831"/>
                </a:lnTo>
                <a:lnTo>
                  <a:pt x="89616" y="24628"/>
                </a:lnTo>
                <a:lnTo>
                  <a:pt x="132838" y="6444"/>
                </a:lnTo>
                <a:lnTo>
                  <a:pt x="180936" y="0"/>
                </a:lnTo>
                <a:lnTo>
                  <a:pt x="229035" y="6444"/>
                </a:lnTo>
                <a:lnTo>
                  <a:pt x="272256" y="24628"/>
                </a:lnTo>
                <a:lnTo>
                  <a:pt x="308876" y="52831"/>
                </a:lnTo>
                <a:lnTo>
                  <a:pt x="337169" y="89332"/>
                </a:lnTo>
                <a:lnTo>
                  <a:pt x="355410" y="132409"/>
                </a:lnTo>
                <a:lnTo>
                  <a:pt x="361873" y="180339"/>
                </a:lnTo>
                <a:lnTo>
                  <a:pt x="355410" y="228324"/>
                </a:lnTo>
                <a:lnTo>
                  <a:pt x="337169" y="271436"/>
                </a:lnTo>
                <a:lnTo>
                  <a:pt x="308876" y="307959"/>
                </a:lnTo>
                <a:lnTo>
                  <a:pt x="272256" y="336173"/>
                </a:lnTo>
                <a:lnTo>
                  <a:pt x="229035" y="354362"/>
                </a:lnTo>
                <a:lnTo>
                  <a:pt x="180936" y="360806"/>
                </a:lnTo>
                <a:lnTo>
                  <a:pt x="132838" y="354362"/>
                </a:lnTo>
                <a:lnTo>
                  <a:pt x="89616" y="336173"/>
                </a:lnTo>
                <a:lnTo>
                  <a:pt x="52997" y="307959"/>
                </a:lnTo>
                <a:lnTo>
                  <a:pt x="24704" y="271436"/>
                </a:lnTo>
                <a:lnTo>
                  <a:pt x="6463" y="228324"/>
                </a:lnTo>
                <a:lnTo>
                  <a:pt x="0" y="180339"/>
                </a:lnTo>
                <a:close/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5762" y="1104519"/>
            <a:ext cx="123825" cy="123825"/>
          </a:xfrm>
          <a:custGeom>
            <a:avLst/>
            <a:gdLst/>
            <a:ahLst/>
            <a:cxnLst/>
            <a:rect l="l" t="t" r="r" b="b"/>
            <a:pathLst>
              <a:path w="123825" h="123825">
                <a:moveTo>
                  <a:pt x="0" y="61595"/>
                </a:moveTo>
                <a:lnTo>
                  <a:pt x="4842" y="37611"/>
                </a:lnTo>
                <a:lnTo>
                  <a:pt x="18048" y="18034"/>
                </a:lnTo>
                <a:lnTo>
                  <a:pt x="37638" y="4837"/>
                </a:lnTo>
                <a:lnTo>
                  <a:pt x="61633" y="0"/>
                </a:lnTo>
                <a:lnTo>
                  <a:pt x="85622" y="4837"/>
                </a:lnTo>
                <a:lnTo>
                  <a:pt x="105213" y="18034"/>
                </a:lnTo>
                <a:lnTo>
                  <a:pt x="118422" y="37611"/>
                </a:lnTo>
                <a:lnTo>
                  <a:pt x="123266" y="61595"/>
                </a:lnTo>
                <a:lnTo>
                  <a:pt x="118422" y="85598"/>
                </a:lnTo>
                <a:lnTo>
                  <a:pt x="105213" y="105219"/>
                </a:lnTo>
                <a:lnTo>
                  <a:pt x="85622" y="118459"/>
                </a:lnTo>
                <a:lnTo>
                  <a:pt x="61633" y="123317"/>
                </a:lnTo>
                <a:lnTo>
                  <a:pt x="37638" y="118459"/>
                </a:lnTo>
                <a:lnTo>
                  <a:pt x="18048" y="105219"/>
                </a:lnTo>
                <a:lnTo>
                  <a:pt x="4842" y="85598"/>
                </a:lnTo>
                <a:lnTo>
                  <a:pt x="0" y="61595"/>
                </a:lnTo>
                <a:close/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7101" y="1045845"/>
            <a:ext cx="240665" cy="240665"/>
          </a:xfrm>
          <a:custGeom>
            <a:avLst/>
            <a:gdLst/>
            <a:ahLst/>
            <a:cxnLst/>
            <a:rect l="l" t="t" r="r" b="b"/>
            <a:pathLst>
              <a:path w="240665" h="240665">
                <a:moveTo>
                  <a:pt x="0" y="120269"/>
                </a:moveTo>
                <a:lnTo>
                  <a:pt x="9453" y="73455"/>
                </a:lnTo>
                <a:lnTo>
                  <a:pt x="35234" y="35226"/>
                </a:lnTo>
                <a:lnTo>
                  <a:pt x="73471" y="9451"/>
                </a:lnTo>
                <a:lnTo>
                  <a:pt x="120294" y="0"/>
                </a:lnTo>
                <a:lnTo>
                  <a:pt x="167117" y="9451"/>
                </a:lnTo>
                <a:lnTo>
                  <a:pt x="205354" y="35226"/>
                </a:lnTo>
                <a:lnTo>
                  <a:pt x="231135" y="73455"/>
                </a:lnTo>
                <a:lnTo>
                  <a:pt x="240588" y="120269"/>
                </a:lnTo>
                <a:lnTo>
                  <a:pt x="231135" y="167082"/>
                </a:lnTo>
                <a:lnTo>
                  <a:pt x="205354" y="205311"/>
                </a:lnTo>
                <a:lnTo>
                  <a:pt x="167117" y="231086"/>
                </a:lnTo>
                <a:lnTo>
                  <a:pt x="120294" y="240537"/>
                </a:lnTo>
                <a:lnTo>
                  <a:pt x="73471" y="231086"/>
                </a:lnTo>
                <a:lnTo>
                  <a:pt x="35234" y="205311"/>
                </a:lnTo>
                <a:lnTo>
                  <a:pt x="9453" y="167082"/>
                </a:lnTo>
                <a:lnTo>
                  <a:pt x="0" y="120269"/>
                </a:lnTo>
                <a:close/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9940" y="976211"/>
            <a:ext cx="14604" cy="380365"/>
          </a:xfrm>
          <a:custGeom>
            <a:avLst/>
            <a:gdLst/>
            <a:ahLst/>
            <a:cxnLst/>
            <a:rect l="l" t="t" r="r" b="b"/>
            <a:pathLst>
              <a:path w="14604" h="380365">
                <a:moveTo>
                  <a:pt x="0" y="379768"/>
                </a:moveTo>
                <a:lnTo>
                  <a:pt x="14414" y="379768"/>
                </a:lnTo>
                <a:lnTo>
                  <a:pt x="14414" y="0"/>
                </a:lnTo>
                <a:lnTo>
                  <a:pt x="0" y="0"/>
                </a:lnTo>
                <a:lnTo>
                  <a:pt x="0" y="379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5178" y="971448"/>
            <a:ext cx="24130" cy="389890"/>
          </a:xfrm>
          <a:custGeom>
            <a:avLst/>
            <a:gdLst/>
            <a:ahLst/>
            <a:cxnLst/>
            <a:rect l="l" t="t" r="r" b="b"/>
            <a:pathLst>
              <a:path w="24129" h="389890">
                <a:moveTo>
                  <a:pt x="0" y="389293"/>
                </a:moveTo>
                <a:lnTo>
                  <a:pt x="23939" y="389293"/>
                </a:lnTo>
                <a:lnTo>
                  <a:pt x="23939" y="0"/>
                </a:lnTo>
                <a:lnTo>
                  <a:pt x="0" y="0"/>
                </a:lnTo>
                <a:lnTo>
                  <a:pt x="0" y="3892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7395" y="944499"/>
            <a:ext cx="0" cy="443865"/>
          </a:xfrm>
          <a:custGeom>
            <a:avLst/>
            <a:gdLst/>
            <a:ahLst/>
            <a:cxnLst/>
            <a:rect l="l" t="t" r="r" b="b"/>
            <a:pathLst>
              <a:path h="443865">
                <a:moveTo>
                  <a:pt x="0" y="0"/>
                </a:moveTo>
                <a:lnTo>
                  <a:pt x="0" y="443356"/>
                </a:lnTo>
              </a:path>
            </a:pathLst>
          </a:custGeom>
          <a:ln w="952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7517" y="1159192"/>
            <a:ext cx="380365" cy="14604"/>
          </a:xfrm>
          <a:custGeom>
            <a:avLst/>
            <a:gdLst/>
            <a:ahLst/>
            <a:cxnLst/>
            <a:rect l="l" t="t" r="r" b="b"/>
            <a:pathLst>
              <a:path w="380365" h="14605">
                <a:moveTo>
                  <a:pt x="0" y="14414"/>
                </a:moveTo>
                <a:lnTo>
                  <a:pt x="380263" y="14414"/>
                </a:lnTo>
                <a:lnTo>
                  <a:pt x="380263" y="0"/>
                </a:lnTo>
                <a:lnTo>
                  <a:pt x="0" y="0"/>
                </a:lnTo>
                <a:lnTo>
                  <a:pt x="0" y="14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2755" y="1154430"/>
            <a:ext cx="389890" cy="24130"/>
          </a:xfrm>
          <a:custGeom>
            <a:avLst/>
            <a:gdLst/>
            <a:ahLst/>
            <a:cxnLst/>
            <a:rect l="l" t="t" r="r" b="b"/>
            <a:pathLst>
              <a:path w="389890" h="24130">
                <a:moveTo>
                  <a:pt x="0" y="23939"/>
                </a:moveTo>
                <a:lnTo>
                  <a:pt x="389788" y="23939"/>
                </a:lnTo>
                <a:lnTo>
                  <a:pt x="389788" y="0"/>
                </a:lnTo>
                <a:lnTo>
                  <a:pt x="0" y="0"/>
                </a:lnTo>
                <a:lnTo>
                  <a:pt x="0" y="23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3270" y="1166114"/>
            <a:ext cx="468630" cy="0"/>
          </a:xfrm>
          <a:custGeom>
            <a:avLst/>
            <a:gdLst/>
            <a:ahLst/>
            <a:cxnLst/>
            <a:rect l="l" t="t" r="r" b="b"/>
            <a:pathLst>
              <a:path w="468630">
                <a:moveTo>
                  <a:pt x="46824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0987" y="1149731"/>
            <a:ext cx="32384" cy="33020"/>
          </a:xfrm>
          <a:custGeom>
            <a:avLst/>
            <a:gdLst/>
            <a:ahLst/>
            <a:cxnLst/>
            <a:rect l="l" t="t" r="r" b="b"/>
            <a:pathLst>
              <a:path w="32384" h="33019">
                <a:moveTo>
                  <a:pt x="25082" y="0"/>
                </a:moveTo>
                <a:lnTo>
                  <a:pt x="7239" y="0"/>
                </a:lnTo>
                <a:lnTo>
                  <a:pt x="0" y="7366"/>
                </a:lnTo>
                <a:lnTo>
                  <a:pt x="0" y="25526"/>
                </a:lnTo>
                <a:lnTo>
                  <a:pt x="7239" y="32766"/>
                </a:lnTo>
                <a:lnTo>
                  <a:pt x="25082" y="32766"/>
                </a:lnTo>
                <a:lnTo>
                  <a:pt x="32308" y="25526"/>
                </a:lnTo>
                <a:lnTo>
                  <a:pt x="32308" y="7366"/>
                </a:lnTo>
                <a:lnTo>
                  <a:pt x="25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0987" y="1149731"/>
            <a:ext cx="32384" cy="33020"/>
          </a:xfrm>
          <a:custGeom>
            <a:avLst/>
            <a:gdLst/>
            <a:ahLst/>
            <a:cxnLst/>
            <a:rect l="l" t="t" r="r" b="b"/>
            <a:pathLst>
              <a:path w="32384" h="33019">
                <a:moveTo>
                  <a:pt x="0" y="16383"/>
                </a:moveTo>
                <a:lnTo>
                  <a:pt x="0" y="25526"/>
                </a:lnTo>
                <a:lnTo>
                  <a:pt x="7239" y="32766"/>
                </a:lnTo>
                <a:lnTo>
                  <a:pt x="16154" y="32766"/>
                </a:lnTo>
                <a:lnTo>
                  <a:pt x="25082" y="32766"/>
                </a:lnTo>
                <a:lnTo>
                  <a:pt x="32308" y="25526"/>
                </a:lnTo>
                <a:lnTo>
                  <a:pt x="32308" y="16383"/>
                </a:lnTo>
                <a:lnTo>
                  <a:pt x="32308" y="7366"/>
                </a:lnTo>
                <a:lnTo>
                  <a:pt x="25082" y="0"/>
                </a:lnTo>
                <a:lnTo>
                  <a:pt x="16154" y="0"/>
                </a:lnTo>
                <a:lnTo>
                  <a:pt x="7239" y="0"/>
                </a:lnTo>
                <a:lnTo>
                  <a:pt x="0" y="7366"/>
                </a:lnTo>
                <a:lnTo>
                  <a:pt x="0" y="1638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19145" y="949579"/>
            <a:ext cx="343535" cy="436245"/>
          </a:xfrm>
          <a:custGeom>
            <a:avLst/>
            <a:gdLst/>
            <a:ahLst/>
            <a:cxnLst/>
            <a:rect l="l" t="t" r="r" b="b"/>
            <a:pathLst>
              <a:path w="343535" h="436244">
                <a:moveTo>
                  <a:pt x="286258" y="0"/>
                </a:moveTo>
                <a:lnTo>
                  <a:pt x="0" y="0"/>
                </a:lnTo>
                <a:lnTo>
                  <a:pt x="0" y="435737"/>
                </a:lnTo>
                <a:lnTo>
                  <a:pt x="343535" y="435737"/>
                </a:lnTo>
                <a:lnTo>
                  <a:pt x="343535" y="57276"/>
                </a:lnTo>
                <a:lnTo>
                  <a:pt x="2862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19145" y="949579"/>
            <a:ext cx="343535" cy="436245"/>
          </a:xfrm>
          <a:custGeom>
            <a:avLst/>
            <a:gdLst/>
            <a:ahLst/>
            <a:cxnLst/>
            <a:rect l="l" t="t" r="r" b="b"/>
            <a:pathLst>
              <a:path w="343535" h="436244">
                <a:moveTo>
                  <a:pt x="0" y="0"/>
                </a:moveTo>
                <a:lnTo>
                  <a:pt x="286258" y="0"/>
                </a:lnTo>
                <a:lnTo>
                  <a:pt x="343535" y="57276"/>
                </a:lnTo>
                <a:lnTo>
                  <a:pt x="343535" y="435737"/>
                </a:lnTo>
                <a:lnTo>
                  <a:pt x="0" y="435737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88132" y="94691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40">
                <a:moveTo>
                  <a:pt x="0" y="0"/>
                </a:moveTo>
                <a:lnTo>
                  <a:pt x="0" y="78486"/>
                </a:lnTo>
                <a:lnTo>
                  <a:pt x="78486" y="78486"/>
                </a:lnTo>
                <a:lnTo>
                  <a:pt x="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088132" y="94691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40">
                <a:moveTo>
                  <a:pt x="0" y="78486"/>
                </a:moveTo>
                <a:lnTo>
                  <a:pt x="0" y="0"/>
                </a:lnTo>
                <a:lnTo>
                  <a:pt x="78486" y="78486"/>
                </a:lnTo>
                <a:lnTo>
                  <a:pt x="0" y="78486"/>
                </a:lnTo>
                <a:close/>
              </a:path>
            </a:pathLst>
          </a:custGeom>
          <a:ln w="952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50336" y="1077468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4">
                <a:moveTo>
                  <a:pt x="0" y="0"/>
                </a:moveTo>
                <a:lnTo>
                  <a:pt x="164211" y="0"/>
                </a:lnTo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50336" y="1147699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4">
                <a:moveTo>
                  <a:pt x="0" y="0"/>
                </a:moveTo>
                <a:lnTo>
                  <a:pt x="164211" y="0"/>
                </a:lnTo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50336" y="1217930"/>
            <a:ext cx="164465" cy="0"/>
          </a:xfrm>
          <a:custGeom>
            <a:avLst/>
            <a:gdLst/>
            <a:ahLst/>
            <a:cxnLst/>
            <a:rect l="l" t="t" r="r" b="b"/>
            <a:pathLst>
              <a:path w="164464">
                <a:moveTo>
                  <a:pt x="0" y="0"/>
                </a:moveTo>
                <a:lnTo>
                  <a:pt x="164211" y="0"/>
                </a:lnTo>
              </a:path>
            </a:pathLst>
          </a:custGeom>
          <a:ln w="19050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81757" y="105981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27431" y="0"/>
                </a:moveTo>
                <a:lnTo>
                  <a:pt x="8000" y="0"/>
                </a:lnTo>
                <a:lnTo>
                  <a:pt x="0" y="7874"/>
                </a:lnTo>
                <a:lnTo>
                  <a:pt x="0" y="27432"/>
                </a:lnTo>
                <a:lnTo>
                  <a:pt x="8000" y="35433"/>
                </a:lnTo>
                <a:lnTo>
                  <a:pt x="27431" y="35433"/>
                </a:lnTo>
                <a:lnTo>
                  <a:pt x="35432" y="27432"/>
                </a:lnTo>
                <a:lnTo>
                  <a:pt x="35432" y="7874"/>
                </a:lnTo>
                <a:lnTo>
                  <a:pt x="2743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81757" y="105981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0" y="17652"/>
                </a:moveTo>
                <a:lnTo>
                  <a:pt x="0" y="7874"/>
                </a:lnTo>
                <a:lnTo>
                  <a:pt x="8000" y="0"/>
                </a:lnTo>
                <a:lnTo>
                  <a:pt x="17780" y="0"/>
                </a:lnTo>
                <a:lnTo>
                  <a:pt x="27431" y="0"/>
                </a:lnTo>
                <a:lnTo>
                  <a:pt x="35432" y="7874"/>
                </a:lnTo>
                <a:lnTo>
                  <a:pt x="35432" y="17652"/>
                </a:lnTo>
                <a:lnTo>
                  <a:pt x="35432" y="27432"/>
                </a:lnTo>
                <a:lnTo>
                  <a:pt x="27431" y="35433"/>
                </a:lnTo>
                <a:lnTo>
                  <a:pt x="17780" y="35433"/>
                </a:lnTo>
                <a:lnTo>
                  <a:pt x="8000" y="35433"/>
                </a:lnTo>
                <a:lnTo>
                  <a:pt x="0" y="27432"/>
                </a:lnTo>
                <a:lnTo>
                  <a:pt x="0" y="17652"/>
                </a:lnTo>
                <a:close/>
              </a:path>
            </a:pathLst>
          </a:custGeom>
          <a:ln w="952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81757" y="112699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27431" y="0"/>
                </a:moveTo>
                <a:lnTo>
                  <a:pt x="8000" y="0"/>
                </a:lnTo>
                <a:lnTo>
                  <a:pt x="0" y="7874"/>
                </a:lnTo>
                <a:lnTo>
                  <a:pt x="0" y="27431"/>
                </a:lnTo>
                <a:lnTo>
                  <a:pt x="8000" y="35432"/>
                </a:lnTo>
                <a:lnTo>
                  <a:pt x="27431" y="35432"/>
                </a:lnTo>
                <a:lnTo>
                  <a:pt x="35432" y="27431"/>
                </a:lnTo>
                <a:lnTo>
                  <a:pt x="35432" y="7874"/>
                </a:lnTo>
                <a:lnTo>
                  <a:pt x="2743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81757" y="1126998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0" y="17652"/>
                </a:moveTo>
                <a:lnTo>
                  <a:pt x="0" y="7874"/>
                </a:lnTo>
                <a:lnTo>
                  <a:pt x="8000" y="0"/>
                </a:lnTo>
                <a:lnTo>
                  <a:pt x="17780" y="0"/>
                </a:lnTo>
                <a:lnTo>
                  <a:pt x="27431" y="0"/>
                </a:lnTo>
                <a:lnTo>
                  <a:pt x="35432" y="7874"/>
                </a:lnTo>
                <a:lnTo>
                  <a:pt x="35432" y="17652"/>
                </a:lnTo>
                <a:lnTo>
                  <a:pt x="35432" y="27431"/>
                </a:lnTo>
                <a:lnTo>
                  <a:pt x="27431" y="35432"/>
                </a:lnTo>
                <a:lnTo>
                  <a:pt x="17780" y="35432"/>
                </a:lnTo>
                <a:lnTo>
                  <a:pt x="8000" y="35432"/>
                </a:lnTo>
                <a:lnTo>
                  <a:pt x="0" y="27431"/>
                </a:lnTo>
                <a:lnTo>
                  <a:pt x="0" y="17652"/>
                </a:lnTo>
                <a:close/>
              </a:path>
            </a:pathLst>
          </a:custGeom>
          <a:ln w="952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1757" y="1198880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27431" y="0"/>
                </a:moveTo>
                <a:lnTo>
                  <a:pt x="8000" y="0"/>
                </a:lnTo>
                <a:lnTo>
                  <a:pt x="0" y="7874"/>
                </a:lnTo>
                <a:lnTo>
                  <a:pt x="0" y="27432"/>
                </a:lnTo>
                <a:lnTo>
                  <a:pt x="8000" y="35306"/>
                </a:lnTo>
                <a:lnTo>
                  <a:pt x="27431" y="35306"/>
                </a:lnTo>
                <a:lnTo>
                  <a:pt x="35432" y="27432"/>
                </a:lnTo>
                <a:lnTo>
                  <a:pt x="35432" y="7874"/>
                </a:lnTo>
                <a:lnTo>
                  <a:pt x="2743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81757" y="1198880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0" y="17652"/>
                </a:moveTo>
                <a:lnTo>
                  <a:pt x="0" y="7874"/>
                </a:lnTo>
                <a:lnTo>
                  <a:pt x="8000" y="0"/>
                </a:lnTo>
                <a:lnTo>
                  <a:pt x="17780" y="0"/>
                </a:lnTo>
                <a:lnTo>
                  <a:pt x="27431" y="0"/>
                </a:lnTo>
                <a:lnTo>
                  <a:pt x="35432" y="7874"/>
                </a:lnTo>
                <a:lnTo>
                  <a:pt x="35432" y="17652"/>
                </a:lnTo>
                <a:lnTo>
                  <a:pt x="35432" y="27432"/>
                </a:lnTo>
                <a:lnTo>
                  <a:pt x="27431" y="35306"/>
                </a:lnTo>
                <a:lnTo>
                  <a:pt x="17780" y="35306"/>
                </a:lnTo>
                <a:lnTo>
                  <a:pt x="8000" y="35306"/>
                </a:lnTo>
                <a:lnTo>
                  <a:pt x="0" y="27432"/>
                </a:lnTo>
                <a:lnTo>
                  <a:pt x="0" y="17652"/>
                </a:lnTo>
                <a:close/>
              </a:path>
            </a:pathLst>
          </a:custGeom>
          <a:ln w="952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81757" y="126847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27431" y="0"/>
                </a:moveTo>
                <a:lnTo>
                  <a:pt x="8000" y="0"/>
                </a:lnTo>
                <a:lnTo>
                  <a:pt x="0" y="7874"/>
                </a:lnTo>
                <a:lnTo>
                  <a:pt x="0" y="27431"/>
                </a:lnTo>
                <a:lnTo>
                  <a:pt x="8000" y="35305"/>
                </a:lnTo>
                <a:lnTo>
                  <a:pt x="27431" y="35305"/>
                </a:lnTo>
                <a:lnTo>
                  <a:pt x="35432" y="27431"/>
                </a:lnTo>
                <a:lnTo>
                  <a:pt x="35432" y="7874"/>
                </a:lnTo>
                <a:lnTo>
                  <a:pt x="27431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81757" y="126847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59">
                <a:moveTo>
                  <a:pt x="0" y="17652"/>
                </a:moveTo>
                <a:lnTo>
                  <a:pt x="0" y="7874"/>
                </a:lnTo>
                <a:lnTo>
                  <a:pt x="8000" y="0"/>
                </a:lnTo>
                <a:lnTo>
                  <a:pt x="17780" y="0"/>
                </a:lnTo>
                <a:lnTo>
                  <a:pt x="27431" y="0"/>
                </a:lnTo>
                <a:lnTo>
                  <a:pt x="35432" y="7874"/>
                </a:lnTo>
                <a:lnTo>
                  <a:pt x="35432" y="17652"/>
                </a:lnTo>
                <a:lnTo>
                  <a:pt x="35432" y="27431"/>
                </a:lnTo>
                <a:lnTo>
                  <a:pt x="27431" y="35305"/>
                </a:lnTo>
                <a:lnTo>
                  <a:pt x="17780" y="35305"/>
                </a:lnTo>
                <a:lnTo>
                  <a:pt x="8000" y="35305"/>
                </a:lnTo>
                <a:lnTo>
                  <a:pt x="0" y="27431"/>
                </a:lnTo>
                <a:lnTo>
                  <a:pt x="0" y="17652"/>
                </a:lnTo>
                <a:close/>
              </a:path>
            </a:pathLst>
          </a:custGeom>
          <a:ln w="9525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37525" y="4231552"/>
            <a:ext cx="572560" cy="449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56566" y="3818037"/>
            <a:ext cx="650818" cy="660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6567" y="3853908"/>
            <a:ext cx="650818" cy="633375"/>
          </a:xfrm>
          <a:custGeom>
            <a:avLst/>
            <a:gdLst/>
            <a:ahLst/>
            <a:cxnLst/>
            <a:rect l="l" t="t" r="r" b="b"/>
            <a:pathLst>
              <a:path w="546100" h="546100">
                <a:moveTo>
                  <a:pt x="0" y="273050"/>
                </a:moveTo>
                <a:lnTo>
                  <a:pt x="4400" y="223949"/>
                </a:lnTo>
                <a:lnTo>
                  <a:pt x="17088" y="177743"/>
                </a:lnTo>
                <a:lnTo>
                  <a:pt x="37290" y="135203"/>
                </a:lnTo>
                <a:lnTo>
                  <a:pt x="64235" y="97096"/>
                </a:lnTo>
                <a:lnTo>
                  <a:pt x="97148" y="64193"/>
                </a:lnTo>
                <a:lnTo>
                  <a:pt x="135259" y="37262"/>
                </a:lnTo>
                <a:lnTo>
                  <a:pt x="177795" y="17074"/>
                </a:lnTo>
                <a:lnTo>
                  <a:pt x="223982" y="4396"/>
                </a:lnTo>
                <a:lnTo>
                  <a:pt x="273050" y="0"/>
                </a:lnTo>
                <a:lnTo>
                  <a:pt x="322117" y="4396"/>
                </a:lnTo>
                <a:lnTo>
                  <a:pt x="368304" y="17074"/>
                </a:lnTo>
                <a:lnTo>
                  <a:pt x="410840" y="37262"/>
                </a:lnTo>
                <a:lnTo>
                  <a:pt x="448951" y="64193"/>
                </a:lnTo>
                <a:lnTo>
                  <a:pt x="481864" y="97096"/>
                </a:lnTo>
                <a:lnTo>
                  <a:pt x="508809" y="135203"/>
                </a:lnTo>
                <a:lnTo>
                  <a:pt x="529011" y="177743"/>
                </a:lnTo>
                <a:lnTo>
                  <a:pt x="541699" y="223949"/>
                </a:lnTo>
                <a:lnTo>
                  <a:pt x="546100" y="273050"/>
                </a:lnTo>
                <a:lnTo>
                  <a:pt x="541699" y="322112"/>
                </a:lnTo>
                <a:lnTo>
                  <a:pt x="529011" y="368288"/>
                </a:lnTo>
                <a:lnTo>
                  <a:pt x="508809" y="410807"/>
                </a:lnTo>
                <a:lnTo>
                  <a:pt x="481864" y="448898"/>
                </a:lnTo>
                <a:lnTo>
                  <a:pt x="448951" y="481790"/>
                </a:lnTo>
                <a:lnTo>
                  <a:pt x="410840" y="508714"/>
                </a:lnTo>
                <a:lnTo>
                  <a:pt x="368304" y="528900"/>
                </a:lnTo>
                <a:lnTo>
                  <a:pt x="322117" y="541576"/>
                </a:lnTo>
                <a:lnTo>
                  <a:pt x="273050" y="545973"/>
                </a:lnTo>
                <a:lnTo>
                  <a:pt x="223982" y="541576"/>
                </a:lnTo>
                <a:lnTo>
                  <a:pt x="177795" y="528900"/>
                </a:lnTo>
                <a:lnTo>
                  <a:pt x="135259" y="508714"/>
                </a:lnTo>
                <a:lnTo>
                  <a:pt x="97148" y="481790"/>
                </a:lnTo>
                <a:lnTo>
                  <a:pt x="64235" y="448898"/>
                </a:lnTo>
                <a:lnTo>
                  <a:pt x="37290" y="410807"/>
                </a:lnTo>
                <a:lnTo>
                  <a:pt x="17088" y="368288"/>
                </a:lnTo>
                <a:lnTo>
                  <a:pt x="4400" y="322112"/>
                </a:lnTo>
                <a:lnTo>
                  <a:pt x="0" y="27305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33581" y="3977045"/>
            <a:ext cx="77724" cy="254507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349971" y="4377915"/>
            <a:ext cx="64007" cy="64007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83332" y="4170680"/>
            <a:ext cx="5861685" cy="0"/>
          </a:xfrm>
          <a:custGeom>
            <a:avLst/>
            <a:gdLst/>
            <a:ahLst/>
            <a:cxnLst/>
            <a:rect l="l" t="t" r="r" b="b"/>
            <a:pathLst>
              <a:path w="5861684">
                <a:moveTo>
                  <a:pt x="0" y="0"/>
                </a:moveTo>
                <a:lnTo>
                  <a:pt x="5861431" y="0"/>
                </a:lnTo>
              </a:path>
            </a:pathLst>
          </a:custGeom>
          <a:ln w="9525">
            <a:solidFill>
              <a:srgbClr val="7E7E7E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70"/>
              </a:lnSpc>
            </a:pPr>
            <a:r>
              <a:rPr sz="1800" baseline="2314" dirty="0"/>
              <a:t>|</a:t>
            </a:r>
            <a:r>
              <a:rPr sz="1800" spc="375" baseline="2314" dirty="0"/>
              <a:t> </a:t>
            </a:r>
            <a:r>
              <a:rPr lang="ru-RU" sz="1000" spc="-5" dirty="0" smtClean="0"/>
              <a:t>8</a:t>
            </a:r>
            <a:endParaRPr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4802</TotalTime>
  <Words>2397</Words>
  <Application>Microsoft Office PowerPoint</Application>
  <PresentationFormat>Произвольный</PresentationFormat>
  <Paragraphs>575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Воронежская область Основные демографические показания</vt:lpstr>
      <vt:lpstr>Презентация PowerPoint</vt:lpstr>
      <vt:lpstr>Презентация PowerPoint</vt:lpstr>
      <vt:lpstr>Презентация PowerPoint</vt:lpstr>
      <vt:lpstr>Этапы реализации пилотного проекта  «Воронеж. Моя поликлиника» </vt:lpstr>
      <vt:lpstr>Ожидаемый эффект</vt:lpstr>
      <vt:lpstr>     Краудсорсинг</vt:lpstr>
      <vt:lpstr>Программа повышения качества и  эффективности работы поликлиники «Воронеж. Моя поликлиника» </vt:lpstr>
      <vt:lpstr>Мероприятия по повышению эффективности </vt:lpstr>
      <vt:lpstr>Новые функции специалистов со средним медицинским образованием  в пилотном проекте  «Воронеж. Моя поликлиника» </vt:lpstr>
      <vt:lpstr>Примеры организации работы сестринского поста</vt:lpstr>
      <vt:lpstr>Схема общения с пациентом</vt:lpstr>
      <vt:lpstr>Карта перенаправления пациента (1/2)</vt:lpstr>
      <vt:lpstr>   Коммуникация рекомендаций пациенту</vt:lpstr>
      <vt:lpstr>Работа с возражениями (в случае отказа от визита в поликлинику)</vt:lpstr>
      <vt:lpstr>Пример механизма консультации по телефону</vt:lpstr>
      <vt:lpstr>4.1. Карточка мероприятия: консультация пациентов по телефону за день до приема</vt:lpstr>
      <vt:lpstr>4.2. Методика проведения телефонной консультации медсестрами по телефону</vt:lpstr>
      <vt:lpstr>Критериями эффективности работы медицинских сестер и других мероприятий Проекта по усовершенствованию амбулаторно-поликлинической помощи стали: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user</cp:lastModifiedBy>
  <cp:revision>462</cp:revision>
  <dcterms:created xsi:type="dcterms:W3CDTF">2016-04-12T11:23:11Z</dcterms:created>
  <dcterms:modified xsi:type="dcterms:W3CDTF">2017-09-29T05:34:52Z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2015-05-15T00:00:00Z</vt:filetime>
  </property>
  <property fmtid="{D5CDD505-2E9C-101B-9397-08002B2CF9AE}" pid="3" name="LastSaved">
    <vt:filetime>2016-04-12T00:00:00Z</vt:filetime>
  </property>
</Properties>
</file>