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16"/>
  </p:notesMasterIdLst>
  <p:sldIdLst>
    <p:sldId id="283" r:id="rId2"/>
    <p:sldId id="341" r:id="rId3"/>
    <p:sldId id="346" r:id="rId4"/>
    <p:sldId id="348" r:id="rId5"/>
    <p:sldId id="349" r:id="rId6"/>
    <p:sldId id="350" r:id="rId7"/>
    <p:sldId id="351" r:id="rId8"/>
    <p:sldId id="352" r:id="rId9"/>
    <p:sldId id="353" r:id="rId10"/>
    <p:sldId id="354" r:id="rId11"/>
    <p:sldId id="355" r:id="rId12"/>
    <p:sldId id="343" r:id="rId13"/>
    <p:sldId id="369" r:id="rId14"/>
    <p:sldId id="360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33" autoAdjust="0"/>
    <p:restoredTop sz="88421" autoAdjust="0"/>
  </p:normalViewPr>
  <p:slideViewPr>
    <p:cSldViewPr snapToGrid="0">
      <p:cViewPr varScale="1">
        <p:scale>
          <a:sx n="55" d="100"/>
          <a:sy n="55" d="100"/>
        </p:scale>
        <p:origin x="1133" y="2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38F4AA-BB63-4DD2-853B-EAFFFEC9B45C}" type="datetimeFigureOut">
              <a:rPr lang="ru-RU" smtClean="0"/>
              <a:pPr/>
              <a:t>05.08.2019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4EBC2F-05F8-46EC-885F-34B766E3C83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CE92B-ADF7-4C9E-8711-E28C4C8E58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935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10EE-943F-4574-A35C-0F04E6CC61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8796815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10EE-943F-4574-A35C-0F04E6CC61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8140481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10EE-943F-4574-A35C-0F04E6CC61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209113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10EE-943F-4574-A35C-0F04E6CC61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2437411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A10EE-943F-4574-A35C-0F04E6CC61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4061832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A8BCD-96E3-4108-BCE5-D149E7535C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09949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57FE5-C616-45FE-AD6C-F54A28FB2B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6278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0ED50-C3B0-450E-B02E-0CE0A1C5E3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1224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227A3-289C-4CBE-94C4-D7F70833BA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639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83CA36-EFD2-4F1D-A073-EC617337C4F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703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ECF1B-E18B-4874-930D-5AA162040B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594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94A721-72F9-4F81-A060-0CA351DD8CD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0844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02012-CB61-4C10-9F7C-75AD985A4E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4108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38253-521F-4FF7-892C-612BBF42F68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6438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19327-7A36-42A6-B988-36599F08422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7986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80A10EE-943F-4574-A35C-0F04E6CC610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2795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  <p:sldLayoutId id="2147483960" r:id="rId12"/>
    <p:sldLayoutId id="2147483961" r:id="rId13"/>
    <p:sldLayoutId id="2147483962" r:id="rId14"/>
    <p:sldLayoutId id="2147483963" r:id="rId15"/>
    <p:sldLayoutId id="2147483964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Rectangle 3"/>
          <p:cNvSpPr>
            <a:spLocks noGrp="1" noChangeArrowheads="1"/>
          </p:cNvSpPr>
          <p:nvPr>
            <p:ph idx="1"/>
          </p:nvPr>
        </p:nvSpPr>
        <p:spPr>
          <a:xfrm>
            <a:off x="381001" y="2466110"/>
            <a:ext cx="6063676" cy="2715491"/>
          </a:xfrm>
          <a:ln>
            <a:solidFill>
              <a:schemeClr val="bg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buFont typeface="Wingdings" pitchFamily="2" charset="2"/>
              <a:buNone/>
            </a:pPr>
            <a:endParaRPr lang="ru-RU" sz="3600" b="1" kern="0" dirty="0">
              <a:solidFill>
                <a:srgbClr val="C00000"/>
              </a:solidFill>
              <a:cs typeface="Times New Roman" pitchFamily="18" charset="0"/>
            </a:endParaRPr>
          </a:p>
          <a:p>
            <a:pPr algn="ctr">
              <a:spcBef>
                <a:spcPts val="0"/>
              </a:spcBef>
              <a:buFont typeface="Wingdings" pitchFamily="2" charset="2"/>
              <a:buNone/>
            </a:pPr>
            <a:r>
              <a:rPr lang="ru-RU" sz="3600" b="1" kern="0" dirty="0" smtClean="0">
                <a:solidFill>
                  <a:schemeClr val="accent2"/>
                </a:solidFill>
                <a:cs typeface="Times New Roman" pitchFamily="18" charset="0"/>
              </a:rPr>
              <a:t>М</a:t>
            </a:r>
            <a:r>
              <a:rPr lang="ru-RU" sz="3600" b="1" kern="0" dirty="0" smtClean="0">
                <a:solidFill>
                  <a:schemeClr val="accent2"/>
                </a:solidFill>
                <a:cs typeface="Times New Roman" pitchFamily="18" charset="0"/>
              </a:rPr>
              <a:t>едицинские отходы</a:t>
            </a:r>
            <a:endParaRPr lang="ru-RU" sz="3600" b="1" kern="0" dirty="0" smtClean="0">
              <a:solidFill>
                <a:schemeClr val="accent2"/>
              </a:solidFill>
              <a:cs typeface="Times New Roman" pitchFamily="18" charset="0"/>
            </a:endParaRPr>
          </a:p>
          <a:p>
            <a:pPr algn="ctr">
              <a:spcBef>
                <a:spcPts val="0"/>
              </a:spcBef>
              <a:buFont typeface="Wingdings" pitchFamily="2" charset="2"/>
              <a:buNone/>
            </a:pPr>
            <a:r>
              <a:rPr lang="ru-RU" sz="3600" b="1" i="1" kern="0" dirty="0" smtClean="0">
                <a:cs typeface="Times New Roman" pitchFamily="18" charset="0"/>
              </a:rPr>
              <a:t>Памятка</a:t>
            </a:r>
          </a:p>
          <a:p>
            <a:pPr algn="ctr">
              <a:spcBef>
                <a:spcPts val="0"/>
              </a:spcBef>
              <a:buFont typeface="Wingdings" pitchFamily="2" charset="2"/>
              <a:buNone/>
            </a:pPr>
            <a:endParaRPr lang="ru-RU" sz="3600" b="1" i="1" kern="0" dirty="0" smtClean="0">
              <a:solidFill>
                <a:srgbClr val="C00000"/>
              </a:solidFill>
              <a:cs typeface="Times New Roman" pitchFamily="18" charset="0"/>
            </a:endParaRPr>
          </a:p>
          <a:p>
            <a:pPr algn="ctr">
              <a:spcBef>
                <a:spcPts val="0"/>
              </a:spcBef>
              <a:buFont typeface="Wingdings" pitchFamily="2" charset="2"/>
              <a:buNone/>
            </a:pPr>
            <a:endParaRPr lang="ru-RU" sz="3600" b="1" i="1" kern="0" dirty="0" smtClean="0">
              <a:solidFill>
                <a:srgbClr val="C00000"/>
              </a:solidFill>
              <a:cs typeface="Times New Roman" pitchFamily="18" charset="0"/>
            </a:endParaRPr>
          </a:p>
          <a:p>
            <a:pPr algn="ctr">
              <a:spcBef>
                <a:spcPts val="0"/>
              </a:spcBef>
              <a:buFont typeface="Wingdings" pitchFamily="2" charset="2"/>
              <a:buNone/>
            </a:pPr>
            <a:endParaRPr lang="ru-RU" sz="3600" b="1" kern="0" dirty="0">
              <a:solidFill>
                <a:srgbClr val="C00000"/>
              </a:solidFill>
              <a:cs typeface="Times New Roman" pitchFamily="18" charset="0"/>
            </a:endParaRPr>
          </a:p>
          <a:p>
            <a:pPr algn="ctr">
              <a:spcBef>
                <a:spcPts val="0"/>
              </a:spcBef>
              <a:buFont typeface="Wingdings" pitchFamily="2" charset="2"/>
              <a:buNone/>
            </a:pPr>
            <a:endParaRPr lang="ru-RU" sz="3600" b="1" kern="0" dirty="0">
              <a:solidFill>
                <a:srgbClr val="C00000"/>
              </a:solidFill>
              <a:cs typeface="Times New Roman" pitchFamily="18" charset="0"/>
            </a:endParaRPr>
          </a:p>
          <a:p>
            <a:pPr algn="ctr">
              <a:spcBef>
                <a:spcPts val="0"/>
              </a:spcBef>
              <a:buFont typeface="Wingdings" pitchFamily="2" charset="2"/>
              <a:buNone/>
            </a:pPr>
            <a:endParaRPr lang="ru-RU" sz="3600" b="1" kern="0" dirty="0">
              <a:solidFill>
                <a:srgbClr val="C00000"/>
              </a:solidFill>
              <a:cs typeface="Times New Roman" pitchFamily="18" charset="0"/>
            </a:endParaRP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ru-RU" sz="3600" b="1" dirty="0" smtClean="0">
              <a:solidFill>
                <a:schemeClr val="tx2"/>
              </a:solidFill>
            </a:endParaRPr>
          </a:p>
          <a:p>
            <a:pPr algn="r">
              <a:lnSpc>
                <a:spcPct val="80000"/>
              </a:lnSpc>
            </a:pPr>
            <a:endParaRPr lang="en-US" sz="3600" b="1" dirty="0">
              <a:solidFill>
                <a:schemeClr val="tx2"/>
              </a:solidFill>
            </a:endParaRPr>
          </a:p>
          <a:p>
            <a:pPr algn="r">
              <a:lnSpc>
                <a:spcPct val="80000"/>
              </a:lnSpc>
            </a:pPr>
            <a:endParaRPr lang="ru-RU" sz="36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81000" y="-76200"/>
            <a:ext cx="8077200" cy="7620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algn="ctr"/>
            <a:endParaRPr lang="ru-RU" sz="2400" b="1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8600" y="1043255"/>
            <a:ext cx="8001000" cy="4875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20000"/>
              <a:buFont typeface="Arial" pitchFamily="34" charset="0"/>
              <a:buChar char="•"/>
            </a:pPr>
            <a:r>
              <a:rPr lang="ru-RU" sz="2400" kern="0" dirty="0">
                <a:latin typeface="Times New Roman" pitchFamily="18" charset="0"/>
                <a:cs typeface="Times New Roman" pitchFamily="18" charset="0"/>
              </a:rPr>
              <a:t> Лекарственные  средства, отходы от лекарственных и диагностических препаратов, </a:t>
            </a:r>
            <a:r>
              <a:rPr lang="ru-RU" sz="2400" kern="0" dirty="0" err="1">
                <a:latin typeface="Times New Roman" pitchFamily="18" charset="0"/>
                <a:cs typeface="Times New Roman" pitchFamily="18" charset="0"/>
              </a:rPr>
              <a:t>дезсредства</a:t>
            </a:r>
            <a:r>
              <a:rPr lang="ru-RU" sz="2400" kern="0" dirty="0">
                <a:latin typeface="Times New Roman" pitchFamily="18" charset="0"/>
                <a:cs typeface="Times New Roman" pitchFamily="18" charset="0"/>
              </a:rPr>
              <a:t>, не подлежащие использованию, с истекшим сроком  </a:t>
            </a: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годности.</a:t>
            </a:r>
            <a:endParaRPr lang="ru-RU" sz="2400" kern="0" dirty="0">
              <a:latin typeface="Times New Roman" pitchFamily="18" charset="0"/>
              <a:cs typeface="Times New Roman" pitchFamily="18" charset="0"/>
            </a:endParaRPr>
          </a:p>
          <a:p>
            <a:pPr marL="274320" indent="-27432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20000"/>
              <a:buFont typeface="Arial" pitchFamily="34" charset="0"/>
              <a:buChar char="•"/>
            </a:pPr>
            <a:r>
              <a:rPr lang="ru-RU" sz="24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kern="0" dirty="0" err="1">
                <a:latin typeface="Times New Roman" pitchFamily="18" charset="0"/>
                <a:cs typeface="Times New Roman" pitchFamily="18" charset="0"/>
              </a:rPr>
              <a:t>Цитостатики</a:t>
            </a:r>
            <a:r>
              <a:rPr lang="ru-RU" sz="2400" kern="0" dirty="0">
                <a:latin typeface="Times New Roman" pitchFamily="18" charset="0"/>
                <a:cs typeface="Times New Roman" pitchFamily="18" charset="0"/>
              </a:rPr>
              <a:t>  и другие  химические </a:t>
            </a: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препараты.</a:t>
            </a:r>
            <a:endParaRPr lang="ru-RU" sz="2400" kern="0" dirty="0">
              <a:latin typeface="Times New Roman" pitchFamily="18" charset="0"/>
              <a:cs typeface="Times New Roman" pitchFamily="18" charset="0"/>
            </a:endParaRPr>
          </a:p>
          <a:p>
            <a:pPr marL="274320" indent="-27432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20000"/>
              <a:buFont typeface="Arial" pitchFamily="34" charset="0"/>
              <a:buChar char="•"/>
            </a:pPr>
            <a:r>
              <a:rPr lang="ru-RU" sz="2400" kern="0" dirty="0">
                <a:latin typeface="Times New Roman" pitchFamily="18" charset="0"/>
                <a:cs typeface="Times New Roman" pitchFamily="18" charset="0"/>
              </a:rPr>
              <a:t>Ртутьсодержащие  предметы, приборы и </a:t>
            </a: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оборудование.</a:t>
            </a:r>
            <a:endParaRPr lang="ru-RU" sz="2400" kern="0" dirty="0">
              <a:latin typeface="Times New Roman" pitchFamily="18" charset="0"/>
              <a:cs typeface="Times New Roman" pitchFamily="18" charset="0"/>
            </a:endParaRPr>
          </a:p>
          <a:p>
            <a:pPr marL="274320" indent="-27432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20000"/>
              <a:buFont typeface="Arial" pitchFamily="34" charset="0"/>
              <a:buChar char="•"/>
            </a:pPr>
            <a:endParaRPr lang="ru-RU" sz="2400" kern="0" dirty="0">
              <a:latin typeface="Times New Roman" pitchFamily="18" charset="0"/>
              <a:cs typeface="Times New Roman" pitchFamily="18" charset="0"/>
            </a:endParaRPr>
          </a:p>
          <a:p>
            <a:pPr marL="273050" indent="26035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20000"/>
            </a:pPr>
            <a:r>
              <a:rPr lang="ru-RU" sz="2400" b="1" kern="0" dirty="0" smtClean="0">
                <a:latin typeface="Times New Roman" pitchFamily="18" charset="0"/>
                <a:cs typeface="Times New Roman" pitchFamily="18" charset="0"/>
              </a:rPr>
              <a:t>Отходы </a:t>
            </a:r>
            <a:r>
              <a:rPr lang="ru-RU" sz="2400" b="1" kern="0" dirty="0">
                <a:latin typeface="Times New Roman" pitchFamily="18" charset="0"/>
                <a:cs typeface="Times New Roman" pitchFamily="18" charset="0"/>
              </a:rPr>
              <a:t>класса </a:t>
            </a:r>
            <a:r>
              <a:rPr lang="ru-RU" sz="2400" b="1" kern="0" dirty="0" smtClean="0">
                <a:latin typeface="Times New Roman" pitchFamily="18" charset="0"/>
                <a:cs typeface="Times New Roman" pitchFamily="18" charset="0"/>
              </a:rPr>
              <a:t>Г образуются</a:t>
            </a: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kern="0" dirty="0">
              <a:latin typeface="Times New Roman" pitchFamily="18" charset="0"/>
              <a:cs typeface="Times New Roman" pitchFamily="18" charset="0"/>
            </a:endParaRPr>
          </a:p>
          <a:p>
            <a:pPr marL="273050" indent="26035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20000"/>
            </a:pP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лечебно-диагностических </a:t>
            </a:r>
            <a:r>
              <a:rPr lang="ru-RU" sz="2400" kern="0" dirty="0">
                <a:latin typeface="Times New Roman" pitchFamily="18" charset="0"/>
                <a:cs typeface="Times New Roman" pitchFamily="18" charset="0"/>
              </a:rPr>
              <a:t>подразделениях,  химических лабораториях, патологоанатомических отделениях, фармацевтических цехах, аптеках, складах, административно-хозяйственных </a:t>
            </a: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помещениях.</a:t>
            </a:r>
            <a:endParaRPr lang="ru-RU" sz="2400" kern="0" dirty="0">
              <a:latin typeface="Times New Roman" pitchFamily="18" charset="0"/>
              <a:cs typeface="Times New Roman" pitchFamily="18" charset="0"/>
            </a:endParaRPr>
          </a:p>
          <a:p>
            <a:pPr marL="273050" indent="26035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20000"/>
              <a:buFont typeface="Arial" pitchFamily="34" charset="0"/>
              <a:buChar char="•"/>
            </a:pPr>
            <a:endParaRPr lang="ru-RU" sz="24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4800" y="457200"/>
            <a:ext cx="8229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itchFamily="18" charset="0"/>
              </a:rPr>
              <a:t>Отходы класса 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81000" y="-76200"/>
            <a:ext cx="8077200" cy="7620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algn="ctr"/>
            <a:endParaRPr lang="ru-RU" sz="2400" b="1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81000" y="1371600"/>
            <a:ext cx="8001000" cy="346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algn="just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20000"/>
              <a:buFont typeface="Arial" pitchFamily="34" charset="0"/>
              <a:buChar char="•"/>
            </a:pPr>
            <a:r>
              <a:rPr lang="ru-RU" sz="2400" kern="0" dirty="0">
                <a:latin typeface="Times New Roman" pitchFamily="18" charset="0"/>
                <a:cs typeface="Times New Roman" pitchFamily="18" charset="0"/>
              </a:rPr>
              <a:t>Радиоактивные отходы. Все виды отходов, содержащие радиоактивные компоненты.</a:t>
            </a:r>
          </a:p>
          <a:p>
            <a:pPr marL="274320" indent="-274320" algn="just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20000"/>
              <a:buFont typeface="Arial" pitchFamily="34" charset="0"/>
              <a:buChar char="•"/>
            </a:pPr>
            <a:endParaRPr lang="ru-RU" sz="2400" kern="0" dirty="0">
              <a:latin typeface="Times New Roman" pitchFamily="18" charset="0"/>
              <a:cs typeface="Times New Roman" pitchFamily="18" charset="0"/>
            </a:endParaRPr>
          </a:p>
          <a:p>
            <a:pPr marL="273050" indent="260350" algn="just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20000"/>
            </a:pPr>
            <a:r>
              <a:rPr lang="ru-RU" sz="2400" b="1" kern="0" dirty="0">
                <a:latin typeface="Times New Roman" pitchFamily="18" charset="0"/>
                <a:cs typeface="Times New Roman" pitchFamily="18" charset="0"/>
              </a:rPr>
              <a:t>Отходы класса </a:t>
            </a:r>
            <a:r>
              <a:rPr lang="ru-RU" sz="2400" b="1" kern="0" dirty="0" smtClean="0">
                <a:latin typeface="Times New Roman" pitchFamily="18" charset="0"/>
                <a:cs typeface="Times New Roman" pitchFamily="18" charset="0"/>
              </a:rPr>
              <a:t>Д </a:t>
            </a:r>
            <a:r>
              <a:rPr lang="ru-RU" sz="2400" b="1" kern="0" dirty="0" smtClean="0">
                <a:latin typeface="Times New Roman" pitchFamily="18" charset="0"/>
                <a:cs typeface="Times New Roman" pitchFamily="18" charset="0"/>
              </a:rPr>
              <a:t>образуются:</a:t>
            </a:r>
            <a:endParaRPr lang="ru-RU" sz="2400" b="1" kern="0" dirty="0">
              <a:latin typeface="Times New Roman" pitchFamily="18" charset="0"/>
              <a:cs typeface="Times New Roman" pitchFamily="18" charset="0"/>
            </a:endParaRPr>
          </a:p>
          <a:p>
            <a:pPr marL="273050" indent="260350" algn="just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20000"/>
            </a:pP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в диагностических лабораториях </a:t>
            </a:r>
            <a:r>
              <a:rPr lang="ru-RU" sz="2400" kern="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отделениях), </a:t>
            </a: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радиоизотопных</a:t>
            </a:r>
            <a:r>
              <a:rPr lang="ru-RU" sz="24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лабораториях</a:t>
            </a: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, рентгеновских кабинетах.</a:t>
            </a:r>
            <a:endParaRPr lang="ru-RU" sz="2400" kern="0" dirty="0">
              <a:latin typeface="Times New Roman" pitchFamily="18" charset="0"/>
              <a:cs typeface="Times New Roman" pitchFamily="18" charset="0"/>
            </a:endParaRPr>
          </a:p>
          <a:p>
            <a:pPr marL="273050" indent="260350" algn="just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20000"/>
            </a:pPr>
            <a:endParaRPr lang="ru-RU" sz="2400" kern="0" dirty="0">
              <a:latin typeface="Times New Roman" pitchFamily="18" charset="0"/>
              <a:cs typeface="Times New Roman" pitchFamily="18" charset="0"/>
            </a:endParaRPr>
          </a:p>
          <a:p>
            <a:pPr marL="273050" indent="260350" algn="just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20000"/>
              <a:buFont typeface="Arial" pitchFamily="34" charset="0"/>
              <a:buChar char="•"/>
            </a:pPr>
            <a:endParaRPr lang="ru-RU" sz="24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4800" y="457200"/>
            <a:ext cx="8229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itchFamily="18" charset="0"/>
              </a:rPr>
              <a:t>Отходы класса 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6"/>
          <p:cNvSpPr txBox="1">
            <a:spLocks/>
          </p:cNvSpPr>
          <p:nvPr/>
        </p:nvSpPr>
        <p:spPr>
          <a:xfrm>
            <a:off x="357158" y="188641"/>
            <a:ext cx="7959258" cy="288032"/>
          </a:xfrm>
          <a:prstGeom prst="rect">
            <a:avLst/>
          </a:prstGeom>
          <a:noFill/>
        </p:spPr>
        <p:txBody>
          <a:bodyPr lIns="92075" tIns="46038" rIns="92075" bIns="46038" anchor="ctr">
            <a:normAutofit fontScale="525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+mj-cs"/>
              </a:rPr>
              <a:t>       </a:t>
            </a:r>
          </a:p>
        </p:txBody>
      </p:sp>
      <p:sp>
        <p:nvSpPr>
          <p:cNvPr id="4" name="Содержимое 3"/>
          <p:cNvSpPr txBox="1">
            <a:spLocks/>
          </p:cNvSpPr>
          <p:nvPr/>
        </p:nvSpPr>
        <p:spPr>
          <a:xfrm>
            <a:off x="556723" y="1215738"/>
            <a:ext cx="7560128" cy="471079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447675" indent="-269875" algn="just" fontAlgn="auto"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no Pro Caption" pitchFamily="18" charset="0"/>
              <a:buChar char="×"/>
              <a:defRPr/>
            </a:pPr>
            <a:r>
              <a:rPr lang="ru-RU" sz="2000" b="1" dirty="0">
                <a:solidFill>
                  <a:schemeClr val="tx2"/>
                </a:solidFill>
                <a:latin typeface="Arno Pro Caption" pitchFamily="18" charset="0"/>
              </a:rPr>
              <a:t>Смешивать отходы различных классов в общей ёмкости.</a:t>
            </a:r>
          </a:p>
          <a:p>
            <a:pPr marL="447675" indent="-269875" algn="just" fontAlgn="auto"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no Pro Caption" pitchFamily="18" charset="0"/>
              <a:buChar char="×"/>
              <a:defRPr/>
            </a:pPr>
            <a:r>
              <a:rPr lang="ru-RU" sz="2000" b="1" dirty="0">
                <a:solidFill>
                  <a:schemeClr val="tx2"/>
                </a:solidFill>
                <a:latin typeface="Arno Pro Caption" pitchFamily="18" charset="0"/>
              </a:rPr>
              <a:t>Вручную разрушать, разрезать отходы классов Б и В, в том числе  использованные системы для </a:t>
            </a:r>
            <a:r>
              <a:rPr lang="ru-RU" sz="2000" b="1" dirty="0" smtClean="0">
                <a:solidFill>
                  <a:schemeClr val="tx2"/>
                </a:solidFill>
                <a:latin typeface="Arno Pro Caption" pitchFamily="18" charset="0"/>
              </a:rPr>
              <a:t>в/</a:t>
            </a:r>
            <a:r>
              <a:rPr lang="ru-RU" sz="2000" b="1" dirty="0" err="1" smtClean="0">
                <a:solidFill>
                  <a:schemeClr val="tx2"/>
                </a:solidFill>
                <a:latin typeface="Arno Pro Caption" pitchFamily="18" charset="0"/>
              </a:rPr>
              <a:t>в</a:t>
            </a:r>
            <a:r>
              <a:rPr lang="ru-RU" sz="2000" b="1" dirty="0" smtClean="0">
                <a:solidFill>
                  <a:schemeClr val="tx2"/>
                </a:solidFill>
                <a:latin typeface="Arno Pro Caption" pitchFamily="18" charset="0"/>
              </a:rPr>
              <a:t> </a:t>
            </a:r>
            <a:r>
              <a:rPr lang="ru-RU" sz="2000" b="1" dirty="0" err="1">
                <a:solidFill>
                  <a:schemeClr val="tx2"/>
                </a:solidFill>
                <a:latin typeface="Arno Pro Caption" pitchFamily="18" charset="0"/>
              </a:rPr>
              <a:t>инфузий</a:t>
            </a:r>
            <a:r>
              <a:rPr lang="ru-RU" sz="2000" b="1" dirty="0">
                <a:solidFill>
                  <a:schemeClr val="tx2"/>
                </a:solidFill>
                <a:latin typeface="Arno Pro Caption" pitchFamily="18" charset="0"/>
              </a:rPr>
              <a:t>.</a:t>
            </a:r>
          </a:p>
          <a:p>
            <a:pPr marL="447675" indent="-269875" algn="just" fontAlgn="auto"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no Pro Caption" pitchFamily="18" charset="0"/>
              <a:buChar char="×"/>
              <a:defRPr/>
            </a:pPr>
            <a:r>
              <a:rPr lang="ru-RU" sz="2000" b="1" dirty="0">
                <a:solidFill>
                  <a:schemeClr val="tx2"/>
                </a:solidFill>
                <a:latin typeface="Arno Pro Caption" pitchFamily="18" charset="0"/>
              </a:rPr>
              <a:t>Снимать вручную иглу со шприца после использования, надевать колпачок на иглу после использования.</a:t>
            </a:r>
          </a:p>
          <a:p>
            <a:pPr marL="447675" indent="-269875" algn="just" fontAlgn="auto"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no Pro Caption" pitchFamily="18" charset="0"/>
              <a:buChar char="×"/>
              <a:defRPr/>
            </a:pPr>
            <a:r>
              <a:rPr lang="ru-RU" sz="2000" b="1" dirty="0">
                <a:solidFill>
                  <a:schemeClr val="tx2"/>
                </a:solidFill>
                <a:latin typeface="Arno Pro Caption" pitchFamily="18" charset="0"/>
              </a:rPr>
              <a:t>Пересыпать неупакованные отходы классов Б и В из одной емкости в другую, утрамбовывать отходы Б и В.</a:t>
            </a:r>
          </a:p>
          <a:p>
            <a:pPr marL="447675" indent="-269875" algn="just" fontAlgn="auto"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no Pro Caption" pitchFamily="18" charset="0"/>
              <a:buChar char="×"/>
              <a:defRPr/>
            </a:pPr>
            <a:r>
              <a:rPr lang="ru-RU" sz="2000" b="1" dirty="0">
                <a:solidFill>
                  <a:schemeClr val="tx2"/>
                </a:solidFill>
                <a:latin typeface="Arno Pro Caption" pitchFamily="18" charset="0"/>
              </a:rPr>
              <a:t>Использовать мягкую одноразовую упаковку для сбора острого </a:t>
            </a:r>
            <a:r>
              <a:rPr lang="ru-RU" sz="2000" b="1" dirty="0" err="1" smtClean="0">
                <a:solidFill>
                  <a:schemeClr val="tx2"/>
                </a:solidFill>
                <a:latin typeface="Arno Pro Caption" pitchFamily="18" charset="0"/>
              </a:rPr>
              <a:t>мединструментария</a:t>
            </a:r>
            <a:endParaRPr lang="ru-RU" sz="2000" b="1" dirty="0">
              <a:solidFill>
                <a:schemeClr val="tx2"/>
              </a:solidFill>
              <a:latin typeface="Arno Pro Caption" pitchFamily="18" charset="0"/>
            </a:endParaRPr>
          </a:p>
          <a:p>
            <a:pPr marL="447675" indent="-269875" algn="just" fontAlgn="auto"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no Pro Caption" pitchFamily="18" charset="0"/>
              <a:buChar char="×"/>
              <a:defRPr/>
            </a:pPr>
            <a:r>
              <a:rPr lang="ru-RU" sz="2000" b="1" dirty="0">
                <a:solidFill>
                  <a:schemeClr val="tx2"/>
                </a:solidFill>
                <a:latin typeface="Arno Pro Caption" pitchFamily="18" charset="0"/>
              </a:rPr>
              <a:t>Работать с отходами без применения средств индивидуальной защиты</a:t>
            </a:r>
          </a:p>
          <a:p>
            <a:pPr marL="447675" indent="-269875" algn="just" fontAlgn="auto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no Pro Caption" pitchFamily="18" charset="0"/>
              <a:buChar char="×"/>
              <a:defRPr/>
            </a:pPr>
            <a:r>
              <a:rPr lang="ru-RU" sz="2000" b="1" dirty="0">
                <a:solidFill>
                  <a:schemeClr val="tx2"/>
                </a:solidFill>
                <a:latin typeface="Arno Pro Caption" pitchFamily="18" charset="0"/>
              </a:rPr>
              <a:t>Допускать к работе с отходами: </a:t>
            </a:r>
          </a:p>
          <a:p>
            <a:pPr marL="447675" indent="-269875" algn="just" fontAlgn="auto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defRPr/>
            </a:pPr>
            <a:r>
              <a:rPr lang="ru-RU" sz="2000" b="1" dirty="0">
                <a:solidFill>
                  <a:schemeClr val="tx2"/>
                </a:solidFill>
                <a:latin typeface="Arno Pro Caption" pitchFamily="18" charset="0"/>
              </a:rPr>
              <a:t>	-лиц моложе 18 лет, </a:t>
            </a:r>
          </a:p>
          <a:p>
            <a:pPr marL="447675" indent="-269875" algn="just" fontAlgn="auto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defRPr/>
            </a:pPr>
            <a:r>
              <a:rPr lang="ru-RU" sz="2000" b="1" dirty="0">
                <a:solidFill>
                  <a:schemeClr val="tx2"/>
                </a:solidFill>
                <a:latin typeface="Arno Pro Caption" pitchFamily="18" charset="0"/>
              </a:rPr>
              <a:t>	-лиц, не прошедших инструктаж по безопасному обращению с </a:t>
            </a:r>
            <a:r>
              <a:rPr lang="ru-RU" sz="2000" b="1" dirty="0" err="1" smtClean="0">
                <a:solidFill>
                  <a:schemeClr val="tx2"/>
                </a:solidFill>
                <a:latin typeface="Arno Pro Caption" pitchFamily="18" charset="0"/>
              </a:rPr>
              <a:t>медотходами</a:t>
            </a:r>
            <a:r>
              <a:rPr lang="ru-RU" sz="2000" b="1" dirty="0">
                <a:solidFill>
                  <a:schemeClr val="tx2"/>
                </a:solidFill>
                <a:latin typeface="Arno Pro Caption" pitchFamily="18" charset="0"/>
              </a:rPr>
              <a:t>, </a:t>
            </a:r>
          </a:p>
          <a:p>
            <a:pPr marL="447675" indent="-269875" algn="just" fontAlgn="auto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defRPr/>
            </a:pPr>
            <a:r>
              <a:rPr lang="ru-RU" sz="2000" b="1" dirty="0">
                <a:solidFill>
                  <a:schemeClr val="tx2"/>
                </a:solidFill>
                <a:latin typeface="Arno Pro Caption" pitchFamily="18" charset="0"/>
              </a:rPr>
              <a:t>	-лиц, не привитых против гепатита В.</a:t>
            </a:r>
          </a:p>
          <a:p>
            <a:pPr marL="514350" indent="-514350" algn="just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defRPr/>
            </a:pPr>
            <a:endParaRPr lang="ru-RU" sz="2000" dirty="0">
              <a:solidFill>
                <a:schemeClr val="tx2"/>
              </a:solidFill>
            </a:endParaRPr>
          </a:p>
          <a:p>
            <a:pPr marL="514350" indent="-51435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defRPr/>
            </a:pP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36868" name="Прямоугольник 5"/>
          <p:cNvSpPr>
            <a:spLocks noChangeArrowheads="1"/>
          </p:cNvSpPr>
          <p:nvPr/>
        </p:nvSpPr>
        <p:spPr bwMode="auto">
          <a:xfrm>
            <a:off x="957263" y="409802"/>
            <a:ext cx="69659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800" b="1" dirty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ru-RU" sz="3200" b="1" dirty="0">
                <a:solidFill>
                  <a:srgbClr val="FF0000"/>
                </a:solidFill>
                <a:latin typeface="Calibri" pitchFamily="34" charset="0"/>
              </a:rPr>
              <a:t>Запрещается!</a:t>
            </a:r>
            <a:endParaRPr lang="ru-RU" sz="3200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6"/>
          <p:cNvSpPr txBox="1">
            <a:spLocks/>
          </p:cNvSpPr>
          <p:nvPr/>
        </p:nvSpPr>
        <p:spPr>
          <a:xfrm>
            <a:off x="577594" y="564199"/>
            <a:ext cx="7959258" cy="288032"/>
          </a:xfrm>
          <a:prstGeom prst="rect">
            <a:avLst/>
          </a:prstGeom>
          <a:noFill/>
        </p:spPr>
        <p:txBody>
          <a:bodyPr lIns="92075" tIns="46038" rIns="92075" bIns="46038" anchor="ctr">
            <a:normAutofit fontScale="52500" lnSpcReduction="2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+mj-cs"/>
              </a:rPr>
              <a:t>       </a:t>
            </a:r>
          </a:p>
        </p:txBody>
      </p:sp>
      <p:sp>
        <p:nvSpPr>
          <p:cNvPr id="4" name="Содержимое 3"/>
          <p:cNvSpPr txBox="1">
            <a:spLocks/>
          </p:cNvSpPr>
          <p:nvPr/>
        </p:nvSpPr>
        <p:spPr>
          <a:xfrm>
            <a:off x="857250" y="1143000"/>
            <a:ext cx="6825344" cy="396784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447675" indent="-269875" algn="just" fontAlgn="auto"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no Pro Caption" pitchFamily="18" charset="0"/>
              <a:buChar char="×"/>
              <a:defRPr/>
            </a:pPr>
            <a:r>
              <a:rPr lang="ru-RU" sz="2000" b="1" dirty="0" smtClean="0">
                <a:solidFill>
                  <a:schemeClr val="tx2"/>
                </a:solidFill>
                <a:latin typeface="Arno Pro Caption" pitchFamily="18" charset="0"/>
              </a:rPr>
              <a:t>Перемещать </a:t>
            </a:r>
            <a:r>
              <a:rPr lang="ru-RU" sz="2000" b="1" dirty="0">
                <a:solidFill>
                  <a:schemeClr val="tx2"/>
                </a:solidFill>
                <a:latin typeface="Arno Pro Caption" pitchFamily="18" charset="0"/>
              </a:rPr>
              <a:t>отходы классов Б и В  </a:t>
            </a:r>
            <a:r>
              <a:rPr lang="ru-RU" sz="2000" b="1" dirty="0" err="1">
                <a:solidFill>
                  <a:schemeClr val="tx2"/>
                </a:solidFill>
                <a:latin typeface="Arno Pro Caption" pitchFamily="18" charset="0"/>
              </a:rPr>
              <a:t>в</a:t>
            </a:r>
            <a:r>
              <a:rPr lang="ru-RU" sz="2000" b="1" dirty="0">
                <a:solidFill>
                  <a:schemeClr val="tx2"/>
                </a:solidFill>
                <a:latin typeface="Arno Pro Caption" pitchFamily="18" charset="0"/>
              </a:rPr>
              <a:t> открытых ёмкостях за пределы подразделения.</a:t>
            </a:r>
          </a:p>
          <a:p>
            <a:pPr marL="447675" indent="-269875" algn="just" fontAlgn="auto"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no Pro Caption" pitchFamily="18" charset="0"/>
              <a:buChar char="×"/>
              <a:defRPr/>
            </a:pPr>
            <a:r>
              <a:rPr lang="ru-RU" sz="2000" b="1" dirty="0">
                <a:solidFill>
                  <a:schemeClr val="tx2"/>
                </a:solidFill>
                <a:latin typeface="Arno Pro Caption" pitchFamily="18" charset="0"/>
              </a:rPr>
              <a:t>Вывозить необеззараженные отходы класса В за пределы территории организации. </a:t>
            </a:r>
          </a:p>
          <a:p>
            <a:pPr marL="447675" indent="-269875" algn="just" fontAlgn="auto"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no Pro Caption" pitchFamily="18" charset="0"/>
              <a:buChar char="×"/>
              <a:defRPr/>
            </a:pPr>
            <a:r>
              <a:rPr lang="ru-RU" sz="2000" b="1" dirty="0">
                <a:solidFill>
                  <a:schemeClr val="tx2"/>
                </a:solidFill>
                <a:latin typeface="Arno Pro Caption" pitchFamily="18" charset="0"/>
              </a:rPr>
              <a:t>Выходить в спецодежде за пределы рабочего помещения участка обеззараживания.</a:t>
            </a:r>
          </a:p>
          <a:p>
            <a:pPr marL="447675" indent="-269875" algn="just" fontAlgn="auto">
              <a:spcBef>
                <a:spcPct val="20000"/>
              </a:spcBef>
              <a:spcAft>
                <a:spcPts val="0"/>
              </a:spcAft>
              <a:buClr>
                <a:srgbClr val="FF0000"/>
              </a:buClr>
              <a:buSzPct val="100000"/>
              <a:buFont typeface="Arno Pro Caption" pitchFamily="18" charset="0"/>
              <a:buChar char="×"/>
              <a:defRPr/>
            </a:pPr>
            <a:r>
              <a:rPr lang="ru-RU" sz="2000" b="1" dirty="0">
                <a:solidFill>
                  <a:schemeClr val="tx2"/>
                </a:solidFill>
                <a:latin typeface="Arno Pro Caption" pitchFamily="18" charset="0"/>
              </a:rPr>
              <a:t>Стирать спецодежду  на дому. </a:t>
            </a:r>
          </a:p>
          <a:p>
            <a:pPr marL="514350" indent="-514350" algn="just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defRPr/>
            </a:pPr>
            <a:endParaRPr lang="ru-RU" sz="2000" dirty="0">
              <a:solidFill>
                <a:schemeClr val="tx2"/>
              </a:solidFill>
            </a:endParaRPr>
          </a:p>
          <a:p>
            <a:pPr marL="514350" indent="-51435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  <a:defRPr/>
            </a:pP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36868" name="Прямоугольник 5"/>
          <p:cNvSpPr>
            <a:spLocks noChangeArrowheads="1"/>
          </p:cNvSpPr>
          <p:nvPr/>
        </p:nvSpPr>
        <p:spPr bwMode="auto">
          <a:xfrm>
            <a:off x="1145042" y="417967"/>
            <a:ext cx="69659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Calibri" pitchFamily="34" charset="0"/>
              </a:rPr>
              <a:t> Запрещается!</a:t>
            </a:r>
            <a:endParaRPr lang="ru-RU" sz="3200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0ED50-C3B0-450E-B02E-0CE0A1C5E3FC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-117763" y="0"/>
            <a:ext cx="8077200" cy="7620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</a:rPr>
              <a:t>Требования безопасности при обращении с отходами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-277092" y="608371"/>
            <a:ext cx="9227127" cy="6638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00" indent="-368300" algn="just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20000"/>
              <a:buFont typeface="Arial" pitchFamily="34" charset="0"/>
              <a:buChar char="•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случае получения работником при обращении с медицинскими отходами травмы, потенциально опасной в плане инфицирования (укол, порез с нарушением целостности кожных покровов и/или слизистых), необходимо принять меры экстренной профилактики. На рабочем месте персонала должна быть аптечка первой медицинской помощи при травмах.</a:t>
            </a:r>
          </a:p>
          <a:p>
            <a:pPr marL="635000" indent="-368300" algn="just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20000"/>
              <a:buFont typeface="Arial" pitchFamily="34" charset="0"/>
              <a:buChar char="•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Ответственным лицом вносится запись в журнал учета аварийных ситуаций, составляется акт о несчастном случае на производстве установленной формы с указанием даты, времени, места, характера травмы, в котором подробно описывают ситуацию, использование средств индивидуальной защиты, соблюдение правил техники безопасности, указывают лиц, находившихся на месте травмы, а также примененный метод экстренной профилактики.</a:t>
            </a:r>
          </a:p>
          <a:p>
            <a:pPr marL="635000" indent="-368300" algn="just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20000"/>
              <a:buFont typeface="Arial" pitchFamily="34" charset="0"/>
              <a:buChar char="•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Извещение, учет и расследование случаев инфицирования персонала возбудителями инфекционных заболеваний, связанных с профессиональной деятельностью, проводятся в соответствии с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установленными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требованиями.</a:t>
            </a:r>
          </a:p>
          <a:p>
            <a:pPr marL="273050" indent="260350" algn="just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20000"/>
              <a:buFont typeface="Arial" pitchFamily="34" charset="0"/>
              <a:buChar char="•"/>
            </a:pPr>
            <a:endParaRPr lang="ru-RU" sz="2400" kern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81000" y="152400"/>
            <a:ext cx="8077200" cy="7620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fontAlgn="auto">
              <a:spcAft>
                <a:spcPts val="0"/>
              </a:spcAft>
            </a:pPr>
            <a:r>
              <a:rPr lang="ru-RU" sz="2400" b="1" kern="0" dirty="0" smtClean="0">
                <a:latin typeface="Times New Roman" pitchFamily="18" charset="0"/>
                <a:cs typeface="Times New Roman" pitchFamily="18" charset="0"/>
              </a:rPr>
              <a:t>Основные нормативные </a:t>
            </a:r>
            <a:r>
              <a:rPr lang="ru-RU" sz="2400" b="1" kern="0" dirty="0">
                <a:latin typeface="Times New Roman" pitchFamily="18" charset="0"/>
                <a:cs typeface="Times New Roman" pitchFamily="18" charset="0"/>
              </a:rPr>
              <a:t>документы  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81000" y="1253838"/>
            <a:ext cx="8194964" cy="4953000"/>
          </a:xfrm>
          <a:prstGeom prst="rect">
            <a:avLst/>
          </a:prstGeom>
        </p:spPr>
        <p:txBody>
          <a:bodyPr vert="horz" wrap="square" lIns="36000" rIns="36000">
            <a:noAutofit/>
          </a:bodyPr>
          <a:lstStyle/>
          <a:p>
            <a:pPr indent="363538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ru-RU" sz="2400" kern="0" dirty="0">
                <a:latin typeface="Times New Roman" pitchFamily="18" charset="0"/>
                <a:cs typeface="Times New Roman" pitchFamily="18" charset="0"/>
              </a:rPr>
              <a:t>Федеральный закон от </a:t>
            </a: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30.03.1999 № </a:t>
            </a:r>
            <a:r>
              <a:rPr lang="ru-RU" sz="2400" kern="0" dirty="0">
                <a:latin typeface="Times New Roman" pitchFamily="18" charset="0"/>
                <a:cs typeface="Times New Roman" pitchFamily="18" charset="0"/>
              </a:rPr>
              <a:t>52-ФЗ «О санитарно-эпидемиологическом благополучии населения» (ст</a:t>
            </a: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. 22).</a:t>
            </a:r>
            <a:endParaRPr lang="ru-RU" sz="2400" kern="0" dirty="0">
              <a:latin typeface="Times New Roman" pitchFamily="18" charset="0"/>
              <a:cs typeface="Times New Roman" pitchFamily="18" charset="0"/>
            </a:endParaRPr>
          </a:p>
          <a:p>
            <a:pPr indent="363538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ru-RU" sz="2400" kern="0" dirty="0" err="1"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sz="2400" kern="0" dirty="0">
                <a:latin typeface="Times New Roman" pitchFamily="18" charset="0"/>
                <a:cs typeface="Times New Roman" pitchFamily="18" charset="0"/>
              </a:rPr>
              <a:t> 2.1.7.2790-10 </a:t>
            </a: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«Санитарно-эпидемиологические </a:t>
            </a:r>
            <a:r>
              <a:rPr lang="ru-RU" sz="2400" kern="0" dirty="0">
                <a:latin typeface="Times New Roman" pitchFamily="18" charset="0"/>
                <a:cs typeface="Times New Roman" pitchFamily="18" charset="0"/>
              </a:rPr>
              <a:t>требования к обращению с медицинскими </a:t>
            </a: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отходами». </a:t>
            </a:r>
            <a:endParaRPr lang="ru-RU" sz="2400" kern="0" dirty="0">
              <a:latin typeface="Times New Roman" pitchFamily="18" charset="0"/>
              <a:cs typeface="Times New Roman" pitchFamily="18" charset="0"/>
            </a:endParaRPr>
          </a:p>
          <a:p>
            <a:pPr indent="363538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ru-RU" sz="2400" kern="0" dirty="0" err="1"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sz="2400" kern="0" dirty="0">
                <a:latin typeface="Times New Roman" pitchFamily="18" charset="0"/>
                <a:cs typeface="Times New Roman" pitchFamily="18" charset="0"/>
              </a:rPr>
              <a:t> 2.1.3.2630-10 «Санитарно-эпидемиологические требования организациям, осуществляющим медицинскую деятельность</a:t>
            </a: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sz="2400" kern="0" dirty="0">
              <a:latin typeface="Times New Roman" pitchFamily="18" charset="0"/>
              <a:cs typeface="Times New Roman" pitchFamily="18" charset="0"/>
            </a:endParaRPr>
          </a:p>
          <a:p>
            <a:pPr indent="363538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Федеральный закон</a:t>
            </a:r>
            <a:r>
              <a:rPr lang="ru-RU" sz="2400" kern="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от 21.11.2011 № 323-ФЗ «Об </a:t>
            </a:r>
            <a:r>
              <a:rPr lang="ru-RU" sz="2400" kern="0" dirty="0">
                <a:latin typeface="Times New Roman" pitchFamily="18" charset="0"/>
                <a:cs typeface="Times New Roman" pitchFamily="18" charset="0"/>
              </a:rPr>
              <a:t>основах охраны здоровья граждан в </a:t>
            </a: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Российской</a:t>
            </a:r>
            <a:r>
              <a:rPr lang="ru-RU" sz="2400" kern="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Федерации». </a:t>
            </a:r>
            <a:endParaRPr lang="ru-RU" sz="2400" kern="0" dirty="0">
              <a:latin typeface="Times New Roman" pitchFamily="18" charset="0"/>
              <a:cs typeface="Times New Roman" pitchFamily="18" charset="0"/>
            </a:endParaRPr>
          </a:p>
          <a:p>
            <a:pPr indent="363538">
              <a:lnSpc>
                <a:spcPct val="90000"/>
              </a:lnSpc>
              <a:spcBef>
                <a:spcPts val="600"/>
              </a:spcBef>
              <a:buFont typeface="Arial" pitchFamily="34" charset="0"/>
              <a:buChar char="•"/>
            </a:pPr>
            <a:endParaRPr lang="ru-RU" sz="2400" kern="0" dirty="0" smtClean="0">
              <a:latin typeface="Times New Roman" pitchFamily="18" charset="0"/>
              <a:cs typeface="Times New Roman" pitchFamily="18" charset="0"/>
            </a:endParaRPr>
          </a:p>
          <a:p>
            <a:pPr indent="363538">
              <a:lnSpc>
                <a:spcPct val="90000"/>
              </a:lnSpc>
              <a:spcBef>
                <a:spcPts val="600"/>
              </a:spcBef>
            </a:pP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Рекомендовано также использовать  методические </a:t>
            </a:r>
            <a:r>
              <a:rPr lang="ru-RU" sz="2400" kern="0" dirty="0">
                <a:latin typeface="Times New Roman" pitchFamily="18" charset="0"/>
                <a:cs typeface="Times New Roman" pitchFamily="18" charset="0"/>
              </a:rPr>
              <a:t>указания МУ 3.1.2313-08 «Требования к обеззараживанию, уничтожению и утилизации шприцев инъекционных однократного применения». </a:t>
            </a:r>
            <a:br>
              <a:rPr lang="ru-RU" sz="2400" kern="0" dirty="0">
                <a:latin typeface="Times New Roman" pitchFamily="18" charset="0"/>
                <a:cs typeface="Times New Roman" pitchFamily="18" charset="0"/>
              </a:rPr>
            </a:br>
            <a:endParaRPr lang="ru-RU" sz="2400" kern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81000" y="381000"/>
            <a:ext cx="8077200" cy="7620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r>
              <a:rPr lang="ru-RU" sz="2400" b="1" dirty="0">
                <a:latin typeface="Times New Roman" pitchFamily="18" charset="0"/>
              </a:rPr>
              <a:t>Классификация медицинских отходов</a:t>
            </a:r>
            <a:r>
              <a:rPr lang="ru-RU" sz="2400" b="1" kern="0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04800" y="1392385"/>
            <a:ext cx="7772400" cy="45427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1950" indent="-361950" algn="just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ru-RU" sz="2400" b="1" kern="0" dirty="0">
                <a:latin typeface="Times New Roman" pitchFamily="18" charset="0"/>
                <a:cs typeface="Times New Roman" pitchFamily="18" charset="0"/>
              </a:rPr>
              <a:t>Класс А </a:t>
            </a:r>
            <a:r>
              <a:rPr lang="ru-RU" sz="2400" kern="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kern="0" dirty="0" err="1">
                <a:latin typeface="Times New Roman" pitchFamily="18" charset="0"/>
                <a:cs typeface="Times New Roman" pitchFamily="18" charset="0"/>
              </a:rPr>
              <a:t>эпидемиологически</a:t>
            </a:r>
            <a:r>
              <a:rPr lang="ru-RU" sz="2400" kern="0" dirty="0">
                <a:latin typeface="Times New Roman" pitchFamily="18" charset="0"/>
                <a:cs typeface="Times New Roman" pitchFamily="18" charset="0"/>
              </a:rPr>
              <a:t> безопасные </a:t>
            </a: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отходы, </a:t>
            </a:r>
            <a:r>
              <a:rPr lang="ru-RU" sz="2400" kern="0" dirty="0">
                <a:latin typeface="Times New Roman" pitchFamily="18" charset="0"/>
                <a:cs typeface="Times New Roman" pitchFamily="18" charset="0"/>
              </a:rPr>
              <a:t>по составу приближенные к </a:t>
            </a: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ТБО.</a:t>
            </a:r>
            <a:endParaRPr lang="ru-RU" sz="2400" kern="0" dirty="0">
              <a:latin typeface="Times New Roman" pitchFamily="18" charset="0"/>
              <a:cs typeface="Times New Roman" pitchFamily="18" charset="0"/>
            </a:endParaRPr>
          </a:p>
          <a:p>
            <a:pPr marL="361950" indent="-361950" algn="just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ru-RU" sz="2400" b="1" kern="0" dirty="0">
                <a:latin typeface="Times New Roman" pitchFamily="18" charset="0"/>
                <a:cs typeface="Times New Roman" pitchFamily="18" charset="0"/>
              </a:rPr>
              <a:t>Класс  Б </a:t>
            </a:r>
            <a:r>
              <a:rPr lang="ru-RU" sz="2400" kern="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kern="0" dirty="0" err="1">
                <a:latin typeface="Times New Roman" pitchFamily="18" charset="0"/>
                <a:cs typeface="Times New Roman" pitchFamily="18" charset="0"/>
              </a:rPr>
              <a:t>эпидемиологически</a:t>
            </a:r>
            <a:r>
              <a:rPr lang="ru-RU" sz="2400" kern="0" dirty="0">
                <a:latin typeface="Times New Roman" pitchFamily="18" charset="0"/>
                <a:cs typeface="Times New Roman" pitchFamily="18" charset="0"/>
              </a:rPr>
              <a:t> опасные </a:t>
            </a: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отходы.</a:t>
            </a:r>
            <a:endParaRPr lang="ru-RU" sz="2400" kern="0" dirty="0">
              <a:latin typeface="Times New Roman" pitchFamily="18" charset="0"/>
              <a:cs typeface="Times New Roman" pitchFamily="18" charset="0"/>
            </a:endParaRPr>
          </a:p>
          <a:p>
            <a:pPr marL="361950" indent="-361950" algn="just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ru-RU" sz="2400" b="1" kern="0" dirty="0">
                <a:latin typeface="Times New Roman" pitchFamily="18" charset="0"/>
                <a:cs typeface="Times New Roman" pitchFamily="18" charset="0"/>
              </a:rPr>
              <a:t>Класс В </a:t>
            </a:r>
            <a:r>
              <a:rPr lang="ru-RU" sz="2400" kern="0" dirty="0">
                <a:latin typeface="Times New Roman" pitchFamily="18" charset="0"/>
                <a:cs typeface="Times New Roman" pitchFamily="18" charset="0"/>
              </a:rPr>
              <a:t>- чрезвычайно </a:t>
            </a:r>
            <a:r>
              <a:rPr lang="ru-RU" sz="2400" kern="0" dirty="0" err="1">
                <a:latin typeface="Times New Roman" pitchFamily="18" charset="0"/>
                <a:cs typeface="Times New Roman" pitchFamily="18" charset="0"/>
              </a:rPr>
              <a:t>эпидемиологически</a:t>
            </a:r>
            <a:r>
              <a:rPr lang="ru-RU" sz="2400" kern="0" dirty="0">
                <a:latin typeface="Times New Roman" pitchFamily="18" charset="0"/>
                <a:cs typeface="Times New Roman" pitchFamily="18" charset="0"/>
              </a:rPr>
              <a:t> опасные </a:t>
            </a: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отходы.</a:t>
            </a:r>
            <a:endParaRPr lang="ru-RU" sz="2400" kern="0" dirty="0">
              <a:latin typeface="Times New Roman" pitchFamily="18" charset="0"/>
              <a:cs typeface="Times New Roman" pitchFamily="18" charset="0"/>
            </a:endParaRPr>
          </a:p>
          <a:p>
            <a:pPr marL="361950" indent="-361950" algn="just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ru-RU" sz="2400" b="1" kern="0" dirty="0">
                <a:latin typeface="Times New Roman" pitchFamily="18" charset="0"/>
                <a:cs typeface="Times New Roman" pitchFamily="18" charset="0"/>
              </a:rPr>
              <a:t>Класс  Г </a:t>
            </a:r>
            <a:r>
              <a:rPr lang="ru-RU" sz="2400" kern="0" dirty="0">
                <a:latin typeface="Times New Roman" pitchFamily="18" charset="0"/>
                <a:cs typeface="Times New Roman" pitchFamily="18" charset="0"/>
              </a:rPr>
              <a:t>- токсикологические  опасные отходы 1-4 –го классов</a:t>
            </a:r>
            <a:r>
              <a:rPr lang="ru-RU" sz="2400" b="1" kern="0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опасности.</a:t>
            </a:r>
            <a:endParaRPr lang="ru-RU" sz="2400" kern="0" dirty="0">
              <a:latin typeface="Times New Roman" pitchFamily="18" charset="0"/>
              <a:cs typeface="Times New Roman" pitchFamily="18" charset="0"/>
            </a:endParaRPr>
          </a:p>
          <a:p>
            <a:pPr marL="361950" indent="-361950" algn="just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ru-RU" sz="2400" b="1" kern="0" dirty="0">
                <a:latin typeface="Times New Roman" pitchFamily="18" charset="0"/>
                <a:cs typeface="Times New Roman" pitchFamily="18" charset="0"/>
              </a:rPr>
              <a:t>Класс  Д </a:t>
            </a:r>
            <a:r>
              <a:rPr lang="ru-RU" sz="2400" kern="0" dirty="0">
                <a:latin typeface="Times New Roman" pitchFamily="18" charset="0"/>
                <a:cs typeface="Times New Roman" pitchFamily="18" charset="0"/>
              </a:rPr>
              <a:t>- радиоактивные отходы </a:t>
            </a: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ЛПО.</a:t>
            </a:r>
            <a:endParaRPr lang="ru-RU" sz="2400" kern="0" dirty="0">
              <a:latin typeface="Times New Roman" pitchFamily="18" charset="0"/>
              <a:cs typeface="Times New Roman" pitchFamily="18" charset="0"/>
            </a:endParaRPr>
          </a:p>
          <a:p>
            <a:pPr marL="361950" indent="-361950" algn="just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</a:pPr>
            <a:endParaRPr lang="ru-RU" sz="2400" kern="0" dirty="0">
              <a:latin typeface="Times New Roman" pitchFamily="18" charset="0"/>
              <a:cs typeface="Times New Roman" pitchFamily="18" charset="0"/>
            </a:endParaRPr>
          </a:p>
          <a:p>
            <a:pPr marL="361950" algn="just">
              <a:lnSpc>
                <a:spcPct val="90000"/>
              </a:lnSpc>
              <a:spcBef>
                <a:spcPts val="600"/>
              </a:spcBef>
              <a:buClr>
                <a:schemeClr val="tx1"/>
              </a:buClr>
            </a:pPr>
            <a:r>
              <a:rPr lang="ru-RU" sz="2400" b="1" kern="0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2400" kern="0" dirty="0">
                <a:latin typeface="Times New Roman" pitchFamily="18" charset="0"/>
                <a:cs typeface="Times New Roman" pitchFamily="18" charset="0"/>
              </a:rPr>
              <a:t>в соответствии с СП 2.1.7.1386-03 «Санитарные правила по определению класса опасности токсичных отходов производства и потребления»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81000" y="76200"/>
            <a:ext cx="8077200" cy="7620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algn="ctr"/>
            <a:endParaRPr lang="ru-RU" sz="2400" b="1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-10" y="1173853"/>
            <a:ext cx="7924800" cy="5463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50000"/>
                </a:schemeClr>
              </a:buClr>
              <a:buSzPct val="120000"/>
              <a:buFont typeface="Arial" pitchFamily="34" charset="0"/>
              <a:buChar char="•"/>
            </a:pPr>
            <a:r>
              <a:rPr lang="ru-RU" sz="2400" kern="0" dirty="0">
                <a:latin typeface="Times New Roman" pitchFamily="18" charset="0"/>
                <a:cs typeface="Times New Roman" pitchFamily="18" charset="0"/>
              </a:rPr>
              <a:t>Отходы, не имеющие контакта  с биологическими жидкостями пациентов, инфекционными больными. Канцелярские принадлежности. Упаковка, мебель, инвентарь, потерявшие  потребительские свойства. Смет от уборки  территории.</a:t>
            </a:r>
          </a:p>
          <a:p>
            <a:pPr marL="274320" indent="-27432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50000"/>
                </a:schemeClr>
              </a:buClr>
              <a:buSzPct val="120000"/>
              <a:buFont typeface="Arial" pitchFamily="34" charset="0"/>
              <a:buChar char="•"/>
            </a:pPr>
            <a:r>
              <a:rPr lang="ru-RU" sz="2400" kern="0" dirty="0">
                <a:latin typeface="Times New Roman" pitchFamily="18" charset="0"/>
                <a:cs typeface="Times New Roman" pitchFamily="18" charset="0"/>
              </a:rPr>
              <a:t>Пищевые отходы  центральных пищеблоков, а также всех подразделений организации, осуществляющей медицинскую </a:t>
            </a:r>
            <a:r>
              <a:rPr lang="ru-RU" sz="2400" kern="0" dirty="0" err="1">
                <a:latin typeface="Times New Roman" pitchFamily="18" charset="0"/>
                <a:cs typeface="Times New Roman" pitchFamily="18" charset="0"/>
              </a:rPr>
              <a:t>и\или</a:t>
            </a:r>
            <a:r>
              <a:rPr lang="ru-RU" sz="2400" kern="0" dirty="0">
                <a:latin typeface="Times New Roman" pitchFamily="18" charset="0"/>
                <a:cs typeface="Times New Roman" pitchFamily="18" charset="0"/>
              </a:rPr>
              <a:t> фармацевтическую деятельность, кроме инфекционных, в том числе фтизиатрических.</a:t>
            </a:r>
          </a:p>
          <a:p>
            <a:pPr marL="274320" indent="-274320" algn="just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20000"/>
            </a:pPr>
            <a:r>
              <a:rPr lang="ru-RU" sz="2400" kern="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kern="0" dirty="0">
                <a:latin typeface="Times New Roman" pitchFamily="18" charset="0"/>
                <a:cs typeface="Times New Roman" pitchFamily="18" charset="0"/>
              </a:rPr>
              <a:t>Отходы класса </a:t>
            </a:r>
            <a:r>
              <a:rPr lang="ru-RU" sz="2400" b="1" kern="0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2400" b="1" kern="0" dirty="0" smtClean="0">
                <a:latin typeface="Times New Roman" pitchFamily="18" charset="0"/>
                <a:cs typeface="Times New Roman" pitchFamily="18" charset="0"/>
              </a:rPr>
              <a:t>образуются:</a:t>
            </a:r>
            <a:endParaRPr lang="ru-RU" sz="2400" b="1" kern="0" dirty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20000"/>
            </a:pPr>
            <a:r>
              <a:rPr lang="ru-RU" sz="2400" kern="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в административно-хозяйственных помещениях, пищеблоках, буфетных </a:t>
            </a:r>
            <a:r>
              <a:rPr lang="ru-RU" sz="2400" kern="0" dirty="0">
                <a:latin typeface="Times New Roman" pitchFamily="18" charset="0"/>
                <a:cs typeface="Times New Roman" pitchFamily="18" charset="0"/>
              </a:rPr>
              <a:t>отделений (кроме инфекционных, кожно-венерологических, фтизиатрических, микологических), </a:t>
            </a: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на объектах </a:t>
            </a:r>
            <a:r>
              <a:rPr lang="ru-RU" sz="2400" kern="0" dirty="0" err="1">
                <a:latin typeface="Times New Roman" pitchFamily="18" charset="0"/>
                <a:cs typeface="Times New Roman" pitchFamily="18" charset="0"/>
              </a:rPr>
              <a:t>внекорпусной</a:t>
            </a:r>
            <a:r>
              <a:rPr lang="ru-RU" sz="2400" kern="0" dirty="0">
                <a:latin typeface="Times New Roman" pitchFamily="18" charset="0"/>
                <a:cs typeface="Times New Roman" pitchFamily="18" charset="0"/>
              </a:rPr>
              <a:t> территории </a:t>
            </a:r>
            <a:r>
              <a:rPr lang="ru-RU" sz="2400" kern="0" dirty="0" err="1" smtClean="0">
                <a:latin typeface="Times New Roman" pitchFamily="18" charset="0"/>
                <a:cs typeface="Times New Roman" pitchFamily="18" charset="0"/>
              </a:rPr>
              <a:t>медорганизации</a:t>
            </a: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4800" y="685800"/>
            <a:ext cx="8229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itchFamily="18" charset="0"/>
              </a:rPr>
              <a:t>Отходы класса 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81000" y="76200"/>
            <a:ext cx="8077200" cy="7620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algn="ctr"/>
            <a:endParaRPr lang="ru-RU" sz="2400" b="1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07812" y="2006438"/>
            <a:ext cx="7204370" cy="380183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274320" indent="-27432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50000"/>
                </a:schemeClr>
              </a:buClr>
              <a:buSzPct val="120000"/>
              <a:buFont typeface="Arial" pitchFamily="34" charset="0"/>
              <a:buChar char="•"/>
            </a:pPr>
            <a:r>
              <a:rPr lang="ru-RU" sz="2400" kern="0" dirty="0">
                <a:latin typeface="Times New Roman" pitchFamily="18" charset="0"/>
                <a:cs typeface="Times New Roman" pitchFamily="18" charset="0"/>
              </a:rPr>
              <a:t>Контейнеры </a:t>
            </a: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мыть </a:t>
            </a:r>
            <a:r>
              <a:rPr lang="ru-RU" sz="2400" kern="0" dirty="0">
                <a:latin typeface="Times New Roman" pitchFamily="18" charset="0"/>
                <a:cs typeface="Times New Roman" pitchFamily="18" charset="0"/>
              </a:rPr>
              <a:t>после каждого опорожнения, </a:t>
            </a: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дезинфицировать </a:t>
            </a:r>
            <a:r>
              <a:rPr lang="ru-RU" sz="2400" kern="0" dirty="0">
                <a:latin typeface="Times New Roman" pitchFamily="18" charset="0"/>
                <a:cs typeface="Times New Roman" pitchFamily="18" charset="0"/>
              </a:rPr>
              <a:t>не реже одного раза в неделю</a:t>
            </a: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kern="0" dirty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50000"/>
                </a:schemeClr>
              </a:buClr>
              <a:buSzPct val="120000"/>
              <a:buFont typeface="Arial" pitchFamily="34" charset="0"/>
              <a:buChar char="•"/>
            </a:pP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Чистить стволы </a:t>
            </a:r>
            <a:r>
              <a:rPr lang="ru-RU" sz="2400" kern="0" dirty="0">
                <a:latin typeface="Times New Roman" pitchFamily="18" charset="0"/>
                <a:cs typeface="Times New Roman" pitchFamily="18" charset="0"/>
              </a:rPr>
              <a:t>трубопроводов, приемных устройств, </a:t>
            </a:r>
            <a:r>
              <a:rPr lang="ru-RU" sz="2400" kern="0" dirty="0" err="1">
                <a:latin typeface="Times New Roman" pitchFamily="18" charset="0"/>
                <a:cs typeface="Times New Roman" pitchFamily="18" charset="0"/>
              </a:rPr>
              <a:t>мусоросборных</a:t>
            </a:r>
            <a:r>
              <a:rPr lang="ru-RU" sz="2400" kern="0" dirty="0">
                <a:latin typeface="Times New Roman" pitchFamily="18" charset="0"/>
                <a:cs typeface="Times New Roman" pitchFamily="18" charset="0"/>
              </a:rPr>
              <a:t> камер </a:t>
            </a: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еженедельно</a:t>
            </a:r>
            <a:r>
              <a:rPr lang="ru-RU" sz="2400" kern="0" dirty="0">
                <a:latin typeface="Times New Roman" pitchFamily="18" charset="0"/>
                <a:cs typeface="Times New Roman" pitchFamily="18" charset="0"/>
              </a:rPr>
              <a:t>. Профилактическая дезинфекция, дезинсекция </a:t>
            </a: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kern="0" dirty="0">
                <a:latin typeface="Times New Roman" pitchFamily="18" charset="0"/>
                <a:cs typeface="Times New Roman" pitchFamily="18" charset="0"/>
              </a:rPr>
              <a:t>не реже одного раза в месяц, дератизация - по мере необходимости</a:t>
            </a: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kern="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50000"/>
                </a:schemeClr>
              </a:buClr>
              <a:buSzPct val="120000"/>
              <a:buFont typeface="Arial" pitchFamily="34" charset="0"/>
              <a:buChar char="•"/>
            </a:pP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Временно хранить пищевые отходы при отсутствии специально выделенного холодильного оборудования не более 24 ч.</a:t>
            </a:r>
          </a:p>
          <a:p>
            <a:pPr marL="274320" indent="-274320" algn="just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1">
                  <a:lumMod val="50000"/>
                </a:schemeClr>
              </a:buClr>
              <a:buSzPct val="120000"/>
              <a:buFont typeface="Arial" pitchFamily="34" charset="0"/>
              <a:buChar char="•"/>
            </a:pPr>
            <a:endParaRPr lang="ru-RU" sz="24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4800" y="685800"/>
            <a:ext cx="8229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itchFamily="18" charset="0"/>
              </a:rPr>
              <a:t>Отходы класса </a:t>
            </a:r>
            <a:r>
              <a:rPr lang="ru-RU" sz="2400" b="1" dirty="0" smtClean="0">
                <a:latin typeface="Times New Roman" pitchFamily="18" charset="0"/>
              </a:rPr>
              <a:t>А: правила</a:t>
            </a:r>
            <a:endParaRPr lang="ru-RU" sz="24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81000" y="-76200"/>
            <a:ext cx="8077200" cy="7620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algn="ctr"/>
            <a:endParaRPr lang="ru-RU" sz="2400" b="1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7705" y="879770"/>
            <a:ext cx="8672945" cy="58723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algn="just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20000"/>
              <a:buFont typeface="Arial" pitchFamily="34" charset="0"/>
              <a:buChar char="•"/>
            </a:pPr>
            <a:r>
              <a:rPr lang="ru-RU" sz="2400" kern="0" dirty="0">
                <a:latin typeface="Times New Roman" pitchFamily="18" charset="0"/>
                <a:cs typeface="Times New Roman" pitchFamily="18" charset="0"/>
              </a:rPr>
              <a:t>Инфицированные и потенциально инфицированные отходы. Материалы и инструменты, загрязненные выделениями, в т</a:t>
            </a: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. ч</a:t>
            </a:r>
            <a:r>
              <a:rPr lang="ru-RU" sz="2400" kern="0" dirty="0">
                <a:latin typeface="Times New Roman" pitchFamily="18" charset="0"/>
                <a:cs typeface="Times New Roman" pitchFamily="18" charset="0"/>
              </a:rPr>
              <a:t>. кровью.</a:t>
            </a:r>
          </a:p>
          <a:p>
            <a:pPr marL="274320" indent="-274320" algn="just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20000"/>
              <a:buFont typeface="Arial" pitchFamily="34" charset="0"/>
              <a:buChar char="•"/>
            </a:pPr>
            <a:r>
              <a:rPr lang="ru-RU" sz="2400" kern="0" dirty="0">
                <a:latin typeface="Times New Roman" pitchFamily="18" charset="0"/>
                <a:cs typeface="Times New Roman" pitchFamily="18" charset="0"/>
              </a:rPr>
              <a:t>Патологоанатомические отходы.</a:t>
            </a:r>
          </a:p>
          <a:p>
            <a:pPr marL="274320" indent="-274320" algn="just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20000"/>
              <a:buFont typeface="Arial" pitchFamily="34" charset="0"/>
              <a:buChar char="•"/>
            </a:pPr>
            <a:r>
              <a:rPr lang="ru-RU" sz="2400" kern="0" dirty="0">
                <a:latin typeface="Times New Roman" pitchFamily="18" charset="0"/>
                <a:cs typeface="Times New Roman" pitchFamily="18" charset="0"/>
              </a:rPr>
              <a:t>Отходы из микробиологических лабораторий, работающих с микроорганизмами 3-4 групп патогенности.</a:t>
            </a:r>
          </a:p>
          <a:p>
            <a:pPr marL="274320" indent="-274320" algn="just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20000"/>
              <a:buFont typeface="Arial" pitchFamily="34" charset="0"/>
              <a:buChar char="•"/>
            </a:pPr>
            <a:r>
              <a:rPr lang="ru-RU" sz="2400" kern="0" dirty="0">
                <a:latin typeface="Times New Roman" pitchFamily="18" charset="0"/>
                <a:cs typeface="Times New Roman" pitchFamily="18" charset="0"/>
              </a:rPr>
              <a:t>Живые вакцины, непригодные к использованию.</a:t>
            </a:r>
          </a:p>
          <a:p>
            <a:pPr marL="274320" indent="-274320" algn="just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20000"/>
              <a:buFont typeface="Arial" pitchFamily="34" charset="0"/>
              <a:buChar char="•"/>
            </a:pPr>
            <a:r>
              <a:rPr lang="ru-RU" sz="2400" kern="0" dirty="0">
                <a:latin typeface="Times New Roman" pitchFamily="18" charset="0"/>
                <a:cs typeface="Times New Roman" pitchFamily="18" charset="0"/>
              </a:rPr>
              <a:t>Органические операционные отходы (органы, ткани и </a:t>
            </a: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т.п.)</a:t>
            </a:r>
            <a:endParaRPr lang="ru-RU" sz="2400" kern="0" dirty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20000"/>
              <a:buFont typeface="Arial" pitchFamily="34" charset="0"/>
              <a:buChar char="•"/>
            </a:pPr>
            <a:r>
              <a:rPr lang="ru-RU" sz="2400" kern="0" dirty="0">
                <a:latin typeface="Times New Roman" pitchFamily="18" charset="0"/>
                <a:cs typeface="Times New Roman" pitchFamily="18" charset="0"/>
              </a:rPr>
              <a:t>Все отходы из инфекционных отделений, включая пищевые.</a:t>
            </a:r>
          </a:p>
          <a:p>
            <a:pPr marL="274320" indent="-274320" algn="just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20000"/>
              <a:buFont typeface="Arial" pitchFamily="34" charset="0"/>
              <a:buChar char="•"/>
            </a:pPr>
            <a:r>
              <a:rPr lang="ru-RU" sz="2400" kern="0" dirty="0">
                <a:latin typeface="Times New Roman" pitchFamily="18" charset="0"/>
                <a:cs typeface="Times New Roman" pitchFamily="18" charset="0"/>
              </a:rPr>
              <a:t>Биологические отходы вивариев.</a:t>
            </a:r>
          </a:p>
          <a:p>
            <a:pPr marL="274320" indent="-274320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20000"/>
            </a:pPr>
            <a:r>
              <a:rPr lang="ru-RU" sz="2400" kern="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400" b="1" kern="0" dirty="0">
                <a:latin typeface="Times New Roman" pitchFamily="18" charset="0"/>
                <a:cs typeface="Times New Roman" pitchFamily="18" charset="0"/>
              </a:rPr>
              <a:t>Отходы класса </a:t>
            </a:r>
            <a:r>
              <a:rPr lang="ru-RU" sz="2400" b="1" kern="0" dirty="0" smtClean="0">
                <a:latin typeface="Times New Roman" pitchFamily="18" charset="0"/>
                <a:cs typeface="Times New Roman" pitchFamily="18" charset="0"/>
              </a:rPr>
              <a:t>Б </a:t>
            </a:r>
            <a:r>
              <a:rPr lang="ru-RU" sz="2400" b="1" kern="0" dirty="0" smtClean="0">
                <a:latin typeface="Times New Roman" pitchFamily="18" charset="0"/>
                <a:cs typeface="Times New Roman" pitchFamily="18" charset="0"/>
              </a:rPr>
              <a:t>образуются: </a:t>
            </a:r>
            <a:endParaRPr lang="ru-RU" sz="2400" b="1" kern="0" dirty="0">
              <a:latin typeface="Times New Roman" pitchFamily="18" charset="0"/>
              <a:cs typeface="Times New Roman" pitchFamily="18" charset="0"/>
            </a:endParaRPr>
          </a:p>
          <a:p>
            <a:pPr marL="274320" indent="-27432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20000"/>
            </a:pPr>
            <a:r>
              <a:rPr lang="ru-RU" sz="2400" kern="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в операционных, реанимационных, процедурных, перевязочных </a:t>
            </a:r>
            <a:r>
              <a:rPr lang="ru-RU" sz="2400" kern="0" dirty="0">
                <a:latin typeface="Times New Roman" pitchFamily="18" charset="0"/>
                <a:cs typeface="Times New Roman" pitchFamily="18" charset="0"/>
              </a:rPr>
              <a:t>отделений, </a:t>
            </a:r>
            <a:r>
              <a:rPr lang="ru-RU" sz="2400" kern="0" dirty="0" err="1" smtClean="0">
                <a:latin typeface="Times New Roman" pitchFamily="18" charset="0"/>
                <a:cs typeface="Times New Roman" pitchFamily="18" charset="0"/>
              </a:rPr>
              <a:t>манипуляционно-диагностических</a:t>
            </a: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 помещениях; инфекционных, кожно-венерологических, патологоанатомических отделениях,  </a:t>
            </a:r>
            <a:r>
              <a:rPr lang="ru-RU" sz="2400" kern="0" dirty="0">
                <a:latin typeface="Times New Roman" pitchFamily="18" charset="0"/>
                <a:cs typeface="Times New Roman" pitchFamily="18" charset="0"/>
              </a:rPr>
              <a:t>КДЛ, </a:t>
            </a: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лабораториях, работающих </a:t>
            </a:r>
            <a:r>
              <a:rPr lang="ru-RU" sz="2400" kern="0" dirty="0">
                <a:latin typeface="Times New Roman" pitchFamily="18" charset="0"/>
                <a:cs typeface="Times New Roman" pitchFamily="18" charset="0"/>
              </a:rPr>
              <a:t>с микроорганизмами 3-4 групп патогенности.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04800" y="457200"/>
            <a:ext cx="8229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itchFamily="18" charset="0"/>
              </a:rPr>
              <a:t>Отходы класса 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81000" y="-76200"/>
            <a:ext cx="8077200" cy="7620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algn="ctr"/>
            <a:endParaRPr lang="ru-RU" sz="2400" b="1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-6" y="669467"/>
            <a:ext cx="8880764" cy="6460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algn="just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20000"/>
              <a:buFont typeface="Arial" pitchFamily="34" charset="0"/>
              <a:buChar char="•"/>
            </a:pPr>
            <a:r>
              <a:rPr lang="ru-RU" sz="2400" kern="0" dirty="0">
                <a:latin typeface="Times New Roman" pitchFamily="18" charset="0"/>
                <a:cs typeface="Times New Roman" pitchFamily="18" charset="0"/>
              </a:rPr>
              <a:t>Медицинские отходы класса Б </a:t>
            </a: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собирать </a:t>
            </a:r>
            <a:r>
              <a:rPr lang="ru-RU" sz="2400" kern="0" dirty="0">
                <a:latin typeface="Times New Roman" pitchFamily="18" charset="0"/>
                <a:cs typeface="Times New Roman" pitchFamily="18" charset="0"/>
              </a:rPr>
              <a:t>в одноразовую мягкую (пакеты) или твердую (</a:t>
            </a:r>
            <a:r>
              <a:rPr lang="ru-RU" sz="2400" kern="0" dirty="0" err="1">
                <a:latin typeface="Times New Roman" pitchFamily="18" charset="0"/>
                <a:cs typeface="Times New Roman" pitchFamily="18" charset="0"/>
              </a:rPr>
              <a:t>непрокалываемую</a:t>
            </a:r>
            <a:r>
              <a:rPr lang="ru-RU" sz="2400" kern="0" dirty="0">
                <a:latin typeface="Times New Roman" pitchFamily="18" charset="0"/>
                <a:cs typeface="Times New Roman" pitchFamily="18" charset="0"/>
              </a:rPr>
              <a:t>) упаковку (контейнеры) желтого цвета или имеющие желтую маркировку. </a:t>
            </a:r>
          </a:p>
          <a:p>
            <a:pPr marL="274320" indent="-274320" algn="just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20000"/>
              <a:buFont typeface="Arial" pitchFamily="34" charset="0"/>
              <a:buChar char="•"/>
            </a:pPr>
            <a:r>
              <a:rPr lang="ru-RU" sz="2400" kern="0" dirty="0">
                <a:latin typeface="Times New Roman" pitchFamily="18" charset="0"/>
                <a:cs typeface="Times New Roman" pitchFamily="18" charset="0"/>
              </a:rPr>
              <a:t>Выбор упаковки зависит от морфологического состава отходов (одноразовые </a:t>
            </a:r>
            <a:r>
              <a:rPr lang="ru-RU" sz="2400" kern="0" dirty="0" err="1">
                <a:latin typeface="Times New Roman" pitchFamily="18" charset="0"/>
                <a:cs typeface="Times New Roman" pitchFamily="18" charset="0"/>
              </a:rPr>
              <a:t>непрокалываемые</a:t>
            </a:r>
            <a:r>
              <a:rPr lang="ru-RU" sz="2400" kern="0" dirty="0">
                <a:latin typeface="Times New Roman" pitchFamily="18" charset="0"/>
                <a:cs typeface="Times New Roman" pitchFamily="18" charset="0"/>
              </a:rPr>
              <a:t> влагостойкие емкости с крышкой (контейнеры) или </a:t>
            </a: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мягкая </a:t>
            </a:r>
            <a:r>
              <a:rPr lang="ru-RU" sz="2400" kern="0" dirty="0">
                <a:latin typeface="Times New Roman" pitchFamily="18" charset="0"/>
                <a:cs typeface="Times New Roman" pitchFamily="18" charset="0"/>
              </a:rPr>
              <a:t>упаковка (одноразовые пакеты) . </a:t>
            </a:r>
          </a:p>
          <a:p>
            <a:pPr marL="274320" indent="-274320" algn="just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20000"/>
              <a:buFont typeface="Arial" pitchFamily="34" charset="0"/>
              <a:buChar char="•"/>
            </a:pP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Дезинфицировать многоразовые емкости </a:t>
            </a:r>
            <a:r>
              <a:rPr lang="ru-RU" sz="2400" kern="0" dirty="0">
                <a:latin typeface="Times New Roman" pitchFamily="18" charset="0"/>
                <a:cs typeface="Times New Roman" pitchFamily="18" charset="0"/>
              </a:rPr>
              <a:t>для сбора отходов класса Б внутри организации </a:t>
            </a: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ежедневно</a:t>
            </a:r>
            <a:r>
              <a:rPr lang="ru-RU" sz="2400" kern="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74320" indent="-274320" algn="just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20000"/>
              <a:buFont typeface="Arial" pitchFamily="34" charset="0"/>
              <a:buChar char="•"/>
            </a:pP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Отходы </a:t>
            </a:r>
            <a:r>
              <a:rPr lang="ru-RU" sz="2400" kern="0" dirty="0">
                <a:latin typeface="Times New Roman" pitchFamily="18" charset="0"/>
                <a:cs typeface="Times New Roman" pitchFamily="18" charset="0"/>
              </a:rPr>
              <a:t>класса Б из подразделений в закрытых одноразовых емкостях (пакетах) </a:t>
            </a: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помещать </a:t>
            </a:r>
            <a:r>
              <a:rPr lang="ru-RU" sz="2400" kern="0" dirty="0">
                <a:latin typeface="Times New Roman" pitchFamily="18" charset="0"/>
                <a:cs typeface="Times New Roman" pitchFamily="18" charset="0"/>
              </a:rPr>
              <a:t>в контейнеры и затем в них </a:t>
            </a: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перемещать </a:t>
            </a:r>
            <a:r>
              <a:rPr lang="ru-RU" sz="2400" kern="0" dirty="0">
                <a:latin typeface="Times New Roman" pitchFamily="18" charset="0"/>
                <a:cs typeface="Times New Roman" pitchFamily="18" charset="0"/>
              </a:rPr>
              <a:t>на участок по обращению с отходами или помещение для временного хранения медицинских отходов до последующего вывоза транспортом специализированных организаций к месту обеззараживания/обезвреживания. </a:t>
            </a:r>
          </a:p>
          <a:p>
            <a:pPr marL="274320" indent="-274320" algn="just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20000"/>
              <a:buFont typeface="Arial" pitchFamily="34" charset="0"/>
              <a:buChar char="•"/>
            </a:pPr>
            <a:r>
              <a:rPr lang="ru-RU" sz="2400" kern="0" dirty="0">
                <a:latin typeface="Times New Roman" pitchFamily="18" charset="0"/>
                <a:cs typeface="Times New Roman" pitchFamily="18" charset="0"/>
              </a:rPr>
              <a:t> Доступ посторонних лиц в помещения временного хранения медицинских отходов </a:t>
            </a: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запрещается.</a:t>
            </a:r>
            <a:endParaRPr lang="ru-RU" sz="2400" kern="0" dirty="0">
              <a:latin typeface="Times New Roman" pitchFamily="18" charset="0"/>
              <a:cs typeface="Times New Roman" pitchFamily="18" charset="0"/>
            </a:endParaRPr>
          </a:p>
          <a:p>
            <a:pPr marL="274320" indent="-274320" algn="just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20000"/>
              <a:buFont typeface="Arial" pitchFamily="34" charset="0"/>
              <a:buChar char="•"/>
            </a:pPr>
            <a:endParaRPr lang="ru-RU" sz="24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5527" y="109835"/>
            <a:ext cx="41840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</a:rPr>
              <a:t>Отходы класса </a:t>
            </a:r>
            <a:r>
              <a:rPr lang="ru-RU" sz="2400" b="1" dirty="0" smtClean="0">
                <a:latin typeface="Times New Roman" pitchFamily="18" charset="0"/>
              </a:rPr>
              <a:t>Б: правила</a:t>
            </a:r>
            <a:endParaRPr lang="ru-RU" sz="24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81000" y="-76200"/>
            <a:ext cx="8077200" cy="7620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algn="ctr"/>
            <a:endParaRPr lang="ru-RU" sz="2400" b="1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-51957" y="461341"/>
            <a:ext cx="8943114" cy="656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algn="just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20000"/>
              <a:buFont typeface="Arial" pitchFamily="34" charset="0"/>
              <a:buChar char="•"/>
            </a:pPr>
            <a:r>
              <a:rPr lang="ru-RU" sz="2400" kern="0" dirty="0">
                <a:latin typeface="Times New Roman" pitchFamily="18" charset="0"/>
                <a:cs typeface="Times New Roman" pitchFamily="18" charset="0"/>
              </a:rPr>
              <a:t>При организации участков обеззараживания медицинских отходов с использованием аппаратных методов </a:t>
            </a: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разрешен </a:t>
            </a:r>
            <a:r>
              <a:rPr lang="ru-RU" sz="2400" kern="0" dirty="0">
                <a:latin typeface="Times New Roman" pitchFamily="18" charset="0"/>
                <a:cs typeface="Times New Roman" pitchFamily="18" charset="0"/>
              </a:rPr>
              <a:t>сбор, временное хранение, транспортирование медицинских </a:t>
            </a: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отходов класса </a:t>
            </a:r>
            <a:r>
              <a:rPr lang="ru-RU" sz="2400" kern="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kern="0" dirty="0">
                <a:latin typeface="Times New Roman" pitchFamily="18" charset="0"/>
                <a:cs typeface="Times New Roman" pitchFamily="18" charset="0"/>
              </a:rPr>
              <a:t>без предварительного обеззараживания в местах образования при условии обеспечения необходимых требований эпидемиологической безопасности.</a:t>
            </a:r>
          </a:p>
          <a:p>
            <a:pPr marL="274320" indent="-274320" algn="just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20000"/>
              <a:buFont typeface="Arial" pitchFamily="34" charset="0"/>
              <a:buChar char="•"/>
            </a:pPr>
            <a:r>
              <a:rPr lang="ru-RU" sz="2400" kern="0" dirty="0">
                <a:latin typeface="Times New Roman" pitchFamily="18" charset="0"/>
                <a:cs typeface="Times New Roman" pitchFamily="18" charset="0"/>
              </a:rPr>
              <a:t>Допускается перемещение необеззараженных медицинских отходов </a:t>
            </a: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класса Б, </a:t>
            </a:r>
            <a:r>
              <a:rPr lang="ru-RU" sz="2400" kern="0" dirty="0">
                <a:latin typeface="Times New Roman" pitchFamily="18" charset="0"/>
                <a:cs typeface="Times New Roman" pitchFamily="18" charset="0"/>
              </a:rPr>
              <a:t>упакованных в специальные одноразовые емкости (контейнеры), из удаленных структурных подразделений (здравпункты, кабинеты, фельдшерско-акушерские пункты) и других мест оказания медицинской помощи в медицинскую организацию для обеспечения их последующего обеззараживания/обезвреживания. </a:t>
            </a:r>
          </a:p>
          <a:p>
            <a:pPr marL="274320" indent="-274320" algn="just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20000"/>
              <a:buFont typeface="Arial" pitchFamily="34" charset="0"/>
              <a:buChar char="•"/>
            </a:pPr>
            <a:r>
              <a:rPr lang="ru-RU" sz="2400" kern="0" dirty="0">
                <a:latin typeface="Times New Roman" pitchFamily="18" charset="0"/>
                <a:cs typeface="Times New Roman" pitchFamily="18" charset="0"/>
              </a:rPr>
              <a:t>Допускается временное хранение и накопление отходов </a:t>
            </a: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в емкостях</a:t>
            </a:r>
            <a:r>
              <a:rPr lang="ru-RU" sz="2400" kern="0" dirty="0">
                <a:latin typeface="Times New Roman" pitchFamily="18" charset="0"/>
                <a:cs typeface="Times New Roman" pitchFamily="18" charset="0"/>
              </a:rPr>
              <a:t>, размещенных в подсобных помещениях (при хранении более 24 часов используется холодильное оборудование). Применение холодильного оборудования, предназначенного для накопления </a:t>
            </a: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	отходов</a:t>
            </a:r>
            <a:r>
              <a:rPr lang="ru-RU" sz="2400" kern="0" dirty="0">
                <a:latin typeface="Times New Roman" pitchFamily="18" charset="0"/>
                <a:cs typeface="Times New Roman" pitchFamily="18" charset="0"/>
              </a:rPr>
              <a:t>, для других целей не допускается</a:t>
            </a: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4800" y="96970"/>
            <a:ext cx="8229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</a:rPr>
              <a:t>Отходы класса Б: </a:t>
            </a:r>
            <a:r>
              <a:rPr lang="ru-RU" sz="2400" b="1" dirty="0" smtClean="0">
                <a:latin typeface="Times New Roman" pitchFamily="18" charset="0"/>
              </a:rPr>
              <a:t>правила</a:t>
            </a:r>
            <a:endParaRPr lang="ru-RU" sz="24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81000" y="-76200"/>
            <a:ext cx="8077200" cy="7620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algn="ctr"/>
            <a:endParaRPr lang="ru-RU" sz="2400" b="1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020543"/>
            <a:ext cx="8936182" cy="5718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 algn="just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20000"/>
              <a:buFont typeface="Arial" pitchFamily="34" charset="0"/>
              <a:buChar char="•"/>
            </a:pPr>
            <a:r>
              <a:rPr lang="ru-RU" sz="2400" kern="0" dirty="0">
                <a:latin typeface="Times New Roman" pitchFamily="18" charset="0"/>
                <a:cs typeface="Times New Roman" pitchFamily="18" charset="0"/>
              </a:rPr>
              <a:t>Материалы, контактирующие с больными инфекционными болезнями, которые могут привести к возникновению чрезвычайных ситуаций в области </a:t>
            </a:r>
            <a:r>
              <a:rPr lang="ru-RU" sz="2400" kern="0" dirty="0" err="1">
                <a:latin typeface="Times New Roman" pitchFamily="18" charset="0"/>
                <a:cs typeface="Times New Roman" pitchFamily="18" charset="0"/>
              </a:rPr>
              <a:t>санэпидблагополучия</a:t>
            </a:r>
            <a:r>
              <a:rPr lang="ru-RU" sz="2400" kern="0" dirty="0">
                <a:latin typeface="Times New Roman" pitchFamily="18" charset="0"/>
                <a:cs typeface="Times New Roman" pitchFamily="18" charset="0"/>
              </a:rPr>
              <a:t> населения и требуют проведения мероприятий по  санитарной охране территории.</a:t>
            </a:r>
          </a:p>
          <a:p>
            <a:pPr marL="274320" indent="-274320" algn="just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20000"/>
              <a:buFont typeface="Arial" pitchFamily="34" charset="0"/>
              <a:buChar char="•"/>
            </a:pPr>
            <a:r>
              <a:rPr lang="ru-RU" sz="2400" kern="0" dirty="0">
                <a:latin typeface="Times New Roman" pitchFamily="18" charset="0"/>
                <a:cs typeface="Times New Roman" pitchFamily="18" charset="0"/>
              </a:rPr>
              <a:t> Отходы из лабораторий, фармацевтических и иммунобиологических производств, работающих с микроорганизмами 1-2-й групп патогенности.</a:t>
            </a:r>
          </a:p>
          <a:p>
            <a:pPr marL="274320" indent="-274320" algn="just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20000"/>
              <a:buFont typeface="Arial" pitchFamily="34" charset="0"/>
              <a:buChar char="•"/>
            </a:pPr>
            <a:r>
              <a:rPr lang="ru-RU" sz="2400" kern="0" dirty="0">
                <a:latin typeface="Times New Roman" pitchFamily="18" charset="0"/>
                <a:cs typeface="Times New Roman" pitchFamily="18" charset="0"/>
              </a:rPr>
              <a:t> Отходы фтизиатрических подразделений, загрязненных мокротой пациентов, отходы  микробиологических лабораторий, осуществляющих работы с возбудителями </a:t>
            </a: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туберкулеза.</a:t>
            </a:r>
          </a:p>
          <a:p>
            <a:pPr marL="274320" indent="-274320" algn="just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20000"/>
            </a:pP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b="1" kern="0" dirty="0" smtClean="0">
                <a:latin typeface="Times New Roman" pitchFamily="18" charset="0"/>
                <a:cs typeface="Times New Roman" pitchFamily="18" charset="0"/>
              </a:rPr>
              <a:t>Отходы класса </a:t>
            </a:r>
            <a:r>
              <a:rPr lang="ru-RU" sz="2400" b="1" kern="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kern="0" dirty="0" smtClean="0">
                <a:latin typeface="Times New Roman" pitchFamily="18" charset="0"/>
                <a:cs typeface="Times New Roman" pitchFamily="18" charset="0"/>
              </a:rPr>
              <a:t>образуются:</a:t>
            </a:r>
          </a:p>
          <a:p>
            <a:pPr marL="274320" indent="-274320" algn="just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>
                  <a:lumMod val="50000"/>
                </a:schemeClr>
              </a:buClr>
              <a:buSzPct val="120000"/>
            </a:pP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	в подразделениях для пациентов с </a:t>
            </a: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особо опасными </a:t>
            </a: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инфекциями, </a:t>
            </a: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лабораториях, работающих </a:t>
            </a: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микроорганизмами 1-2 </a:t>
            </a: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групп патогенности, </a:t>
            </a: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фтизиатрических </a:t>
            </a: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учреждениях</a:t>
            </a:r>
            <a:r>
              <a:rPr lang="ru-RU" sz="2400" kern="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kern="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600" y="304800"/>
            <a:ext cx="8229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itchFamily="18" charset="0"/>
              </a:rPr>
              <a:t>Отходы класса 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1343</TotalTime>
  <Words>972</Words>
  <Application>Microsoft Office PowerPoint</Application>
  <PresentationFormat>Экран (4:3)</PresentationFormat>
  <Paragraphs>94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</vt:lpstr>
      <vt:lpstr>Arno Pro Caption</vt:lpstr>
      <vt:lpstr>Calibri</vt:lpstr>
      <vt:lpstr>Times New Roman</vt:lpstr>
      <vt:lpstr>Trebuchet MS</vt:lpstr>
      <vt:lpstr>Wingdings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ИРИНА</dc:creator>
  <cp:lastModifiedBy>elena</cp:lastModifiedBy>
  <cp:revision>137</cp:revision>
  <cp:lastPrinted>1601-01-01T00:00:00Z</cp:lastPrinted>
  <dcterms:created xsi:type="dcterms:W3CDTF">1601-01-01T00:00:00Z</dcterms:created>
  <dcterms:modified xsi:type="dcterms:W3CDTF">2019-08-05T20:30:30Z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