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75" r:id="rId2"/>
    <p:sldId id="463" r:id="rId3"/>
    <p:sldId id="460" r:id="rId4"/>
    <p:sldId id="466" r:id="rId5"/>
    <p:sldId id="461" r:id="rId6"/>
    <p:sldId id="462" r:id="rId7"/>
    <p:sldId id="389" r:id="rId8"/>
    <p:sldId id="467" r:id="rId9"/>
    <p:sldId id="424" r:id="rId10"/>
    <p:sldId id="433" r:id="rId11"/>
    <p:sldId id="454" r:id="rId12"/>
    <p:sldId id="458" r:id="rId13"/>
    <p:sldId id="457" r:id="rId14"/>
    <p:sldId id="432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C"/>
    <a:srgbClr val="00005A"/>
    <a:srgbClr val="CC3300"/>
    <a:srgbClr val="A50021"/>
    <a:srgbClr val="474266"/>
    <a:srgbClr val="993366"/>
    <a:srgbClr val="00002D"/>
    <a:srgbClr val="820000"/>
    <a:srgbClr val="FFFF3C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64202991874865E-5"/>
          <c:y val="0.1062401465810721"/>
          <c:w val="0.65357339442704632"/>
          <c:h val="0.893759853418927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лечебное дело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5DD-444C-A369-3AAC24DB3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DD-444C-A369-3AAC24DB3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5DD-444C-A369-3AAC24DB3F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DD-444C-A369-3AAC24DB3FC9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</c:v>
                </c:pt>
                <c:pt idx="1">
                  <c:v>0.28999999999999998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DD-444C-A369-3AAC24DB3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7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324323953197732"/>
          <c:y val="0.18451025867378815"/>
          <c:w val="0.28517091333511124"/>
          <c:h val="0.74385685556912629"/>
        </c:manualLayout>
      </c:layout>
      <c:overlay val="0"/>
      <c:spPr>
        <a:noFill/>
        <a:ln w="176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/>
              </a:solidFill>
              <a:latin typeface="+mj-lt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solidFill>
        <a:schemeClr val="tx1"/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64202991874865E-5"/>
          <c:y val="0.13117384384962885"/>
          <c:w val="0.63868623956329218"/>
          <c:h val="0.86882615615037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сестринское дело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54-4EDD-B300-48F1DAE7A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54-4EDD-B300-48F1DAE7A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54-4EDD-B300-48F1DAE7A9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766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54-4EDD-B300-48F1DAE7A9C9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0.13</c:v>
                </c:pt>
                <c:pt idx="1">
                  <c:v>0.32</c:v>
                </c:pt>
                <c:pt idx="2">
                  <c:v>0.13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054-4EDD-B300-48F1DAE7A9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59985973587273478"/>
          <c:y val="0.16901350396823331"/>
          <c:w val="0.39301519477807506"/>
          <c:h val="0.76756938984833423"/>
        </c:manualLayout>
      </c:layout>
      <c:overlay val="0"/>
      <c:spPr>
        <a:noFill/>
        <a:ln w="176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/>
              </a:solidFill>
              <a:latin typeface="+mj-lt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9050">
      <a:solidFill>
        <a:schemeClr val="tx1"/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BDE31-9781-431A-871C-9D0EB267E5B6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A92ECEB-600C-4990-99B6-C6CA2935A046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00002D"/>
              </a:solidFill>
              <a:latin typeface="Arial Black" panose="020B0A04020102020204" pitchFamily="34" charset="0"/>
            </a:rPr>
            <a:t>старт  программы 2014 год</a:t>
          </a:r>
          <a:endParaRPr lang="ru-RU" sz="1400" dirty="0">
            <a:solidFill>
              <a:srgbClr val="00002D"/>
            </a:solidFill>
            <a:latin typeface="Arial Black" panose="020B0A04020102020204" pitchFamily="34" charset="0"/>
          </a:endParaRPr>
        </a:p>
      </dgm:t>
    </dgm:pt>
    <dgm:pt modelId="{F0DCA15C-2CE0-444D-BB1B-81407043F3DE}" type="parTrans" cxnId="{00AE7457-730E-4171-88B5-CFAC520E6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B29937-2962-4C17-8547-CBB3CF6EE4F2}" type="sibTrans" cxnId="{00AE7457-730E-4171-88B5-CFAC520E6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31C077-BE8C-4830-BA79-5ECD17542108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00002D"/>
              </a:solidFill>
              <a:latin typeface="Arial Black" panose="020B0A04020102020204" pitchFamily="34" charset="0"/>
            </a:rPr>
            <a:t>выплата из </a:t>
          </a:r>
          <a:r>
            <a:rPr lang="ru-RU" sz="1300" b="1" dirty="0">
              <a:solidFill>
                <a:srgbClr val="00002D"/>
              </a:solidFill>
              <a:latin typeface="Arial Black" panose="020B0A04020102020204" pitchFamily="34" charset="0"/>
            </a:rPr>
            <a:t>областного бюджета</a:t>
          </a:r>
          <a:endParaRPr lang="ru-RU" sz="1300" dirty="0">
            <a:solidFill>
              <a:srgbClr val="00002D"/>
            </a:solidFill>
            <a:latin typeface="Arial Black" panose="020B0A04020102020204" pitchFamily="34" charset="0"/>
          </a:endParaRPr>
        </a:p>
      </dgm:t>
    </dgm:pt>
    <dgm:pt modelId="{BE6FE83A-51A3-4049-A828-C18AD8148FCD}" type="parTrans" cxnId="{3EC1620F-7B60-44AD-A007-29D5E5B97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30A215-47FB-48B4-AFEF-9B41AED3734D}" type="sibTrans" cxnId="{3EC1620F-7B60-44AD-A007-29D5E5B97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90F7ED-92C3-45D4-9DBD-748726867F4A}">
      <dgm:prSet custT="1"/>
      <dgm:spPr/>
      <dgm:t>
        <a:bodyPr/>
        <a:lstStyle/>
        <a:p>
          <a:pPr rtl="0"/>
          <a:r>
            <a:rPr lang="ru-RU" sz="1300" b="1" dirty="0">
              <a:solidFill>
                <a:srgbClr val="00002D"/>
              </a:solidFill>
              <a:latin typeface="Arial Black" panose="020B0A04020102020204" pitchFamily="34" charset="0"/>
            </a:rPr>
            <a:t>2014-2017 годы</a:t>
          </a:r>
        </a:p>
        <a:p>
          <a:pPr rtl="0"/>
          <a:r>
            <a:rPr lang="ru-RU" sz="1300" b="1" dirty="0">
              <a:solidFill>
                <a:srgbClr val="00002D"/>
              </a:solidFill>
              <a:latin typeface="Arial Black" panose="020B0A04020102020204" pitchFamily="34" charset="0"/>
            </a:rPr>
            <a:t>заключен</a:t>
          </a:r>
        </a:p>
        <a:p>
          <a:pPr rtl="0"/>
          <a:r>
            <a:rPr lang="ru-RU" sz="1300" b="1" dirty="0">
              <a:solidFill>
                <a:srgbClr val="00002D"/>
              </a:solidFill>
              <a:latin typeface="Arial Black" panose="020B0A04020102020204" pitchFamily="34" charset="0"/>
            </a:rPr>
            <a:t>121 договор</a:t>
          </a:r>
          <a:endParaRPr lang="ru-RU" sz="1300" dirty="0">
            <a:solidFill>
              <a:srgbClr val="00002D"/>
            </a:solidFill>
            <a:latin typeface="Arial Black" panose="020B0A04020102020204" pitchFamily="34" charset="0"/>
          </a:endParaRPr>
        </a:p>
      </dgm:t>
    </dgm:pt>
    <dgm:pt modelId="{69BB69F2-4FA7-4006-B6B9-3548944D60E0}" type="parTrans" cxnId="{93799B47-26E3-4840-86EC-105444274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DF3BA-0761-4852-86D8-13184BFB879F}" type="sibTrans" cxnId="{93799B47-26E3-4840-86EC-105444274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B778E-A90E-47B9-8E2E-0A3404CC4D8A}">
      <dgm:prSet custT="1"/>
      <dgm:spPr/>
      <dgm:t>
        <a:bodyPr/>
        <a:lstStyle/>
        <a:p>
          <a:pPr rtl="0"/>
          <a:endParaRPr lang="ru-RU" sz="1600" b="1" dirty="0">
            <a:latin typeface="Arial Black" panose="020B0A04020102020204" pitchFamily="34" charset="0"/>
          </a:endParaRPr>
        </a:p>
        <a:p>
          <a:pPr rtl="0"/>
          <a:r>
            <a:rPr lang="ru-RU" sz="1400" b="1" dirty="0">
              <a:solidFill>
                <a:srgbClr val="00002D"/>
              </a:solidFill>
              <a:latin typeface="Arial Black" panose="020B0A04020102020204" pitchFamily="34" charset="0"/>
            </a:rPr>
            <a:t>2018 год</a:t>
          </a:r>
        </a:p>
        <a:p>
          <a:pPr rtl="0"/>
          <a:endParaRPr lang="ru-RU" sz="1050" dirty="0"/>
        </a:p>
      </dgm:t>
    </dgm:pt>
    <dgm:pt modelId="{764AA673-AD7A-4BD7-A379-79BCA3389197}" type="parTrans" cxnId="{000A9B67-6A93-40D9-BCF1-2BEA3EA815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0D9F28-07A8-4547-9DAF-4BEBDD8B7D50}" type="sibTrans" cxnId="{000A9B67-6A93-40D9-BCF1-2BEA3EA815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98741B-3C66-466D-B556-5AFCAE33E6A2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00002D"/>
              </a:solidFill>
              <a:latin typeface="Arial Black" panose="020B0A04020102020204" pitchFamily="34" charset="0"/>
            </a:rPr>
            <a:t>выплата из федерального бюджета</a:t>
          </a:r>
          <a:endParaRPr lang="ru-RU" sz="1400" dirty="0">
            <a:solidFill>
              <a:srgbClr val="00002D"/>
            </a:solidFill>
            <a:latin typeface="Arial Black" panose="020B0A04020102020204" pitchFamily="34" charset="0"/>
          </a:endParaRPr>
        </a:p>
      </dgm:t>
    </dgm:pt>
    <dgm:pt modelId="{1C5DD525-F123-4FAB-9BE6-3909BAA6B884}" type="parTrans" cxnId="{EE55FEB0-117A-44F4-88A3-3CBE2DB38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EA8F25-48C8-4E6F-9C49-D1D35C005162}" type="sibTrans" cxnId="{EE55FEB0-117A-44F4-88A3-3CBE2DB38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370E8B-24B8-40DC-8572-D1870B882A09}">
      <dgm:prSet custT="1"/>
      <dgm:spPr/>
      <dgm:t>
        <a:bodyPr/>
        <a:lstStyle/>
        <a:p>
          <a:r>
            <a:rPr lang="ru-RU" sz="1400" dirty="0">
              <a:solidFill>
                <a:srgbClr val="00002D"/>
              </a:solidFill>
              <a:latin typeface="Arial Black" panose="020B0A04020102020204" pitchFamily="34" charset="0"/>
            </a:rPr>
            <a:t>заключено</a:t>
          </a:r>
        </a:p>
        <a:p>
          <a:r>
            <a:rPr lang="ru-RU" sz="1400" dirty="0">
              <a:solidFill>
                <a:srgbClr val="00002D"/>
              </a:solidFill>
              <a:latin typeface="Arial Black" panose="020B0A04020102020204" pitchFamily="34" charset="0"/>
            </a:rPr>
            <a:t>58 договоров</a:t>
          </a:r>
        </a:p>
      </dgm:t>
    </dgm:pt>
    <dgm:pt modelId="{C3C5ECB5-F819-444C-B452-8DF7398891AE}" type="parTrans" cxnId="{6B182E9D-6784-4C57-B900-03B00F04A57F}">
      <dgm:prSet/>
      <dgm:spPr/>
      <dgm:t>
        <a:bodyPr/>
        <a:lstStyle/>
        <a:p>
          <a:endParaRPr lang="ru-RU"/>
        </a:p>
      </dgm:t>
    </dgm:pt>
    <dgm:pt modelId="{E5D65E6C-913B-4598-A955-13F46D26B3A8}" type="sibTrans" cxnId="{6B182E9D-6784-4C57-B900-03B00F04A57F}">
      <dgm:prSet/>
      <dgm:spPr/>
      <dgm:t>
        <a:bodyPr/>
        <a:lstStyle/>
        <a:p>
          <a:endParaRPr lang="ru-RU"/>
        </a:p>
      </dgm:t>
    </dgm:pt>
    <dgm:pt modelId="{23EB61D4-E15C-4465-940F-48F0E5988EA7}" type="pres">
      <dgm:prSet presAssocID="{F27BDE31-9781-431A-871C-9D0EB267E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E8A03-3849-46DD-A6DA-88A0DB4617C0}" type="pres">
      <dgm:prSet presAssocID="{0A92ECEB-600C-4990-99B6-C6CA2935A046}" presName="parTxOnly" presStyleLbl="node1" presStyleIdx="0" presStyleCnt="6" custScaleX="73195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7A5F0-C66D-4CB4-9A30-5A7F0AC8331F}" type="pres">
      <dgm:prSet presAssocID="{C0B29937-2962-4C17-8547-CBB3CF6EE4F2}" presName="parSpace" presStyleCnt="0"/>
      <dgm:spPr/>
    </dgm:pt>
    <dgm:pt modelId="{7487572B-7449-4770-8103-7F3D69120F4B}" type="pres">
      <dgm:prSet presAssocID="{B131C077-BE8C-4830-BA79-5ECD17542108}" presName="parTxOnly" presStyleLbl="node1" presStyleIdx="1" presStyleCnt="6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B521-6AF8-4DEE-B223-6B71BE06C5F5}" type="pres">
      <dgm:prSet presAssocID="{3030A215-47FB-48B4-AFEF-9B41AED3734D}" presName="parSpace" presStyleCnt="0"/>
      <dgm:spPr/>
    </dgm:pt>
    <dgm:pt modelId="{17D13DC8-EB2A-4A8C-B6B7-B03A9DB18D96}" type="pres">
      <dgm:prSet presAssocID="{0E90F7ED-92C3-45D4-9DBD-748726867F4A}" presName="parTxOnly" presStyleLbl="node1" presStyleIdx="2" presStyleCnt="6" custScaleX="106473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CA03-962C-4A7E-8724-28CEF5FFBAEB}" type="pres">
      <dgm:prSet presAssocID="{304DF3BA-0761-4852-86D8-13184BFB879F}" presName="parSpace" presStyleCnt="0"/>
      <dgm:spPr/>
    </dgm:pt>
    <dgm:pt modelId="{1616B096-1DCE-4FD3-B4B0-9A345C7843C8}" type="pres">
      <dgm:prSet presAssocID="{22FB778E-A90E-47B9-8E2E-0A3404CC4D8A}" presName="parTxOnly" presStyleLbl="node1" presStyleIdx="3" presStyleCnt="6" custScaleX="95693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EC807-0062-4F3F-92D4-8EB41A3AA551}" type="pres">
      <dgm:prSet presAssocID="{320D9F28-07A8-4547-9DAF-4BEBDD8B7D50}" presName="parSpace" presStyleCnt="0"/>
      <dgm:spPr/>
    </dgm:pt>
    <dgm:pt modelId="{270D5D36-EADB-47BC-A988-F7B10ED9E735}" type="pres">
      <dgm:prSet presAssocID="{9298741B-3C66-466D-B556-5AFCAE33E6A2}" presName="parTxOnly" presStyleLbl="node1" presStyleIdx="4" presStyleCnt="6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ABC32-631B-43C4-B94B-B3B00DCFA8B8}" type="pres">
      <dgm:prSet presAssocID="{37EA8F25-48C8-4E6F-9C49-D1D35C005162}" presName="parSpace" presStyleCnt="0"/>
      <dgm:spPr/>
    </dgm:pt>
    <dgm:pt modelId="{E77F52FA-AFC6-4963-8C8A-D04DEB89CB24}" type="pres">
      <dgm:prSet presAssocID="{BF370E8B-24B8-40DC-8572-D1870B882A09}" presName="parTxOnly" presStyleLbl="node1" presStyleIdx="5" presStyleCnt="6" custScaleX="102371" custScaleY="11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80EF6-3E38-46A5-9AC9-FDA790EC7C4D}" type="presOf" srcId="{9298741B-3C66-466D-B556-5AFCAE33E6A2}" destId="{270D5D36-EADB-47BC-A988-F7B10ED9E735}" srcOrd="0" destOrd="0" presId="urn:microsoft.com/office/officeart/2005/8/layout/hChevron3"/>
    <dgm:cxn modelId="{000A9B67-6A93-40D9-BCF1-2BEA3EA81511}" srcId="{F27BDE31-9781-431A-871C-9D0EB267E5B6}" destId="{22FB778E-A90E-47B9-8E2E-0A3404CC4D8A}" srcOrd="3" destOrd="0" parTransId="{764AA673-AD7A-4BD7-A379-79BCA3389197}" sibTransId="{320D9F28-07A8-4547-9DAF-4BEBDD8B7D50}"/>
    <dgm:cxn modelId="{3EC1620F-7B60-44AD-A007-29D5E5B97CA5}" srcId="{F27BDE31-9781-431A-871C-9D0EB267E5B6}" destId="{B131C077-BE8C-4830-BA79-5ECD17542108}" srcOrd="1" destOrd="0" parTransId="{BE6FE83A-51A3-4049-A828-C18AD8148FCD}" sibTransId="{3030A215-47FB-48B4-AFEF-9B41AED3734D}"/>
    <dgm:cxn modelId="{93799B47-26E3-4840-86EC-105444274B56}" srcId="{F27BDE31-9781-431A-871C-9D0EB267E5B6}" destId="{0E90F7ED-92C3-45D4-9DBD-748726867F4A}" srcOrd="2" destOrd="0" parTransId="{69BB69F2-4FA7-4006-B6B9-3548944D60E0}" sibTransId="{304DF3BA-0761-4852-86D8-13184BFB879F}"/>
    <dgm:cxn modelId="{1E1DA026-A185-426C-A297-23AFD1DEE29D}" type="presOf" srcId="{F27BDE31-9781-431A-871C-9D0EB267E5B6}" destId="{23EB61D4-E15C-4465-940F-48F0E5988EA7}" srcOrd="0" destOrd="0" presId="urn:microsoft.com/office/officeart/2005/8/layout/hChevron3"/>
    <dgm:cxn modelId="{754F3A4B-D3D6-464C-A220-8FA2390681FB}" type="presOf" srcId="{0E90F7ED-92C3-45D4-9DBD-748726867F4A}" destId="{17D13DC8-EB2A-4A8C-B6B7-B03A9DB18D96}" srcOrd="0" destOrd="0" presId="urn:microsoft.com/office/officeart/2005/8/layout/hChevron3"/>
    <dgm:cxn modelId="{E0B0274E-7E4F-4202-84FD-B72926EB9A30}" type="presOf" srcId="{0A92ECEB-600C-4990-99B6-C6CA2935A046}" destId="{7ABE8A03-3849-46DD-A6DA-88A0DB4617C0}" srcOrd="0" destOrd="0" presId="urn:microsoft.com/office/officeart/2005/8/layout/hChevron3"/>
    <dgm:cxn modelId="{2D81B191-6544-44A4-8A36-B2B49D47366F}" type="presOf" srcId="{BF370E8B-24B8-40DC-8572-D1870B882A09}" destId="{E77F52FA-AFC6-4963-8C8A-D04DEB89CB24}" srcOrd="0" destOrd="0" presId="urn:microsoft.com/office/officeart/2005/8/layout/hChevron3"/>
    <dgm:cxn modelId="{00AE7457-730E-4171-88B5-CFAC520E6915}" srcId="{F27BDE31-9781-431A-871C-9D0EB267E5B6}" destId="{0A92ECEB-600C-4990-99B6-C6CA2935A046}" srcOrd="0" destOrd="0" parTransId="{F0DCA15C-2CE0-444D-BB1B-81407043F3DE}" sibTransId="{C0B29937-2962-4C17-8547-CBB3CF6EE4F2}"/>
    <dgm:cxn modelId="{F35D5E4C-DD61-4160-916E-F66E2AC2256C}" type="presOf" srcId="{22FB778E-A90E-47B9-8E2E-0A3404CC4D8A}" destId="{1616B096-1DCE-4FD3-B4B0-9A345C7843C8}" srcOrd="0" destOrd="0" presId="urn:microsoft.com/office/officeart/2005/8/layout/hChevron3"/>
    <dgm:cxn modelId="{6B182E9D-6784-4C57-B900-03B00F04A57F}" srcId="{F27BDE31-9781-431A-871C-9D0EB267E5B6}" destId="{BF370E8B-24B8-40DC-8572-D1870B882A09}" srcOrd="5" destOrd="0" parTransId="{C3C5ECB5-F819-444C-B452-8DF7398891AE}" sibTransId="{E5D65E6C-913B-4598-A955-13F46D26B3A8}"/>
    <dgm:cxn modelId="{EE55FEB0-117A-44F4-88A3-3CBE2DB38033}" srcId="{F27BDE31-9781-431A-871C-9D0EB267E5B6}" destId="{9298741B-3C66-466D-B556-5AFCAE33E6A2}" srcOrd="4" destOrd="0" parTransId="{1C5DD525-F123-4FAB-9BE6-3909BAA6B884}" sibTransId="{37EA8F25-48C8-4E6F-9C49-D1D35C005162}"/>
    <dgm:cxn modelId="{BE9774C7-7507-4F39-8F50-E53A18EDCF5A}" type="presOf" srcId="{B131C077-BE8C-4830-BA79-5ECD17542108}" destId="{7487572B-7449-4770-8103-7F3D69120F4B}" srcOrd="0" destOrd="0" presId="urn:microsoft.com/office/officeart/2005/8/layout/hChevron3"/>
    <dgm:cxn modelId="{BBAA8FFE-BE6A-4F07-8BC5-E8CBF85DDA57}" type="presParOf" srcId="{23EB61D4-E15C-4465-940F-48F0E5988EA7}" destId="{7ABE8A03-3849-46DD-A6DA-88A0DB4617C0}" srcOrd="0" destOrd="0" presId="urn:microsoft.com/office/officeart/2005/8/layout/hChevron3"/>
    <dgm:cxn modelId="{538D900E-3B0C-454B-9FA7-9096BAC6753B}" type="presParOf" srcId="{23EB61D4-E15C-4465-940F-48F0E5988EA7}" destId="{ABC7A5F0-C66D-4CB4-9A30-5A7F0AC8331F}" srcOrd="1" destOrd="0" presId="urn:microsoft.com/office/officeart/2005/8/layout/hChevron3"/>
    <dgm:cxn modelId="{3AD5CE1D-7457-4D77-9F81-F5E032E86E22}" type="presParOf" srcId="{23EB61D4-E15C-4465-940F-48F0E5988EA7}" destId="{7487572B-7449-4770-8103-7F3D69120F4B}" srcOrd="2" destOrd="0" presId="urn:microsoft.com/office/officeart/2005/8/layout/hChevron3"/>
    <dgm:cxn modelId="{FA834A2F-2C0E-4E64-AAFE-F6A97F9A53C1}" type="presParOf" srcId="{23EB61D4-E15C-4465-940F-48F0E5988EA7}" destId="{9C2FB521-6AF8-4DEE-B223-6B71BE06C5F5}" srcOrd="3" destOrd="0" presId="urn:microsoft.com/office/officeart/2005/8/layout/hChevron3"/>
    <dgm:cxn modelId="{3A493BAA-C774-418F-994F-101E552C2E65}" type="presParOf" srcId="{23EB61D4-E15C-4465-940F-48F0E5988EA7}" destId="{17D13DC8-EB2A-4A8C-B6B7-B03A9DB18D96}" srcOrd="4" destOrd="0" presId="urn:microsoft.com/office/officeart/2005/8/layout/hChevron3"/>
    <dgm:cxn modelId="{5ED922A6-E697-4487-801B-B40DFB10E36B}" type="presParOf" srcId="{23EB61D4-E15C-4465-940F-48F0E5988EA7}" destId="{082DCA03-962C-4A7E-8724-28CEF5FFBAEB}" srcOrd="5" destOrd="0" presId="urn:microsoft.com/office/officeart/2005/8/layout/hChevron3"/>
    <dgm:cxn modelId="{04F0FE0D-F42A-40E4-995D-F06F02577733}" type="presParOf" srcId="{23EB61D4-E15C-4465-940F-48F0E5988EA7}" destId="{1616B096-1DCE-4FD3-B4B0-9A345C7843C8}" srcOrd="6" destOrd="0" presId="urn:microsoft.com/office/officeart/2005/8/layout/hChevron3"/>
    <dgm:cxn modelId="{594104AF-BF66-4D0A-AEC9-D719C957F6DB}" type="presParOf" srcId="{23EB61D4-E15C-4465-940F-48F0E5988EA7}" destId="{E68EC807-0062-4F3F-92D4-8EB41A3AA551}" srcOrd="7" destOrd="0" presId="urn:microsoft.com/office/officeart/2005/8/layout/hChevron3"/>
    <dgm:cxn modelId="{945AC055-2CE6-4123-A05B-8C918E4BA10B}" type="presParOf" srcId="{23EB61D4-E15C-4465-940F-48F0E5988EA7}" destId="{270D5D36-EADB-47BC-A988-F7B10ED9E735}" srcOrd="8" destOrd="0" presId="urn:microsoft.com/office/officeart/2005/8/layout/hChevron3"/>
    <dgm:cxn modelId="{DD3BDA6A-54EC-4C06-BEBD-DF1F4B6B73F9}" type="presParOf" srcId="{23EB61D4-E15C-4465-940F-48F0E5988EA7}" destId="{431ABC32-631B-43C4-B94B-B3B00DCFA8B8}" srcOrd="9" destOrd="0" presId="urn:microsoft.com/office/officeart/2005/8/layout/hChevron3"/>
    <dgm:cxn modelId="{DFE01B77-9CB7-4893-BB34-3DB6B627B811}" type="presParOf" srcId="{23EB61D4-E15C-4465-940F-48F0E5988EA7}" destId="{E77F52FA-AFC6-4963-8C8A-D04DEB89CB24}" srcOrd="1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BDE31-9781-431A-871C-9D0EB267E5B6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92ECEB-600C-4990-99B6-C6CA2935A046}">
      <dgm:prSet custT="1"/>
      <dgm:spPr/>
      <dgm:t>
        <a:bodyPr/>
        <a:lstStyle/>
        <a:p>
          <a:pPr rtl="0"/>
          <a:r>
            <a:rPr lang="ru-RU" sz="1400" b="1">
              <a:latin typeface="Arial Black" panose="020B0A04020102020204" pitchFamily="34" charset="0"/>
            </a:rPr>
            <a:t>2014 год</a:t>
          </a:r>
        </a:p>
        <a:p>
          <a:pPr rtl="0"/>
          <a:r>
            <a:rPr lang="ru-RU" sz="1400" b="1">
              <a:latin typeface="Arial Black" panose="020B0A04020102020204" pitchFamily="34" charset="0"/>
            </a:rPr>
            <a:t>11 человек</a:t>
          </a:r>
          <a:endParaRPr lang="ru-RU" sz="1400" dirty="0">
            <a:latin typeface="Arial Black" panose="020B0A04020102020204" pitchFamily="34" charset="0"/>
          </a:endParaRPr>
        </a:p>
      </dgm:t>
    </dgm:pt>
    <dgm:pt modelId="{F0DCA15C-2CE0-444D-BB1B-81407043F3DE}" type="parTrans" cxnId="{00AE7457-730E-4171-88B5-CFAC520E6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B29937-2962-4C17-8547-CBB3CF6EE4F2}" type="sibTrans" cxnId="{00AE7457-730E-4171-88B5-CFAC520E6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31C077-BE8C-4830-BA79-5ECD17542108}">
      <dgm:prSet custT="1"/>
      <dgm:spPr/>
      <dgm:t>
        <a:bodyPr/>
        <a:lstStyle/>
        <a:p>
          <a:pPr rtl="0"/>
          <a:endParaRPr lang="ru-RU" sz="1400" b="1">
            <a:latin typeface="Arial Black" panose="020B0A04020102020204" pitchFamily="34" charset="0"/>
          </a:endParaRPr>
        </a:p>
        <a:p>
          <a:pPr rtl="0"/>
          <a:r>
            <a:rPr lang="ru-RU" sz="1400" b="1">
              <a:latin typeface="Arial Black" panose="020B0A04020102020204" pitchFamily="34" charset="0"/>
            </a:rPr>
            <a:t>2015 год</a:t>
          </a:r>
        </a:p>
        <a:p>
          <a:pPr rtl="0"/>
          <a:r>
            <a:rPr lang="ru-RU" sz="1400" b="1">
              <a:latin typeface="Arial Black" panose="020B0A04020102020204" pitchFamily="34" charset="0"/>
            </a:rPr>
            <a:t>17 человек</a:t>
          </a:r>
        </a:p>
        <a:p>
          <a:pPr rtl="0"/>
          <a:endParaRPr lang="ru-RU" sz="1400" dirty="0">
            <a:latin typeface="Arial Black" panose="020B0A04020102020204" pitchFamily="34" charset="0"/>
          </a:endParaRPr>
        </a:p>
      </dgm:t>
    </dgm:pt>
    <dgm:pt modelId="{BE6FE83A-51A3-4049-A828-C18AD8148FCD}" type="parTrans" cxnId="{3EC1620F-7B60-44AD-A007-29D5E5B97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30A215-47FB-48B4-AFEF-9B41AED3734D}" type="sibTrans" cxnId="{3EC1620F-7B60-44AD-A007-29D5E5B97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90F7ED-92C3-45D4-9DBD-748726867F4A}">
      <dgm:prSet custT="1"/>
      <dgm:spPr/>
      <dgm:t>
        <a:bodyPr/>
        <a:lstStyle/>
        <a:p>
          <a:pPr rtl="0"/>
          <a:endParaRPr lang="ru-RU" sz="1400" b="1" dirty="0">
            <a:latin typeface="Arial Black" panose="020B0A04020102020204" pitchFamily="34" charset="0"/>
          </a:endParaRPr>
        </a:p>
        <a:p>
          <a:pPr rtl="0"/>
          <a:r>
            <a:rPr lang="ru-RU" sz="1400" b="1" dirty="0">
              <a:latin typeface="Arial Black" panose="020B0A04020102020204" pitchFamily="34" charset="0"/>
            </a:rPr>
            <a:t>2016 год</a:t>
          </a:r>
        </a:p>
        <a:p>
          <a:pPr rtl="0"/>
          <a:r>
            <a:rPr lang="ru-RU" sz="1400" b="1" dirty="0">
              <a:latin typeface="Arial Black" panose="020B0A04020102020204" pitchFamily="34" charset="0"/>
            </a:rPr>
            <a:t>14 человек</a:t>
          </a:r>
        </a:p>
        <a:p>
          <a:pPr rtl="0"/>
          <a:endParaRPr lang="ru-RU" sz="1000" dirty="0">
            <a:latin typeface="Arial Black" panose="020B0A04020102020204" pitchFamily="34" charset="0"/>
          </a:endParaRPr>
        </a:p>
      </dgm:t>
    </dgm:pt>
    <dgm:pt modelId="{69BB69F2-4FA7-4006-B6B9-3548944D60E0}" type="parTrans" cxnId="{93799B47-26E3-4840-86EC-105444274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DF3BA-0761-4852-86D8-13184BFB879F}" type="sibTrans" cxnId="{93799B47-26E3-4840-86EC-105444274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B778E-A90E-47B9-8E2E-0A3404CC4D8A}">
      <dgm:prSet custT="1"/>
      <dgm:spPr/>
      <dgm:t>
        <a:bodyPr/>
        <a:lstStyle/>
        <a:p>
          <a:pPr rtl="0"/>
          <a:endParaRPr lang="ru-RU" sz="1600" b="1">
            <a:latin typeface="Arial Black" panose="020B0A04020102020204" pitchFamily="34" charset="0"/>
          </a:endParaRPr>
        </a:p>
        <a:p>
          <a:pPr rtl="0"/>
          <a:endParaRPr lang="ru-RU" sz="1400" b="1">
            <a:latin typeface="Arial Black" panose="020B0A04020102020204" pitchFamily="34" charset="0"/>
          </a:endParaRPr>
        </a:p>
        <a:p>
          <a:pPr rtl="0"/>
          <a:r>
            <a:rPr lang="ru-RU" sz="1400" b="1">
              <a:latin typeface="Arial Black" panose="020B0A04020102020204" pitchFamily="34" charset="0"/>
            </a:rPr>
            <a:t>2017 год</a:t>
          </a:r>
        </a:p>
        <a:p>
          <a:pPr rtl="0"/>
          <a:r>
            <a:rPr lang="ru-RU" sz="1400" b="1">
              <a:latin typeface="Arial Black" panose="020B0A04020102020204" pitchFamily="34" charset="0"/>
            </a:rPr>
            <a:t>13 человек</a:t>
          </a:r>
        </a:p>
        <a:p>
          <a:pPr rtl="0"/>
          <a:endParaRPr lang="ru-RU" sz="1400" b="1">
            <a:latin typeface="Arial Black" panose="020B0A04020102020204" pitchFamily="34" charset="0"/>
          </a:endParaRPr>
        </a:p>
        <a:p>
          <a:pPr rtl="0"/>
          <a:endParaRPr lang="ru-RU" sz="1050" dirty="0"/>
        </a:p>
      </dgm:t>
    </dgm:pt>
    <dgm:pt modelId="{764AA673-AD7A-4BD7-A379-79BCA3389197}" type="parTrans" cxnId="{000A9B67-6A93-40D9-BCF1-2BEA3EA815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0D9F28-07A8-4547-9DAF-4BEBDD8B7D50}" type="sibTrans" cxnId="{000A9B67-6A93-40D9-BCF1-2BEA3EA815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98741B-3C66-466D-B556-5AFCAE33E6A2}">
      <dgm:prSet custT="1"/>
      <dgm:spPr/>
      <dgm:t>
        <a:bodyPr/>
        <a:lstStyle/>
        <a:p>
          <a:pPr rtl="0"/>
          <a:endParaRPr lang="ru-RU" sz="1400" b="1">
            <a:latin typeface="Arial Black" panose="020B0A04020102020204" pitchFamily="34" charset="0"/>
          </a:endParaRPr>
        </a:p>
        <a:p>
          <a:pPr rtl="0"/>
          <a:r>
            <a:rPr lang="ru-RU" sz="1400" b="1">
              <a:latin typeface="Arial Black" panose="020B0A04020102020204" pitchFamily="34" charset="0"/>
            </a:rPr>
            <a:t>2018 год</a:t>
          </a:r>
        </a:p>
        <a:p>
          <a:pPr rtl="0"/>
          <a:r>
            <a:rPr lang="ru-RU" sz="1400" b="1">
              <a:latin typeface="Arial Black" panose="020B0A04020102020204" pitchFamily="34" charset="0"/>
            </a:rPr>
            <a:t>3 человека</a:t>
          </a:r>
        </a:p>
        <a:p>
          <a:pPr rtl="0"/>
          <a:endParaRPr lang="ru-RU" sz="1400" dirty="0">
            <a:latin typeface="Arial Black" panose="020B0A04020102020204" pitchFamily="34" charset="0"/>
          </a:endParaRPr>
        </a:p>
      </dgm:t>
    </dgm:pt>
    <dgm:pt modelId="{1C5DD525-F123-4FAB-9BE6-3909BAA6B884}" type="parTrans" cxnId="{EE55FEB0-117A-44F4-88A3-3CBE2DB38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EA8F25-48C8-4E6F-9C49-D1D35C005162}" type="sibTrans" cxnId="{EE55FEB0-117A-44F4-88A3-3CBE2DB38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EB61D4-E15C-4465-940F-48F0E5988EA7}" type="pres">
      <dgm:prSet presAssocID="{F27BDE31-9781-431A-871C-9D0EB267E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E8A03-3849-46DD-A6DA-88A0DB4617C0}" type="pres">
      <dgm:prSet presAssocID="{0A92ECEB-600C-4990-99B6-C6CA2935A046}" presName="parTxOnly" presStyleLbl="node1" presStyleIdx="0" presStyleCnt="5" custScaleX="73195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7A5F0-C66D-4CB4-9A30-5A7F0AC8331F}" type="pres">
      <dgm:prSet presAssocID="{C0B29937-2962-4C17-8547-CBB3CF6EE4F2}" presName="parSpace" presStyleCnt="0"/>
      <dgm:spPr/>
    </dgm:pt>
    <dgm:pt modelId="{7487572B-7449-4770-8103-7F3D69120F4B}" type="pres">
      <dgm:prSet presAssocID="{B131C077-BE8C-4830-BA79-5ECD17542108}" presName="parTxOnly" presStyleLbl="node1" presStyleIdx="1" presStyleCnt="5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B521-6AF8-4DEE-B223-6B71BE06C5F5}" type="pres">
      <dgm:prSet presAssocID="{3030A215-47FB-48B4-AFEF-9B41AED3734D}" presName="parSpace" presStyleCnt="0"/>
      <dgm:spPr/>
    </dgm:pt>
    <dgm:pt modelId="{17D13DC8-EB2A-4A8C-B6B7-B03A9DB18D96}" type="pres">
      <dgm:prSet presAssocID="{0E90F7ED-92C3-45D4-9DBD-748726867F4A}" presName="parTxOnly" presStyleLbl="node1" presStyleIdx="2" presStyleCnt="5" custScaleX="106473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CA03-962C-4A7E-8724-28CEF5FFBAEB}" type="pres">
      <dgm:prSet presAssocID="{304DF3BA-0761-4852-86D8-13184BFB879F}" presName="parSpace" presStyleCnt="0"/>
      <dgm:spPr/>
    </dgm:pt>
    <dgm:pt modelId="{1616B096-1DCE-4FD3-B4B0-9A345C7843C8}" type="pres">
      <dgm:prSet presAssocID="{22FB778E-A90E-47B9-8E2E-0A3404CC4D8A}" presName="parTxOnly" presStyleLbl="node1" presStyleIdx="3" presStyleCnt="5" custScaleX="95693" custScaleY="1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EC807-0062-4F3F-92D4-8EB41A3AA551}" type="pres">
      <dgm:prSet presAssocID="{320D9F28-07A8-4547-9DAF-4BEBDD8B7D50}" presName="parSpace" presStyleCnt="0"/>
      <dgm:spPr/>
    </dgm:pt>
    <dgm:pt modelId="{270D5D36-EADB-47BC-A988-F7B10ED9E735}" type="pres">
      <dgm:prSet presAssocID="{9298741B-3C66-466D-B556-5AFCAE33E6A2}" presName="parTxOnly" presStyleLbl="node1" presStyleIdx="4" presStyleCnt="5" custScaleY="117897" custLinFactNeighborX="13671" custLinFactNeighborY="44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E7457-730E-4171-88B5-CFAC520E6915}" srcId="{F27BDE31-9781-431A-871C-9D0EB267E5B6}" destId="{0A92ECEB-600C-4990-99B6-C6CA2935A046}" srcOrd="0" destOrd="0" parTransId="{F0DCA15C-2CE0-444D-BB1B-81407043F3DE}" sibTransId="{C0B29937-2962-4C17-8547-CBB3CF6EE4F2}"/>
    <dgm:cxn modelId="{BE9774C7-7507-4F39-8F50-E53A18EDCF5A}" type="presOf" srcId="{B131C077-BE8C-4830-BA79-5ECD17542108}" destId="{7487572B-7449-4770-8103-7F3D69120F4B}" srcOrd="0" destOrd="0" presId="urn:microsoft.com/office/officeart/2005/8/layout/hChevron3"/>
    <dgm:cxn modelId="{E0B0274E-7E4F-4202-84FD-B72926EB9A30}" type="presOf" srcId="{0A92ECEB-600C-4990-99B6-C6CA2935A046}" destId="{7ABE8A03-3849-46DD-A6DA-88A0DB4617C0}" srcOrd="0" destOrd="0" presId="urn:microsoft.com/office/officeart/2005/8/layout/hChevron3"/>
    <dgm:cxn modelId="{F35D5E4C-DD61-4160-916E-F66E2AC2256C}" type="presOf" srcId="{22FB778E-A90E-47B9-8E2E-0A3404CC4D8A}" destId="{1616B096-1DCE-4FD3-B4B0-9A345C7843C8}" srcOrd="0" destOrd="0" presId="urn:microsoft.com/office/officeart/2005/8/layout/hChevron3"/>
    <dgm:cxn modelId="{754F3A4B-D3D6-464C-A220-8FA2390681FB}" type="presOf" srcId="{0E90F7ED-92C3-45D4-9DBD-748726867F4A}" destId="{17D13DC8-EB2A-4A8C-B6B7-B03A9DB18D96}" srcOrd="0" destOrd="0" presId="urn:microsoft.com/office/officeart/2005/8/layout/hChevron3"/>
    <dgm:cxn modelId="{93799B47-26E3-4840-86EC-105444274B56}" srcId="{F27BDE31-9781-431A-871C-9D0EB267E5B6}" destId="{0E90F7ED-92C3-45D4-9DBD-748726867F4A}" srcOrd="2" destOrd="0" parTransId="{69BB69F2-4FA7-4006-B6B9-3548944D60E0}" sibTransId="{304DF3BA-0761-4852-86D8-13184BFB879F}"/>
    <dgm:cxn modelId="{1E1DA026-A185-426C-A297-23AFD1DEE29D}" type="presOf" srcId="{F27BDE31-9781-431A-871C-9D0EB267E5B6}" destId="{23EB61D4-E15C-4465-940F-48F0E5988EA7}" srcOrd="0" destOrd="0" presId="urn:microsoft.com/office/officeart/2005/8/layout/hChevron3"/>
    <dgm:cxn modelId="{000A9B67-6A93-40D9-BCF1-2BEA3EA81511}" srcId="{F27BDE31-9781-431A-871C-9D0EB267E5B6}" destId="{22FB778E-A90E-47B9-8E2E-0A3404CC4D8A}" srcOrd="3" destOrd="0" parTransId="{764AA673-AD7A-4BD7-A379-79BCA3389197}" sibTransId="{320D9F28-07A8-4547-9DAF-4BEBDD8B7D50}"/>
    <dgm:cxn modelId="{2C380EF6-3E38-46A5-9AC9-FDA790EC7C4D}" type="presOf" srcId="{9298741B-3C66-466D-B556-5AFCAE33E6A2}" destId="{270D5D36-EADB-47BC-A988-F7B10ED9E735}" srcOrd="0" destOrd="0" presId="urn:microsoft.com/office/officeart/2005/8/layout/hChevron3"/>
    <dgm:cxn modelId="{EE55FEB0-117A-44F4-88A3-3CBE2DB38033}" srcId="{F27BDE31-9781-431A-871C-9D0EB267E5B6}" destId="{9298741B-3C66-466D-B556-5AFCAE33E6A2}" srcOrd="4" destOrd="0" parTransId="{1C5DD525-F123-4FAB-9BE6-3909BAA6B884}" sibTransId="{37EA8F25-48C8-4E6F-9C49-D1D35C005162}"/>
    <dgm:cxn modelId="{3EC1620F-7B60-44AD-A007-29D5E5B97CA5}" srcId="{F27BDE31-9781-431A-871C-9D0EB267E5B6}" destId="{B131C077-BE8C-4830-BA79-5ECD17542108}" srcOrd="1" destOrd="0" parTransId="{BE6FE83A-51A3-4049-A828-C18AD8148FCD}" sibTransId="{3030A215-47FB-48B4-AFEF-9B41AED3734D}"/>
    <dgm:cxn modelId="{BBAA8FFE-BE6A-4F07-8BC5-E8CBF85DDA57}" type="presParOf" srcId="{23EB61D4-E15C-4465-940F-48F0E5988EA7}" destId="{7ABE8A03-3849-46DD-A6DA-88A0DB4617C0}" srcOrd="0" destOrd="0" presId="urn:microsoft.com/office/officeart/2005/8/layout/hChevron3"/>
    <dgm:cxn modelId="{538D900E-3B0C-454B-9FA7-9096BAC6753B}" type="presParOf" srcId="{23EB61D4-E15C-4465-940F-48F0E5988EA7}" destId="{ABC7A5F0-C66D-4CB4-9A30-5A7F0AC8331F}" srcOrd="1" destOrd="0" presId="urn:microsoft.com/office/officeart/2005/8/layout/hChevron3"/>
    <dgm:cxn modelId="{3AD5CE1D-7457-4D77-9F81-F5E032E86E22}" type="presParOf" srcId="{23EB61D4-E15C-4465-940F-48F0E5988EA7}" destId="{7487572B-7449-4770-8103-7F3D69120F4B}" srcOrd="2" destOrd="0" presId="urn:microsoft.com/office/officeart/2005/8/layout/hChevron3"/>
    <dgm:cxn modelId="{FA834A2F-2C0E-4E64-AAFE-F6A97F9A53C1}" type="presParOf" srcId="{23EB61D4-E15C-4465-940F-48F0E5988EA7}" destId="{9C2FB521-6AF8-4DEE-B223-6B71BE06C5F5}" srcOrd="3" destOrd="0" presId="urn:microsoft.com/office/officeart/2005/8/layout/hChevron3"/>
    <dgm:cxn modelId="{3A493BAA-C774-418F-994F-101E552C2E65}" type="presParOf" srcId="{23EB61D4-E15C-4465-940F-48F0E5988EA7}" destId="{17D13DC8-EB2A-4A8C-B6B7-B03A9DB18D96}" srcOrd="4" destOrd="0" presId="urn:microsoft.com/office/officeart/2005/8/layout/hChevron3"/>
    <dgm:cxn modelId="{5ED922A6-E697-4487-801B-B40DFB10E36B}" type="presParOf" srcId="{23EB61D4-E15C-4465-940F-48F0E5988EA7}" destId="{082DCA03-962C-4A7E-8724-28CEF5FFBAEB}" srcOrd="5" destOrd="0" presId="urn:microsoft.com/office/officeart/2005/8/layout/hChevron3"/>
    <dgm:cxn modelId="{04F0FE0D-F42A-40E4-995D-F06F02577733}" type="presParOf" srcId="{23EB61D4-E15C-4465-940F-48F0E5988EA7}" destId="{1616B096-1DCE-4FD3-B4B0-9A345C7843C8}" srcOrd="6" destOrd="0" presId="urn:microsoft.com/office/officeart/2005/8/layout/hChevron3"/>
    <dgm:cxn modelId="{594104AF-BF66-4D0A-AEC9-D719C957F6DB}" type="presParOf" srcId="{23EB61D4-E15C-4465-940F-48F0E5988EA7}" destId="{E68EC807-0062-4F3F-92D4-8EB41A3AA551}" srcOrd="7" destOrd="0" presId="urn:microsoft.com/office/officeart/2005/8/layout/hChevron3"/>
    <dgm:cxn modelId="{945AC055-2CE6-4123-A05B-8C918E4BA10B}" type="presParOf" srcId="{23EB61D4-E15C-4465-940F-48F0E5988EA7}" destId="{270D5D36-EADB-47BC-A988-F7B10ED9E735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0.66692</cdr:x>
      <cdr:y>0</cdr:y>
    </cdr:from>
    <cdr:to>
      <cdr:x>1</cdr:x>
      <cdr:y>0.18145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177383D-4EFD-4EF5-AA32-F7888733F1DC}"/>
            </a:ext>
          </a:extLst>
        </cdr:cNvPr>
        <cdr:cNvSpPr txBox="1"/>
      </cdr:nvSpPr>
      <cdr:spPr>
        <a:xfrm xmlns:a="http://schemas.openxmlformats.org/drawingml/2006/main">
          <a:off x="3867137" y="0"/>
          <a:ext cx="1931322" cy="3693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Лечебное дело</a:t>
          </a:r>
        </a:p>
      </cdr:txBody>
    </cdr:sp>
  </cdr:relSizeAnchor>
  <cdr:relSizeAnchor xmlns:cdr="http://schemas.openxmlformats.org/drawingml/2006/chartDrawing">
    <cdr:from>
      <cdr:x>0.13118</cdr:x>
      <cdr:y>0.18927</cdr:y>
    </cdr:from>
    <cdr:to>
      <cdr:x>0.30996</cdr:x>
      <cdr:y>0.54576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1020688-BDF8-4C45-B488-FC9409C7FC36}"/>
            </a:ext>
          </a:extLst>
        </cdr:cNvPr>
        <cdr:cNvSpPr txBox="1"/>
      </cdr:nvSpPr>
      <cdr:spPr>
        <a:xfrm xmlns:a="http://schemas.openxmlformats.org/drawingml/2006/main">
          <a:off x="783332" y="425600"/>
          <a:ext cx="1067601" cy="801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bg1"/>
              </a:solidFill>
            </a:rPr>
            <a:t>2022 год</a:t>
          </a:r>
        </a:p>
        <a:p xmlns:a="http://schemas.openxmlformats.org/drawingml/2006/main">
          <a:pPr algn="ctr"/>
          <a:r>
            <a:rPr lang="ru-RU" sz="1800" dirty="0">
              <a:solidFill>
                <a:schemeClr val="bg1"/>
              </a:solidFill>
            </a:rPr>
            <a:t>19 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r>
            <a:rPr lang="ru-RU" sz="18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0.43814</cdr:x>
      <cdr:y>0.30163</cdr:y>
    </cdr:from>
    <cdr:to>
      <cdr:x>0.56186</cdr:x>
      <cdr:y>0.69837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00BC025B-F71B-4C9D-8FF7-E55A393F718A}"/>
            </a:ext>
          </a:extLst>
        </cdr:cNvPr>
        <cdr:cNvSpPr txBox="1"/>
      </cdr:nvSpPr>
      <cdr:spPr>
        <a:xfrm xmlns:a="http://schemas.openxmlformats.org/drawingml/2006/main">
          <a:off x="3238108" y="6952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0.30864</cdr:x>
      <cdr:y>0.38335</cdr:y>
    </cdr:from>
    <cdr:to>
      <cdr:x>0.44492</cdr:x>
      <cdr:y>0.62915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559A4CD-8EAD-4060-85F0-BD5B3565BEE3}"/>
            </a:ext>
          </a:extLst>
        </cdr:cNvPr>
        <cdr:cNvSpPr txBox="1"/>
      </cdr:nvSpPr>
      <cdr:spPr>
        <a:xfrm xmlns:a="http://schemas.openxmlformats.org/drawingml/2006/main">
          <a:off x="2281038" y="883538"/>
          <a:ext cx="1007166" cy="566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0.36512</cdr:x>
      <cdr:y>0.25574</cdr:y>
    </cdr:from>
    <cdr:to>
      <cdr:x>0.5513</cdr:x>
      <cdr:y>0.69847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D267C65B-D19B-46D7-93BF-20637492D703}"/>
            </a:ext>
          </a:extLst>
        </cdr:cNvPr>
        <cdr:cNvSpPr txBox="1"/>
      </cdr:nvSpPr>
      <cdr:spPr>
        <a:xfrm xmlns:a="http://schemas.openxmlformats.org/drawingml/2006/main">
          <a:off x="2180350" y="575048"/>
          <a:ext cx="1111791" cy="995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</a:rPr>
            <a:t>2020 год</a:t>
          </a:r>
        </a:p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</a:rPr>
            <a:t>29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endParaRPr lang="ru-R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0.15438</cdr:x>
      <cdr:y>0.4771</cdr:y>
    </cdr:from>
    <cdr:to>
      <cdr:x>0.38064</cdr:x>
      <cdr:y>0.92842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59228919-7890-4F44-B189-D900FFC3DB26}"/>
            </a:ext>
          </a:extLst>
        </cdr:cNvPr>
        <cdr:cNvSpPr txBox="1"/>
      </cdr:nvSpPr>
      <cdr:spPr>
        <a:xfrm xmlns:a="http://schemas.openxmlformats.org/drawingml/2006/main">
          <a:off x="895155" y="971100"/>
          <a:ext cx="1311965" cy="918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</a:rPr>
            <a:t>2021 год</a:t>
          </a:r>
        </a:p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</a:rPr>
            <a:t>20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endParaRPr lang="ru-RU" sz="20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0.30996</cdr:x>
      <cdr:y>0.16024</cdr:y>
    </cdr:from>
    <cdr:to>
      <cdr:x>0.48722</cdr:x>
      <cdr:y>0.4908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F8843EE-40A2-4A53-81A9-3F588A0C608C}"/>
            </a:ext>
          </a:extLst>
        </cdr:cNvPr>
        <cdr:cNvSpPr txBox="1"/>
      </cdr:nvSpPr>
      <cdr:spPr>
        <a:xfrm xmlns:a="http://schemas.openxmlformats.org/drawingml/2006/main">
          <a:off x="1850933" y="369331"/>
          <a:ext cx="1058552" cy="76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2019 год</a:t>
          </a:r>
        </a:p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12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endParaRPr lang="ru-RU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0.30996</cdr:x>
      <cdr:y>0.454</cdr:y>
    </cdr:from>
    <cdr:to>
      <cdr:x>0.50825</cdr:x>
      <cdr:y>0.79558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A571841A-6879-4871-85CF-D5730451C674}"/>
            </a:ext>
          </a:extLst>
        </cdr:cNvPr>
        <cdr:cNvSpPr txBox="1"/>
      </cdr:nvSpPr>
      <cdr:spPr>
        <a:xfrm xmlns:a="http://schemas.openxmlformats.org/drawingml/2006/main">
          <a:off x="1850933" y="1046385"/>
          <a:ext cx="1184117" cy="787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2020 год</a:t>
          </a:r>
        </a:p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31 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0.06349</cdr:x>
      <cdr:y>0.45091</cdr:y>
    </cdr:from>
    <cdr:to>
      <cdr:x>0.19244</cdr:x>
      <cdr:y>0.84764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7590A745-1A7B-448C-8B8C-DDC760604E40}"/>
            </a:ext>
          </a:extLst>
        </cdr:cNvPr>
        <cdr:cNvSpPr txBox="1"/>
      </cdr:nvSpPr>
      <cdr:spPr>
        <a:xfrm xmlns:a="http://schemas.openxmlformats.org/drawingml/2006/main">
          <a:off x="368149" y="964959"/>
          <a:ext cx="747711" cy="849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2021 год</a:t>
          </a:r>
        </a:p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13</a:t>
          </a:r>
          <a:r>
            <a:rPr lang="ru-RU" sz="2400" dirty="0">
              <a:solidFill>
                <a:schemeClr val="bg1"/>
              </a:solidFill>
            </a:rPr>
            <a:t> </a:t>
          </a:r>
          <a:r>
            <a:rPr lang="ru-RU" sz="1600" dirty="0">
              <a:solidFill>
                <a:schemeClr val="bg1"/>
              </a:solidFill>
            </a:rPr>
            <a:t>человек</a:t>
          </a:r>
          <a:endParaRPr lang="ru-RU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0.13093</cdr:x>
      <cdr:y>0.16024</cdr:y>
    </cdr:from>
    <cdr:to>
      <cdr:x>0.32966</cdr:x>
      <cdr:y>0.56925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4D5ABE0C-2A5C-40A0-9C40-3B94E564B238}"/>
            </a:ext>
          </a:extLst>
        </cdr:cNvPr>
        <cdr:cNvSpPr txBox="1"/>
      </cdr:nvSpPr>
      <cdr:spPr>
        <a:xfrm xmlns:a="http://schemas.openxmlformats.org/drawingml/2006/main">
          <a:off x="759192" y="342918"/>
          <a:ext cx="1152328" cy="875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2022 год</a:t>
          </a:r>
        </a:p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20</a:t>
          </a:r>
          <a:r>
            <a:rPr lang="ru-RU" sz="2400" dirty="0">
              <a:solidFill>
                <a:schemeClr val="bg1"/>
              </a:solidFill>
            </a:rPr>
            <a:t> </a:t>
          </a:r>
          <a:r>
            <a:rPr lang="ru-RU" sz="1400" dirty="0">
              <a:solidFill>
                <a:schemeClr val="bg1"/>
              </a:solidFill>
            </a:rPr>
            <a:t>человек</a:t>
          </a:r>
          <a:endParaRPr lang="ru-RU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0.65803</cdr:x>
      <cdr:y>0</cdr:y>
    </cdr:from>
    <cdr:to>
      <cdr:x>1</cdr:x>
      <cdr:y>0.16024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20B276E-FED6-4921-B398-B21394CD7E78}"/>
            </a:ext>
          </a:extLst>
        </cdr:cNvPr>
        <cdr:cNvSpPr txBox="1"/>
      </cdr:nvSpPr>
      <cdr:spPr>
        <a:xfrm xmlns:a="http://schemas.openxmlformats.org/drawingml/2006/main">
          <a:off x="3815541" y="0"/>
          <a:ext cx="1982917" cy="34291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Сестринское</a:t>
          </a:r>
          <a:r>
            <a:rPr lang="ru-RU" sz="1800" i="1" dirty="0"/>
            <a:t> </a:t>
          </a:r>
          <a:r>
            <a:rPr lang="ru-RU" sz="1800" dirty="0"/>
            <a:t>дело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E341-6409-482B-BA42-BDFE8C5B569B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7D4D8-0421-4D29-9CF0-A0956493A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DCC48D42-5374-4325-98ED-D08F8B62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3278D2-46FC-4069-954A-13781CC0135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EE3DCF6B-5638-43D9-A98B-4511B3A97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FF69C15D-381B-4E93-BD0A-D907BFA9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40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xmlns="" id="{DF174BB1-0B7C-42F7-90C0-9B209AE8E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xmlns="" id="{1D583D38-BBD6-484A-A8BC-C38FA6CE6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Снизить число неработающих выпускников и увеличить приток средних медицинских работников в учреждения здравоохранения возможно посредством заключения договоров со студентами (как бюджетной, так и внебюджетной форм обучения) на любом этапе обучения для последующего их трудоустройства в медицинскую организацию . На сегодня между колледжем и медицинскими организациями заключены три вида таких договоров: договора об обучении студентов</a:t>
            </a:r>
            <a:r>
              <a:rPr lang="ru-RU" altLang="ru-RU" i="1">
                <a:solidFill>
                  <a:schemeClr val="bg1"/>
                </a:solidFill>
              </a:rPr>
              <a:t> в рамках квот, выделенных комитетом здравоохранения Волгоградской области; договора о целевом обучении студентов с предоставлением мер социальной поддержки; договора об обучении студентов за счет собственных средств медицинской организации.</a:t>
            </a: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48FB47E3-EBD6-4882-931E-88B305DA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F2DF4-AE52-4ADC-B807-7B8F4597FDED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78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DCC48D42-5374-4325-98ED-D08F8B62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3278D2-46FC-4069-954A-13781CC0135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EE3DCF6B-5638-43D9-A98B-4511B3A97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FF69C15D-381B-4E93-BD0A-D907BFA9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62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xmlns="" id="{DF174BB1-0B7C-42F7-90C0-9B209AE8E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xmlns="" id="{1D583D38-BBD6-484A-A8BC-C38FA6CE6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Снизить число неработающих выпускников и увеличить приток средних медицинских работников в учреждения здравоохранения возможно посредством заключения договоров со студентами (как бюджетной, так и внебюджетной форм обучения) на любом этапе обучения для последующего их трудоустройства в медицинскую организацию . На сегодня между колледжем и медицинскими организациями заключены три вида таких договоров: договора об обучении студентов</a:t>
            </a:r>
            <a:r>
              <a:rPr lang="ru-RU" altLang="ru-RU" i="1">
                <a:solidFill>
                  <a:schemeClr val="bg1"/>
                </a:solidFill>
              </a:rPr>
              <a:t> в рамках квот, выделенных комитетом здравоохранения Волгоградской области; договора о целевом обучении студентов с предоставлением мер социальной поддержки; договора об обучении студентов за счет собственных средств медицинской организации.</a:t>
            </a: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48FB47E3-EBD6-4882-931E-88B305DA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F2DF4-AE52-4ADC-B807-7B8F4597FDED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2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xmlns="" id="{DF174BB1-0B7C-42F7-90C0-9B209AE8E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xmlns="" id="{1D583D38-BBD6-484A-A8BC-C38FA6CE6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Снизить число неработающих выпускников и увеличить приток средних медицинских работников в учреждения здравоохранения возможно посредством заключения договоров со студентами (как бюджетной, так и внебюджетной форм обучения) на любом этапе обучения для последующего их трудоустройства в медицинскую организацию . На сегодня между колледжем и медицинскими организациями заключены три вида таких договоров: договора об обучении студентов</a:t>
            </a:r>
            <a:r>
              <a:rPr lang="ru-RU" altLang="ru-RU" i="1">
                <a:solidFill>
                  <a:schemeClr val="bg1"/>
                </a:solidFill>
              </a:rPr>
              <a:t> в рамках квот, выделенных комитетом здравоохранения Волгоградской области; договора о целевом обучении студентов с предоставлением мер социальной поддержки; договора об обучении студентов за счет собственных средств медицинской организации.</a:t>
            </a: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48FB47E3-EBD6-4882-931E-88B305DA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F2DF4-AE52-4ADC-B807-7B8F4597FDED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77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xmlns="" id="{DF174BB1-0B7C-42F7-90C0-9B209AE8E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xmlns="" id="{1D583D38-BBD6-484A-A8BC-C38FA6CE6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Снизить число неработающих выпускников и увеличить приток средних медицинских работников в учреждения здравоохранения возможно посредством заключения договоров со студентами (как бюджетной, так и внебюджетной форм обучения) на любом этапе обучения для последующего их трудоустройства в медицинскую организацию . На сегодня между колледжем и медицинскими организациями заключены три вида таких договоров: договора об обучении студентов</a:t>
            </a:r>
            <a:r>
              <a:rPr lang="ru-RU" altLang="ru-RU" i="1">
                <a:solidFill>
                  <a:schemeClr val="bg1"/>
                </a:solidFill>
              </a:rPr>
              <a:t> в рамках квот, выделенных комитетом здравоохранения Волгоградской области; договора о целевом обучении студентов с предоставлением мер социальной поддержки; договора об обучении студентов за счет собственных средств медицинской организации.</a:t>
            </a: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48FB47E3-EBD6-4882-931E-88B305DA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F2DF4-AE52-4ADC-B807-7B8F4597FDED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93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xmlns="" id="{DF174BB1-0B7C-42F7-90C0-9B209AE8E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xmlns="" id="{1D583D38-BBD6-484A-A8BC-C38FA6CE6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Снизить число неработающих выпускников и увеличить приток средних медицинских работников в учреждения здравоохранения возможно посредством заключения договоров со студентами (как бюджетной, так и внебюджетной форм обучения) на любом этапе обучения для последующего их трудоустройства в медицинскую организацию . На сегодня между колледжем и медицинскими организациями заключены три вида таких договоров: договора об обучении студентов</a:t>
            </a:r>
            <a:r>
              <a:rPr lang="ru-RU" altLang="ru-RU" i="1">
                <a:solidFill>
                  <a:schemeClr val="bg1"/>
                </a:solidFill>
              </a:rPr>
              <a:t> в рамках квот, выделенных комитетом здравоохранения Волгоградской области; договора о целевом обучении студентов с предоставлением мер социальной поддержки; договора об обучении студентов за счет собственных средств медицинской организации.</a:t>
            </a: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48FB47E3-EBD6-4882-931E-88B305DA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F2DF4-AE52-4ADC-B807-7B8F4597FDED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74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DCC48D42-5374-4325-98ED-D08F8B62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3278D2-46FC-4069-954A-13781CC0135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EE3DCF6B-5638-43D9-A98B-4511B3A97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FF69C15D-381B-4E93-BD0A-D907BFA9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41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29C9FBE-F9BE-4E16-AC79-30B93A55E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58" y="1542426"/>
            <a:ext cx="8458200" cy="4333435"/>
          </a:xfrm>
          <a:ln w="57150">
            <a:solidFill>
              <a:srgbClr val="00003C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27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</a:t>
            </a:r>
            <a:br>
              <a:rPr lang="ru-RU" sz="2700" b="1" i="1" dirty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27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молодых специалистов со средним медицинским образованием в медицинские организации </a:t>
            </a:r>
            <a:r>
              <a:rPr lang="ru-RU" sz="2700" b="1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/>
            </a:r>
            <a:br>
              <a:rPr lang="ru-RU" sz="2700" b="1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2700" b="1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(ОПЫТ волгоградской области)</a:t>
            </a:r>
            <a:r>
              <a:rPr lang="ru-RU" sz="27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/>
            </a:r>
            <a:br>
              <a:rPr lang="ru-RU" sz="2700" b="1" i="1" dirty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3600" i="1" dirty="0">
                <a:solidFill>
                  <a:srgbClr val="00003C"/>
                </a:solidFill>
              </a:rPr>
              <a:t>	</a:t>
            </a:r>
            <a:r>
              <a:rPr lang="ru-RU" sz="4000" i="1" dirty="0">
                <a:solidFill>
                  <a:srgbClr val="00003C"/>
                </a:solidFill>
              </a:rPr>
              <a:t>				</a:t>
            </a:r>
            <a:br>
              <a:rPr lang="ru-RU" sz="4000" i="1" dirty="0">
                <a:solidFill>
                  <a:srgbClr val="00003C"/>
                </a:solidFill>
              </a:rPr>
            </a:br>
            <a:r>
              <a:rPr lang="ru-RU" sz="4000" i="1" dirty="0">
                <a:solidFill>
                  <a:srgbClr val="00003C"/>
                </a:solidFill>
              </a:rPr>
              <a:t>		</a:t>
            </a:r>
            <a:r>
              <a:rPr lang="ru-RU" sz="22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Генералова</a:t>
            </a:r>
            <a:r>
              <a:rPr lang="ru-RU" sz="2200" i="1" dirty="0">
                <a:solidFill>
                  <a:srgbClr val="00003C"/>
                </a:solidFill>
                <a:latin typeface="Arial Black" panose="020B0A04020102020204" pitchFamily="34" charset="0"/>
              </a:rPr>
              <a:t> Г.Е., </a:t>
            </a:r>
            <a:r>
              <a:rPr lang="ru-RU" sz="22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директор, к.м.н.</a:t>
            </a:r>
            <a:r>
              <a:rPr lang="ru-RU" sz="2200" i="1" dirty="0">
                <a:solidFill>
                  <a:srgbClr val="00003C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>
                <a:solidFill>
                  <a:srgbClr val="000066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			</a:t>
            </a:r>
            <a:r>
              <a:rPr lang="ru-RU" sz="1800" i="1" dirty="0">
                <a:solidFill>
                  <a:schemeClr val="tx1"/>
                </a:solidFill>
              </a:rPr>
              <a:t>			            </a:t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EED713-0CA7-4E86-A50C-2BCAEF1ACACD}"/>
              </a:ext>
            </a:extLst>
          </p:cNvPr>
          <p:cNvSpPr txBox="1"/>
          <p:nvPr/>
        </p:nvSpPr>
        <p:spPr>
          <a:xfrm>
            <a:off x="3053513" y="438105"/>
            <a:ext cx="5729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rgbClr val="00003C"/>
                </a:solidFill>
                <a:latin typeface="Arial Black" panose="020B0A04020102020204" pitchFamily="34" charset="0"/>
              </a:rPr>
              <a:t>ГАПОУ "Волгоградский медицинский колледж"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CC3E9C-6EE2-41EF-8115-983BB6DAB4FB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D511A9-2C17-40E2-9040-4DC4A58BB6D0}"/>
              </a:ext>
            </a:extLst>
          </p:cNvPr>
          <p:cNvSpPr/>
          <p:nvPr/>
        </p:nvSpPr>
        <p:spPr>
          <a:xfrm flipV="1">
            <a:off x="0" y="671119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555346" y="2395450"/>
            <a:ext cx="5143395" cy="2308399"/>
            <a:chOff x="6555346" y="2117158"/>
            <a:chExt cx="5143395" cy="2308399"/>
          </a:xfrm>
        </p:grpSpPr>
        <p:sp>
          <p:nvSpPr>
            <p:cNvPr id="19468" name="TextBox 9">
              <a:extLst>
                <a:ext uri="{FF2B5EF4-FFF2-40B4-BE49-F238E27FC236}">
                  <a16:creationId xmlns:a16="http://schemas.microsoft.com/office/drawing/2014/main" xmlns="" id="{C34FA22A-1EDD-4748-A298-781103797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6578" y="3040562"/>
              <a:ext cx="3482163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Обучение студентов в рамках квот,</a:t>
              </a:r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выделенных комитетом здравоохранения Волгоградской области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на обучение в пределах доведенной субсидии</a:t>
              </a: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xmlns="" id="{15430CF3-E931-42AB-88FE-11B7626DCDF5}"/>
                </a:ext>
              </a:extLst>
            </p:cNvPr>
            <p:cNvCxnSpPr>
              <a:cxnSpLocks/>
            </p:cNvCxnSpPr>
            <p:nvPr/>
          </p:nvCxnSpPr>
          <p:spPr>
            <a:xfrm>
              <a:off x="6555346" y="2117158"/>
              <a:ext cx="3664893" cy="796170"/>
            </a:xfrm>
            <a:prstGeom prst="straightConnector1">
              <a:avLst/>
            </a:prstGeom>
            <a:ln>
              <a:solidFill>
                <a:srgbClr val="00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Выноска со стрелкой вверх 7">
            <a:extLst>
              <a:ext uri="{FF2B5EF4-FFF2-40B4-BE49-F238E27FC236}">
                <a16:creationId xmlns:a16="http://schemas.microsoft.com/office/drawing/2014/main" xmlns="" id="{4A10E812-567D-47A9-9264-ABEBA83579D3}"/>
              </a:ext>
            </a:extLst>
          </p:cNvPr>
          <p:cNvSpPr/>
          <p:nvPr/>
        </p:nvSpPr>
        <p:spPr>
          <a:xfrm>
            <a:off x="183866" y="4587881"/>
            <a:ext cx="11726680" cy="2087804"/>
          </a:xfrm>
          <a:prstGeom prst="upArrowCallout">
            <a:avLst>
              <a:gd name="adj1" fmla="val 5425"/>
              <a:gd name="adj2" fmla="val 15107"/>
              <a:gd name="adj3" fmla="val 14949"/>
              <a:gd name="adj4" fmla="val 79045"/>
            </a:avLst>
          </a:prstGeom>
          <a:noFill/>
          <a:ln w="28575" cap="flat" cmpd="sng" algn="ctr">
            <a:solidFill>
              <a:srgbClr val="00003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just"/>
            <a:r>
              <a:rPr lang="ru-RU" altLang="ru-RU" sz="1300" b="1" i="1" dirty="0">
                <a:solidFill>
                  <a:srgbClr val="000026"/>
                </a:solidFill>
                <a:latin typeface="Arial Black" panose="020B0A04020102020204" pitchFamily="34" charset="0"/>
              </a:rPr>
              <a:t>- приказ комитета здравоохранения Волгоградской области от 11.04.2018 № 1091 «О реализации государственной программы Волгоградской области "Развитие здравоохранения в Волгоградской области" </a:t>
            </a:r>
            <a:r>
              <a:rPr lang="ru-RU" altLang="ru-RU" sz="13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 2018 году</a:t>
            </a:r>
          </a:p>
          <a:p>
            <a:pPr algn="just"/>
            <a:r>
              <a:rPr lang="ru-RU" altLang="ru-RU" sz="1300" b="1" i="1" dirty="0">
                <a:solidFill>
                  <a:srgbClr val="000026"/>
                </a:solidFill>
                <a:latin typeface="Arial Black" panose="020B0A04020102020204" pitchFamily="34" charset="0"/>
              </a:rPr>
              <a:t>- приказ комитета здравоохранения Волгоградской области от 22.05.2017 № 1354 «О реализации государственной программы Волгоградской области "Развитие здравоохранения Волгоградской области на 2014 - 2016 годы и на период до 2020 года" </a:t>
            </a:r>
            <a:r>
              <a:rPr lang="ru-RU" altLang="ru-RU" sz="13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 2017 году</a:t>
            </a:r>
          </a:p>
          <a:p>
            <a:pPr algn="just"/>
            <a:r>
              <a:rPr lang="ru-RU" altLang="ru-RU" sz="1300" b="1" i="1" dirty="0">
                <a:solidFill>
                  <a:srgbClr val="000026"/>
                </a:solidFill>
                <a:latin typeface="Arial Black" panose="020B0A04020102020204" pitchFamily="34" charset="0"/>
              </a:rPr>
              <a:t>- приказ комитета здравоохранения Волгоградской области от 15.05.2016 № 1549  «О реализации государственной программы Волгоградской области «Развитие здравоохранение Волгоградской области на 2014-2016 годы и на период до 2020 года» </a:t>
            </a:r>
            <a:r>
              <a:rPr lang="ru-RU" altLang="ru-RU" sz="13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 2016 году</a:t>
            </a:r>
            <a:endParaRPr lang="ru-RU" altLang="ru-RU" sz="13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0A163E7F-0669-4A2E-9D35-E9FD8BDA0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55632"/>
              </p:ext>
            </p:extLst>
          </p:nvPr>
        </p:nvGraphicFramePr>
        <p:xfrm>
          <a:off x="493259" y="2688671"/>
          <a:ext cx="7239646" cy="18769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7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572">
                  <a:extLst>
                    <a:ext uri="{9D8B030D-6E8A-4147-A177-3AD203B41FA5}">
                      <a16:colId xmlns:a16="http://schemas.microsoft.com/office/drawing/2014/main" xmlns="" val="1975568020"/>
                    </a:ext>
                  </a:extLst>
                </a:gridCol>
                <a:gridCol w="1196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0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Специальность</a:t>
                      </a:r>
                      <a:endParaRPr lang="ru-RU" sz="1600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2016 год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2017 год</a:t>
                      </a:r>
                      <a:endParaRPr lang="ru-RU" sz="1600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2018 год</a:t>
                      </a:r>
                      <a:endParaRPr lang="ru-RU" sz="1600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endParaRPr lang="ru-RU" sz="1600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769">
                <a:tc>
                  <a:txBody>
                    <a:bodyPr/>
                    <a:lstStyle/>
                    <a:p>
                      <a:r>
                        <a:rPr lang="ru-RU" sz="1600" u="sng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Лечебное дело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70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600" u="sng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Сестринское дело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19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32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30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81</a:t>
                      </a:r>
                      <a:endParaRPr lang="ru-RU" sz="1600" b="1" i="1" dirty="0">
                        <a:solidFill>
                          <a:srgbClr val="00002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49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52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50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rgbClr val="000026"/>
                          </a:solidFill>
                          <a:latin typeface="Arial Black" panose="020B0A04020102020204" pitchFamily="34" charset="0"/>
                        </a:rPr>
                        <a:t>151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4005405228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66248" y="706504"/>
            <a:ext cx="11720910" cy="1981632"/>
            <a:chOff x="221728" y="625928"/>
            <a:chExt cx="11720910" cy="198163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747313" y="946432"/>
              <a:ext cx="2068628" cy="646331"/>
              <a:chOff x="6747313" y="946432"/>
              <a:chExt cx="2068628" cy="646331"/>
            </a:xfrm>
          </p:grpSpPr>
          <p:sp>
            <p:nvSpPr>
              <p:cNvPr id="6" name="Плюс 5">
                <a:extLst>
                  <a:ext uri="{FF2B5EF4-FFF2-40B4-BE49-F238E27FC236}">
                    <a16:creationId xmlns:a16="http://schemas.microsoft.com/office/drawing/2014/main" xmlns="" id="{33A3361B-1FAF-46CF-A28B-7146AEB16828}"/>
                  </a:ext>
                </a:extLst>
              </p:cNvPr>
              <p:cNvSpPr/>
              <p:nvPr/>
            </p:nvSpPr>
            <p:spPr>
              <a:xfrm>
                <a:off x="6747313" y="946432"/>
                <a:ext cx="714379" cy="646331"/>
              </a:xfrm>
              <a:prstGeom prst="mathPlus">
                <a:avLst>
                  <a:gd name="adj1" fmla="val 15318"/>
                </a:avLst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63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213" y="1037196"/>
                <a:ext cx="1391728" cy="461665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 i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договор</a:t>
                </a:r>
                <a:endParaRPr lang="ru-RU" sz="2400" b="1" i="1" dirty="0">
                  <a:solidFill>
                    <a:srgbClr val="000026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8756629" y="933318"/>
              <a:ext cx="3186009" cy="646331"/>
              <a:chOff x="8756629" y="933318"/>
              <a:chExt cx="3186009" cy="646331"/>
            </a:xfrm>
          </p:grpSpPr>
          <p:sp>
            <p:nvSpPr>
              <p:cNvPr id="8" name="Равно 7">
                <a:extLst>
                  <a:ext uri="{FF2B5EF4-FFF2-40B4-BE49-F238E27FC236}">
                    <a16:creationId xmlns:a16="http://schemas.microsoft.com/office/drawing/2014/main" xmlns="" id="{46396EFE-25D3-41D9-A095-57EFF75C5796}"/>
                  </a:ext>
                </a:extLst>
              </p:cNvPr>
              <p:cNvSpPr/>
              <p:nvPr/>
            </p:nvSpPr>
            <p:spPr>
              <a:xfrm>
                <a:off x="8756629" y="998795"/>
                <a:ext cx="714380" cy="500066"/>
              </a:xfrm>
              <a:prstGeom prst="mathEqual">
                <a:avLst>
                  <a:gd name="adj1" fmla="val 15570"/>
                  <a:gd name="adj2" fmla="val 1176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7" name="TextBox 8">
                <a:extLst>
                  <a:ext uri="{FF2B5EF4-FFF2-40B4-BE49-F238E27FC236}">
                    <a16:creationId xmlns:a16="http://schemas.microsoft.com/office/drawing/2014/main" xmlns="" id="{2B400542-26D9-4312-A9D4-8DF7033A3A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4382" y="933318"/>
                <a:ext cx="2528256" cy="646331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гарантированное </a:t>
                </a:r>
              </a:p>
              <a:p>
                <a:pPr algn="ctr">
                  <a:defRPr/>
                </a:pPr>
                <a:r>
                  <a:rPr lang="ru-RU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трудоустройство</a:t>
                </a:r>
              </a:p>
            </p:txBody>
          </p:sp>
        </p:grp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xmlns="" id="{0D1923F7-227A-4792-A003-EEEA57672DA9}"/>
                </a:ext>
              </a:extLst>
            </p:cNvPr>
            <p:cNvSpPr/>
            <p:nvPr/>
          </p:nvSpPr>
          <p:spPr>
            <a:xfrm>
              <a:off x="221728" y="861698"/>
              <a:ext cx="3929216" cy="888036"/>
            </a:xfrm>
            <a:prstGeom prst="homePlate">
              <a:avLst/>
            </a:prstGeom>
            <a:noFill/>
            <a:ln w="9525" cap="flat" cmpd="sng" algn="ctr">
              <a:solidFill>
                <a:srgbClr val="0000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Подготовка специалиста для конкретной медицинской организации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200297" y="625928"/>
              <a:ext cx="2594740" cy="1981632"/>
              <a:chOff x="4200297" y="625928"/>
              <a:chExt cx="2594740" cy="1981632"/>
            </a:xfrm>
          </p:grpSpPr>
          <p:pic>
            <p:nvPicPr>
              <p:cNvPr id="84994" name="Picture 2" descr="http://med-doc.club/uploads/9f/8c/6c/9f8c6c53-2091-4723-8555-3984d3a79a65_670x0_resize.jpg">
                <a:extLst>
                  <a:ext uri="{FF2B5EF4-FFF2-40B4-BE49-F238E27FC236}">
                    <a16:creationId xmlns:a16="http://schemas.microsoft.com/office/drawing/2014/main" xmlns="" id="{1AAB08C7-79DA-42EC-916F-B8FC3C059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00297" y="625928"/>
                <a:ext cx="2594740" cy="14912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8081" y="2084340"/>
                <a:ext cx="1897265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поступающий/</a:t>
                </a:r>
              </a:p>
              <a:p>
                <a:pPr algn="ctr">
                  <a:defRPr/>
                </a:pPr>
                <a:r>
                  <a:rPr lang="ru-RU" sz="1400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студент</a:t>
                </a:r>
              </a:p>
            </p:txBody>
          </p:sp>
        </p:grp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138DAF-B7D6-41FE-B445-CBCF2A700C5C}"/>
              </a:ext>
            </a:extLst>
          </p:cNvPr>
          <p:cNvSpPr/>
          <p:nvPr/>
        </p:nvSpPr>
        <p:spPr>
          <a:xfrm>
            <a:off x="0" y="2"/>
            <a:ext cx="12192000" cy="9512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B994543-2856-4177-9EA6-98E06DE8F4BD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94EC6CA-0BE3-40E2-A3F1-C7A3A3738D56}"/>
              </a:ext>
            </a:extLst>
          </p:cNvPr>
          <p:cNvSpPr/>
          <p:nvPr/>
        </p:nvSpPr>
        <p:spPr>
          <a:xfrm flipH="1">
            <a:off x="888642" y="148729"/>
            <a:ext cx="10713078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5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5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801564" y="1829366"/>
            <a:ext cx="5252839" cy="2175832"/>
            <a:chOff x="6801564" y="1829366"/>
            <a:chExt cx="5252839" cy="2175832"/>
          </a:xfrm>
        </p:grpSpPr>
        <p:sp>
          <p:nvSpPr>
            <p:cNvPr id="19468" name="TextBox 9">
              <a:extLst>
                <a:ext uri="{FF2B5EF4-FFF2-40B4-BE49-F238E27FC236}">
                  <a16:creationId xmlns:a16="http://schemas.microsoft.com/office/drawing/2014/main" xmlns="" id="{C34FA22A-1EDD-4748-A298-781103797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694" y="2804869"/>
              <a:ext cx="5168709" cy="1200329"/>
            </a:xfrm>
            <a:prstGeom prst="rect">
              <a:avLst/>
            </a:prstGeom>
            <a:noFill/>
            <a:ln>
              <a:solidFill>
                <a:srgbClr val="000026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Обучение в рамках квот,</a:t>
              </a:r>
              <a:r>
                <a:rPr lang="ru-RU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 </a:t>
              </a:r>
              <a:r>
                <a:rPr lang="ru-RU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выделенных комитетом здравоохранения Волгоградской области</a:t>
              </a:r>
            </a:p>
            <a:p>
              <a:pPr algn="ctr">
                <a:defRPr/>
              </a:pPr>
              <a:r>
                <a:rPr lang="ru-RU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 пределах доведенной субсидии</a:t>
              </a:r>
              <a:endParaRPr lang="ru-RU" sz="16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xmlns="" id="{15430CF3-E931-42AB-88FE-11B7626DCDF5}"/>
                </a:ext>
              </a:extLst>
            </p:cNvPr>
            <p:cNvCxnSpPr>
              <a:cxnSpLocks/>
            </p:cNvCxnSpPr>
            <p:nvPr/>
          </p:nvCxnSpPr>
          <p:spPr>
            <a:xfrm>
              <a:off x="6801564" y="1829366"/>
              <a:ext cx="2660489" cy="923395"/>
            </a:xfrm>
            <a:prstGeom prst="straightConnector1">
              <a:avLst/>
            </a:prstGeom>
            <a:ln>
              <a:solidFill>
                <a:srgbClr val="0000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Диаграмма 12">
            <a:extLst>
              <a:ext uri="{FF2B5EF4-FFF2-40B4-BE49-F238E27FC236}">
                <a16:creationId xmlns:a16="http://schemas.microsoft.com/office/drawing/2014/main" xmlns="" id="{6AF85F34-20D4-4094-9EE3-5058602B3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018356"/>
              </p:ext>
            </p:extLst>
          </p:nvPr>
        </p:nvGraphicFramePr>
        <p:xfrm>
          <a:off x="297541" y="2476579"/>
          <a:ext cx="5798459" cy="20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2">
            <a:extLst>
              <a:ext uri="{FF2B5EF4-FFF2-40B4-BE49-F238E27FC236}">
                <a16:creationId xmlns:a16="http://schemas.microsoft.com/office/drawing/2014/main" xmlns="" id="{22366F9D-518A-467B-A7CE-C3832F65D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885510"/>
              </p:ext>
            </p:extLst>
          </p:nvPr>
        </p:nvGraphicFramePr>
        <p:xfrm>
          <a:off x="297541" y="4626883"/>
          <a:ext cx="5798459" cy="214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D4B545-3B65-47D8-BEED-96562E8DFBC1}"/>
              </a:ext>
            </a:extLst>
          </p:cNvPr>
          <p:cNvSpPr txBox="1"/>
          <p:nvPr/>
        </p:nvSpPr>
        <p:spPr>
          <a:xfrm>
            <a:off x="2052032" y="2044834"/>
            <a:ext cx="1335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26"/>
                </a:solidFill>
                <a:latin typeface="Arial Black" panose="020B0A04020102020204" pitchFamily="34" charset="0"/>
              </a:rPr>
              <a:t>Выпуск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6096000" y="3281176"/>
            <a:ext cx="5836693" cy="3278502"/>
            <a:chOff x="6096000" y="3281176"/>
            <a:chExt cx="5836693" cy="3278502"/>
          </a:xfrm>
        </p:grpSpPr>
        <p:sp>
          <p:nvSpPr>
            <p:cNvPr id="11" name="Правая фигурная скобка 10">
              <a:extLst>
                <a:ext uri="{FF2B5EF4-FFF2-40B4-BE49-F238E27FC236}">
                  <a16:creationId xmlns:a16="http://schemas.microsoft.com/office/drawing/2014/main" xmlns="" id="{5444053F-F5AE-4588-B0E4-C888842DCC99}"/>
                </a:ext>
              </a:extLst>
            </p:cNvPr>
            <p:cNvSpPr/>
            <p:nvPr/>
          </p:nvSpPr>
          <p:spPr>
            <a:xfrm>
              <a:off x="10500057" y="4941817"/>
              <a:ext cx="232546" cy="1565975"/>
            </a:xfrm>
            <a:prstGeom prst="rightBrace">
              <a:avLst/>
            </a:prstGeom>
            <a:ln w="38100">
              <a:solidFill>
                <a:srgbClr val="000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79125D5-02BE-48C3-A6E3-7B6C02612DC5}"/>
                </a:ext>
              </a:extLst>
            </p:cNvPr>
            <p:cNvSpPr txBox="1"/>
            <p:nvPr/>
          </p:nvSpPr>
          <p:spPr>
            <a:xfrm>
              <a:off x="10713814" y="5031053"/>
              <a:ext cx="119167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52</a:t>
              </a:r>
              <a:r>
                <a:rPr lang="ru-RU" sz="1400" b="1" i="1" u="sng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000" b="1" i="1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медицинские организации</a:t>
              </a:r>
            </a:p>
            <a:p>
              <a:r>
                <a:rPr lang="ru-RU" sz="1400" b="1" i="1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40 % </a:t>
              </a:r>
              <a:r>
                <a:rPr lang="ru-RU" sz="1050" b="1" i="1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от</a:t>
              </a:r>
            </a:p>
            <a:p>
              <a:r>
                <a:rPr lang="ru-RU" sz="1000" b="1" i="1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медицинских организаций региона</a:t>
              </a:r>
              <a:endParaRPr lang="ru-RU" sz="1100" b="1" i="1" dirty="0">
                <a:solidFill>
                  <a:srgbClr val="CC33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6096000" y="3281176"/>
              <a:ext cx="5836693" cy="3278502"/>
              <a:chOff x="6096000" y="3308465"/>
              <a:chExt cx="5836693" cy="327850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A8E28B1-0FE4-4EC6-BD28-2842D706DB65}"/>
                  </a:ext>
                </a:extLst>
              </p:cNvPr>
              <p:cNvSpPr txBox="1"/>
              <p:nvPr/>
            </p:nvSpPr>
            <p:spPr>
              <a:xfrm>
                <a:off x="7491757" y="4832641"/>
                <a:ext cx="4440936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820000"/>
                    </a:solidFill>
                  </a:rPr>
                  <a:t>21</a:t>
                </a:r>
                <a:r>
                  <a:rPr lang="ru-RU" dirty="0">
                    <a:solidFill>
                      <a:srgbClr val="C00000"/>
                    </a:solidFill>
                  </a:rPr>
                  <a:t> </a:t>
                </a:r>
                <a:r>
                  <a:rPr lang="ru-RU" i="1" dirty="0">
                    <a:solidFill>
                      <a:srgbClr val="000026"/>
                    </a:solidFill>
                  </a:rPr>
                  <a:t>медицинская организация</a:t>
                </a:r>
              </a:p>
              <a:p>
                <a:r>
                  <a:rPr lang="ru-RU" i="1" dirty="0">
                    <a:solidFill>
                      <a:srgbClr val="000026"/>
                    </a:solidFill>
                  </a:rPr>
                  <a:t>Волгограда</a:t>
                </a:r>
              </a:p>
              <a:p>
                <a:r>
                  <a:rPr lang="ru-RU" b="1" i="1" dirty="0">
                    <a:solidFill>
                      <a:srgbClr val="820000"/>
                    </a:solidFill>
                  </a:rPr>
                  <a:t>4</a:t>
                </a:r>
                <a:r>
                  <a:rPr lang="ru-RU" i="1" dirty="0"/>
                  <a:t> </a:t>
                </a:r>
                <a:r>
                  <a:rPr lang="ru-RU" i="1" dirty="0">
                    <a:solidFill>
                      <a:srgbClr val="000026"/>
                    </a:solidFill>
                  </a:rPr>
                  <a:t>медицинские организации</a:t>
                </a:r>
              </a:p>
              <a:p>
                <a:r>
                  <a:rPr lang="ru-RU" i="1" dirty="0">
                    <a:solidFill>
                      <a:srgbClr val="000026"/>
                    </a:solidFill>
                  </a:rPr>
                  <a:t>Волжского</a:t>
                </a:r>
              </a:p>
              <a:p>
                <a:r>
                  <a:rPr lang="ru-RU" b="1" i="1" dirty="0">
                    <a:solidFill>
                      <a:srgbClr val="820000"/>
                    </a:solidFill>
                  </a:rPr>
                  <a:t>27</a:t>
                </a:r>
                <a:r>
                  <a:rPr lang="ru-RU" i="1" dirty="0"/>
                  <a:t> </a:t>
                </a:r>
                <a:r>
                  <a:rPr lang="ru-RU" i="1" dirty="0">
                    <a:solidFill>
                      <a:srgbClr val="000026"/>
                    </a:solidFill>
                  </a:rPr>
                  <a:t>медицинских организаций</a:t>
                </a:r>
              </a:p>
              <a:p>
                <a:r>
                  <a:rPr lang="ru-RU" i="1" dirty="0">
                    <a:solidFill>
                      <a:srgbClr val="000026"/>
                    </a:solidFill>
                  </a:rPr>
                  <a:t>Волгоградской области</a:t>
                </a:r>
              </a:p>
            </p:txBody>
          </p: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xmlns="" id="{DCACAD04-3B77-4AA0-89B8-9E47A68F33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308465"/>
                <a:ext cx="1417219" cy="2062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2A9FC0AA-D6BB-40E1-A2C4-C552A02DF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5569527"/>
                <a:ext cx="1417219" cy="6738"/>
              </a:xfrm>
              <a:prstGeom prst="straightConnector1">
                <a:avLst/>
              </a:prstGeom>
              <a:ln>
                <a:solidFill>
                  <a:srgbClr val="00002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5F4FECF-04A3-4BDA-8D3D-BCAF786B61B3}"/>
              </a:ext>
            </a:extLst>
          </p:cNvPr>
          <p:cNvSpPr/>
          <p:nvPr/>
        </p:nvSpPr>
        <p:spPr>
          <a:xfrm>
            <a:off x="0" y="1"/>
            <a:ext cx="12192000" cy="52201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079B6E1-E484-485A-AC66-DB17F3F9F7E9}"/>
              </a:ext>
            </a:extLst>
          </p:cNvPr>
          <p:cNvSpPr/>
          <p:nvPr/>
        </p:nvSpPr>
        <p:spPr>
          <a:xfrm flipV="1">
            <a:off x="0" y="6792527"/>
            <a:ext cx="12192000" cy="52201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183866" y="591056"/>
            <a:ext cx="11978500" cy="1851686"/>
            <a:chOff x="183866" y="562480"/>
            <a:chExt cx="11978500" cy="185168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798840" y="777357"/>
              <a:ext cx="2247910" cy="646331"/>
              <a:chOff x="6798840" y="777357"/>
              <a:chExt cx="2247910" cy="646331"/>
            </a:xfrm>
          </p:grpSpPr>
          <p:sp>
            <p:nvSpPr>
              <p:cNvPr id="6" name="Плюс 5">
                <a:extLst>
                  <a:ext uri="{FF2B5EF4-FFF2-40B4-BE49-F238E27FC236}">
                    <a16:creationId xmlns:a16="http://schemas.microsoft.com/office/drawing/2014/main" xmlns="" id="{33A3361B-1FAF-46CF-A28B-7146AEB16828}"/>
                  </a:ext>
                </a:extLst>
              </p:cNvPr>
              <p:cNvSpPr/>
              <p:nvPr/>
            </p:nvSpPr>
            <p:spPr>
              <a:xfrm>
                <a:off x="6798840" y="777357"/>
                <a:ext cx="714379" cy="646331"/>
              </a:xfrm>
              <a:prstGeom prst="mathPlus">
                <a:avLst>
                  <a:gd name="adj1" fmla="val 15318"/>
                </a:avLst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63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8924" y="898729"/>
                <a:ext cx="1657826" cy="461665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sz="2400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договор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8986580" y="835259"/>
              <a:ext cx="3175786" cy="646331"/>
              <a:chOff x="8986580" y="835259"/>
              <a:chExt cx="3175786" cy="646331"/>
            </a:xfrm>
          </p:grpSpPr>
          <p:sp>
            <p:nvSpPr>
              <p:cNvPr id="8" name="Равно 7">
                <a:extLst>
                  <a:ext uri="{FF2B5EF4-FFF2-40B4-BE49-F238E27FC236}">
                    <a16:creationId xmlns:a16="http://schemas.microsoft.com/office/drawing/2014/main" xmlns="" id="{46396EFE-25D3-41D9-A095-57EFF75C5796}"/>
                  </a:ext>
                </a:extLst>
              </p:cNvPr>
              <p:cNvSpPr/>
              <p:nvPr/>
            </p:nvSpPr>
            <p:spPr>
              <a:xfrm>
                <a:off x="8986580" y="876764"/>
                <a:ext cx="714380" cy="500066"/>
              </a:xfrm>
              <a:prstGeom prst="mathEqual">
                <a:avLst>
                  <a:gd name="adj1" fmla="val 15570"/>
                  <a:gd name="adj2" fmla="val 1176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7" name="TextBox 8">
                <a:extLst>
                  <a:ext uri="{FF2B5EF4-FFF2-40B4-BE49-F238E27FC236}">
                    <a16:creationId xmlns:a16="http://schemas.microsoft.com/office/drawing/2014/main" xmlns="" id="{2B400542-26D9-4312-A9D4-8DF7033A3A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4110" y="835259"/>
                <a:ext cx="2528256" cy="646331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гарантированное </a:t>
                </a:r>
              </a:p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трудоустройство</a:t>
                </a:r>
              </a:p>
            </p:txBody>
          </p:sp>
        </p:grp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xmlns="" id="{0D1923F7-227A-4792-A003-EEEA57672DA9}"/>
                </a:ext>
              </a:extLst>
            </p:cNvPr>
            <p:cNvSpPr/>
            <p:nvPr/>
          </p:nvSpPr>
          <p:spPr>
            <a:xfrm>
              <a:off x="183866" y="701577"/>
              <a:ext cx="3929216" cy="888036"/>
            </a:xfrm>
            <a:prstGeom prst="homePlate">
              <a:avLst/>
            </a:prstGeom>
            <a:noFill/>
            <a:ln w="9525" cap="flat" cmpd="sng" algn="ctr">
              <a:solidFill>
                <a:srgbClr val="0000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Подготовка специалиста для конкретной медицинской организации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206824" y="562480"/>
              <a:ext cx="2594740" cy="1851686"/>
              <a:chOff x="4206824" y="562480"/>
              <a:chExt cx="2594740" cy="1851686"/>
            </a:xfrm>
          </p:grpSpPr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034" y="1752446"/>
                <a:ext cx="2425035" cy="66172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400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sz="1300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поступающий/</a:t>
                </a:r>
              </a:p>
              <a:p>
                <a:pPr algn="ctr">
                  <a:defRPr/>
                </a:pPr>
                <a:r>
                  <a:rPr lang="ru-RU" sz="1300" b="1" i="1" dirty="0">
                    <a:solidFill>
                      <a:srgbClr val="000026"/>
                    </a:solidFill>
                    <a:latin typeface="Arial Black" panose="020B0A04020102020204" pitchFamily="34" charset="0"/>
                  </a:rPr>
                  <a:t>студент</a:t>
                </a:r>
              </a:p>
            </p:txBody>
          </p:sp>
          <p:pic>
            <p:nvPicPr>
              <p:cNvPr id="21" name="Picture 2" descr="http://med-doc.club/uploads/9f/8c/6c/9f8c6c53-2091-4723-8555-3984d3a79a65_670x0_resize.jpg">
                <a:extLst>
                  <a:ext uri="{FF2B5EF4-FFF2-40B4-BE49-F238E27FC236}">
                    <a16:creationId xmlns:a16="http://schemas.microsoft.com/office/drawing/2014/main" xmlns="" id="{113154BA-5D12-4136-89DA-F2F9013BE8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06824" y="562480"/>
                <a:ext cx="2594740" cy="12987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5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1C2379F-2051-4CB2-BAFD-8751222658C5}"/>
              </a:ext>
            </a:extLst>
          </p:cNvPr>
          <p:cNvSpPr/>
          <p:nvPr/>
        </p:nvSpPr>
        <p:spPr>
          <a:xfrm flipH="1">
            <a:off x="1286080" y="105630"/>
            <a:ext cx="9878096" cy="423489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3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3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738678" y="2758192"/>
            <a:ext cx="2714644" cy="2187436"/>
            <a:chOff x="4738678" y="2758192"/>
            <a:chExt cx="2714644" cy="2187436"/>
          </a:xfrm>
        </p:grpSpPr>
        <p:sp>
          <p:nvSpPr>
            <p:cNvPr id="19469" name="TextBox 10">
              <a:extLst>
                <a:ext uri="{FF2B5EF4-FFF2-40B4-BE49-F238E27FC236}">
                  <a16:creationId xmlns:a16="http://schemas.microsoft.com/office/drawing/2014/main" xmlns="" id="{DFE28F67-C8D8-4C7F-ABE7-D2766537E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78" y="3622189"/>
              <a:ext cx="2714644" cy="1323439"/>
            </a:xfrm>
            <a:prstGeom prst="rect">
              <a:avLst/>
            </a:prstGeom>
            <a:noFill/>
            <a:ln>
              <a:solidFill>
                <a:srgbClr val="00002D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i="1" dirty="0">
                  <a:solidFill>
                    <a:srgbClr val="00003C"/>
                  </a:solidFill>
                </a:rPr>
                <a:t>Целевое обучение с заключением договора об оказании мер</a:t>
              </a:r>
            </a:p>
            <a:p>
              <a:pPr algn="ctr">
                <a:defRPr/>
              </a:pPr>
              <a:r>
                <a:rPr lang="ru-RU" sz="2000" i="1" dirty="0">
                  <a:solidFill>
                    <a:srgbClr val="00003C"/>
                  </a:solidFill>
                </a:rPr>
                <a:t>поддержки *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xmlns="" id="{8032B2FE-F954-4EB9-A2DF-6DF502FDC28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5569682" y="2758192"/>
              <a:ext cx="788941" cy="825185"/>
            </a:xfrm>
            <a:prstGeom prst="straightConnector1">
              <a:avLst/>
            </a:prstGeom>
            <a:ln>
              <a:solidFill>
                <a:srgbClr val="0000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Выноска со стрелкой вверх 7">
            <a:extLst>
              <a:ext uri="{FF2B5EF4-FFF2-40B4-BE49-F238E27FC236}">
                <a16:creationId xmlns:a16="http://schemas.microsoft.com/office/drawing/2014/main" xmlns="" id="{BBFB7CEA-3851-44FF-A0C6-A4E4BB84B0F3}"/>
              </a:ext>
            </a:extLst>
          </p:cNvPr>
          <p:cNvSpPr/>
          <p:nvPr/>
        </p:nvSpPr>
        <p:spPr>
          <a:xfrm rot="5400000">
            <a:off x="174067" y="2144189"/>
            <a:ext cx="4513226" cy="4439037"/>
          </a:xfrm>
          <a:prstGeom prst="upArrowCallout">
            <a:avLst>
              <a:gd name="adj1" fmla="val 13711"/>
              <a:gd name="adj2" fmla="val 25000"/>
              <a:gd name="adj3" fmla="val 11203"/>
              <a:gd name="adj4" fmla="val 80799"/>
            </a:avLst>
          </a:prstGeom>
          <a:noFill/>
          <a:ln w="28575">
            <a:solidFill>
              <a:srgbClr val="00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3C"/>
                </a:solidFill>
                <a:latin typeface="Arial Black" panose="020B0A04020102020204" pitchFamily="34" charset="0"/>
                <a:cs typeface="Arial" charset="0"/>
              </a:rPr>
              <a:t>ПОСТАНОВЛЕНИЕ Правительства РФ от 21.03.2019 г. № 302 «О целевом обучении по образовательным программам среднего профессионального и высшего образования и признании утратившим силу постановления Правительства РФ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3C"/>
                </a:solidFill>
                <a:latin typeface="Arial Black" panose="020B0A04020102020204" pitchFamily="34" charset="0"/>
                <a:cs typeface="Arial" charset="0"/>
              </a:rPr>
              <a:t>от 27.11.2013 г. № 1076»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003C"/>
              </a:solidFill>
              <a:latin typeface="Arial Black" panose="020B0A04020102020204" pitchFamily="34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ru-RU" sz="1400" b="1" dirty="0">
                <a:solidFill>
                  <a:srgbClr val="00003C"/>
                </a:solidFill>
                <a:latin typeface="Arial Black" panose="020B0A04020102020204" pitchFamily="34" charset="0"/>
                <a:cs typeface="Arial" charset="0"/>
              </a:rPr>
              <a:t> Приказ </a:t>
            </a:r>
            <a:r>
              <a:rPr lang="ru-RU" sz="1400" b="1" dirty="0" err="1">
                <a:solidFill>
                  <a:srgbClr val="00003C"/>
                </a:solidFill>
                <a:latin typeface="Arial Black" panose="020B0A04020102020204" pitchFamily="34" charset="0"/>
                <a:cs typeface="Arial" charset="0"/>
              </a:rPr>
              <a:t>Минпросвещения</a:t>
            </a:r>
            <a:r>
              <a:rPr lang="ru-RU" sz="1400" b="1" dirty="0">
                <a:solidFill>
                  <a:srgbClr val="00003C"/>
                </a:solidFill>
                <a:latin typeface="Arial Black" panose="020B0A04020102020204" pitchFamily="34" charset="0"/>
                <a:cs typeface="Arial" charset="0"/>
              </a:rPr>
              <a:t> России от 26.11.2018 № 243 «О внесении изменений в Порядок приема на обучение по образовательным программам среднего профессионального образования, утвержденный приказом Министерства образования и науки Российской Федерации от 23.01.2014 № 36</a:t>
            </a:r>
            <a:endParaRPr lang="ru-RU" sz="1400" strike="sngStrike" dirty="0">
              <a:solidFill>
                <a:srgbClr val="00003C"/>
              </a:solidFill>
              <a:latin typeface="Arial Black" panose="020B0A04020102020204" pitchFamily="34" charset="0"/>
              <a:cs typeface="Arial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21728" y="716453"/>
            <a:ext cx="11736664" cy="2041739"/>
            <a:chOff x="221728" y="716453"/>
            <a:chExt cx="11736664" cy="204173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758669" y="1136759"/>
              <a:ext cx="1990690" cy="646331"/>
              <a:chOff x="6758669" y="1136759"/>
              <a:chExt cx="1990690" cy="646331"/>
            </a:xfrm>
          </p:grpSpPr>
          <p:sp>
            <p:nvSpPr>
              <p:cNvPr id="6" name="Плюс 5">
                <a:extLst>
                  <a:ext uri="{FF2B5EF4-FFF2-40B4-BE49-F238E27FC236}">
                    <a16:creationId xmlns:a16="http://schemas.microsoft.com/office/drawing/2014/main" xmlns="" id="{33A3361B-1FAF-46CF-A28B-7146AEB16828}"/>
                  </a:ext>
                </a:extLst>
              </p:cNvPr>
              <p:cNvSpPr/>
              <p:nvPr/>
            </p:nvSpPr>
            <p:spPr>
              <a:xfrm>
                <a:off x="6758669" y="1136759"/>
                <a:ext cx="714379" cy="646331"/>
              </a:xfrm>
              <a:prstGeom prst="mathPlus">
                <a:avLst>
                  <a:gd name="adj1" fmla="val 15318"/>
                </a:avLst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63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3048" y="1268807"/>
                <a:ext cx="1276311" cy="461665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 i="1" dirty="0">
                    <a:solidFill>
                      <a:srgbClr val="00003C"/>
                    </a:solidFill>
                  </a:rPr>
                  <a:t> </a:t>
                </a: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договор</a:t>
                </a:r>
                <a:endParaRPr lang="ru-RU" sz="2400" b="1" i="1" dirty="0">
                  <a:solidFill>
                    <a:srgbClr val="0000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8805464" y="1176473"/>
              <a:ext cx="3152928" cy="646331"/>
              <a:chOff x="8805464" y="1176473"/>
              <a:chExt cx="3152928" cy="646331"/>
            </a:xfrm>
          </p:grpSpPr>
          <p:sp>
            <p:nvSpPr>
              <p:cNvPr id="8" name="Равно 7">
                <a:extLst>
                  <a:ext uri="{FF2B5EF4-FFF2-40B4-BE49-F238E27FC236}">
                    <a16:creationId xmlns:a16="http://schemas.microsoft.com/office/drawing/2014/main" xmlns="" id="{46396EFE-25D3-41D9-A095-57EFF75C5796}"/>
                  </a:ext>
                </a:extLst>
              </p:cNvPr>
              <p:cNvSpPr/>
              <p:nvPr/>
            </p:nvSpPr>
            <p:spPr>
              <a:xfrm>
                <a:off x="8805464" y="1274271"/>
                <a:ext cx="714380" cy="500066"/>
              </a:xfrm>
              <a:prstGeom prst="mathEqual">
                <a:avLst>
                  <a:gd name="adj1" fmla="val 15570"/>
                  <a:gd name="adj2" fmla="val 1176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7" name="TextBox 8">
                <a:extLst>
                  <a:ext uri="{FF2B5EF4-FFF2-40B4-BE49-F238E27FC236}">
                    <a16:creationId xmlns:a16="http://schemas.microsoft.com/office/drawing/2014/main" xmlns="" id="{2B400542-26D9-4312-A9D4-8DF7033A3A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0136" y="1176473"/>
                <a:ext cx="2528256" cy="646331"/>
              </a:xfrm>
              <a:prstGeom prst="rect">
                <a:avLst/>
              </a:prstGeom>
              <a:noFill/>
              <a:ln w="9525" cap="flat" cmpd="sng" algn="ctr">
                <a:solidFill>
                  <a:srgbClr val="00002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гарантированное </a:t>
                </a:r>
              </a:p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трудоустройство</a:t>
                </a:r>
              </a:p>
            </p:txBody>
          </p:sp>
        </p:grp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xmlns="" id="{0D1923F7-227A-4792-A003-EEEA57672DA9}"/>
                </a:ext>
              </a:extLst>
            </p:cNvPr>
            <p:cNvSpPr/>
            <p:nvPr/>
          </p:nvSpPr>
          <p:spPr>
            <a:xfrm>
              <a:off x="221728" y="977959"/>
              <a:ext cx="3929216" cy="888036"/>
            </a:xfrm>
            <a:prstGeom prst="homePlat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Подготовка специалиста для конкретной медицинской организации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221220" y="716453"/>
              <a:ext cx="2594740" cy="2041739"/>
              <a:chOff x="4221220" y="716453"/>
              <a:chExt cx="2594740" cy="2041739"/>
            </a:xfrm>
          </p:grpSpPr>
          <p:pic>
            <p:nvPicPr>
              <p:cNvPr id="84994" name="Picture 2" descr="http://med-doc.club/uploads/9f/8c/6c/9f8c6c53-2091-4723-8555-3984d3a79a65_670x0_resize.jpg">
                <a:extLst>
                  <a:ext uri="{FF2B5EF4-FFF2-40B4-BE49-F238E27FC236}">
                    <a16:creationId xmlns:a16="http://schemas.microsoft.com/office/drawing/2014/main" xmlns="" id="{1AAB08C7-79DA-42EC-916F-B8FC3C059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21220" y="716453"/>
                <a:ext cx="2594740" cy="14912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0199" y="2173417"/>
                <a:ext cx="1838965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600" b="1" i="1" dirty="0">
                    <a:solidFill>
                      <a:srgbClr val="00002D"/>
                    </a:solidFill>
                    <a:latin typeface="Arial Black" panose="020B0A04020102020204" pitchFamily="34" charset="0"/>
                  </a:rPr>
                  <a:t>поступающий/</a:t>
                </a:r>
              </a:p>
              <a:p>
                <a:pPr algn="ctr">
                  <a:defRPr/>
                </a:pPr>
                <a:r>
                  <a:rPr lang="ru-RU" sz="1600" b="1" i="1" dirty="0">
                    <a:solidFill>
                      <a:srgbClr val="00002D"/>
                    </a:solidFill>
                    <a:latin typeface="Arial Black" panose="020B0A04020102020204" pitchFamily="34" charset="0"/>
                  </a:rPr>
                  <a:t>студент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6327698" y="4945628"/>
            <a:ext cx="5411585" cy="1675840"/>
            <a:chOff x="6327698" y="4945628"/>
            <a:chExt cx="5411585" cy="1675840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xmlns="" id="{9B39C9A6-F08D-46FB-BB12-A1BE66202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698" y="5236473"/>
              <a:ext cx="5411585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b="1" dirty="0">
                  <a:solidFill>
                    <a:srgbClr val="00002D"/>
                  </a:solidFill>
                </a:rPr>
                <a:t>*материальное стимулирование, оплата </a:t>
              </a:r>
              <a:r>
                <a:rPr lang="ru-RU" sz="1400" b="1" u="sng" dirty="0">
                  <a:solidFill>
                    <a:srgbClr val="00002D"/>
                  </a:solidFill>
                </a:rPr>
                <a:t>дополнительных</a:t>
              </a:r>
              <a:r>
                <a:rPr lang="ru-RU" sz="1400" b="1" dirty="0">
                  <a:solidFill>
                    <a:srgbClr val="00002D"/>
                  </a:solidFill>
                </a:rPr>
                <a:t> платных образовательных услуг, </a:t>
              </a:r>
              <a:r>
                <a:rPr lang="ru-RU" sz="1400" b="1" u="sng" dirty="0">
                  <a:solidFill>
                    <a:srgbClr val="00002D"/>
                  </a:solidFill>
                </a:rPr>
                <a:t>оказываемых за рамками образовательной программы</a:t>
              </a:r>
              <a:r>
                <a:rPr lang="ru-RU" sz="1400" b="1" dirty="0">
                  <a:solidFill>
                    <a:srgbClr val="00002D"/>
                  </a:solidFill>
                </a:rPr>
                <a:t>, осваиваемой в соответствии с договором о целевом обучении, предоставление в пользование и (или) оплата жилого помещения в период обучения и (или) других мер  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7A3862A1-6AE1-4E04-AA2A-636CEE806A3F}"/>
                </a:ext>
              </a:extLst>
            </p:cNvPr>
            <p:cNvCxnSpPr>
              <a:cxnSpLocks/>
            </p:cNvCxnSpPr>
            <p:nvPr/>
          </p:nvCxnSpPr>
          <p:spPr>
            <a:xfrm>
              <a:off x="6489164" y="4945628"/>
              <a:ext cx="983884" cy="290845"/>
            </a:xfrm>
            <a:prstGeom prst="straightConnector1">
              <a:avLst/>
            </a:prstGeom>
            <a:ln>
              <a:solidFill>
                <a:srgbClr val="0000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93C5B2F-2BD1-49D2-B8E3-5A53261D8E44}"/>
              </a:ext>
            </a:extLst>
          </p:cNvPr>
          <p:cNvSpPr/>
          <p:nvPr/>
        </p:nvSpPr>
        <p:spPr>
          <a:xfrm>
            <a:off x="0" y="2"/>
            <a:ext cx="12192000" cy="133702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10DB041-271B-4E6F-94C5-41A4CAF83A73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5DB28718-DBA4-48CA-A5A3-FA88CFF57D89}"/>
              </a:ext>
            </a:extLst>
          </p:cNvPr>
          <p:cNvSpPr/>
          <p:nvPr/>
        </p:nvSpPr>
        <p:spPr>
          <a:xfrm flipH="1">
            <a:off x="1213432" y="215340"/>
            <a:ext cx="9710671" cy="423489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4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4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779182" y="2850602"/>
            <a:ext cx="2935057" cy="1513105"/>
            <a:chOff x="8779182" y="2850602"/>
            <a:chExt cx="2935057" cy="151310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8779182" y="2850602"/>
              <a:ext cx="2935057" cy="1513105"/>
              <a:chOff x="8779182" y="2850602"/>
              <a:chExt cx="2935057" cy="1513105"/>
            </a:xfrm>
          </p:grpSpPr>
          <p:sp>
            <p:nvSpPr>
              <p:cNvPr id="10" name="Облачко с текстом: прямоугольное со скругленными углами 9">
                <a:extLst>
                  <a:ext uri="{FF2B5EF4-FFF2-40B4-BE49-F238E27FC236}">
                    <a16:creationId xmlns:a16="http://schemas.microsoft.com/office/drawing/2014/main" xmlns="" id="{1252A3F3-5395-4340-9CEC-CF08A764ADDC}"/>
                  </a:ext>
                </a:extLst>
              </p:cNvPr>
              <p:cNvSpPr/>
              <p:nvPr/>
            </p:nvSpPr>
            <p:spPr>
              <a:xfrm>
                <a:off x="8779182" y="2850602"/>
                <a:ext cx="2935057" cy="1513105"/>
              </a:xfrm>
              <a:prstGeom prst="wedgeRoundRectCallout">
                <a:avLst>
                  <a:gd name="adj1" fmla="val -92944"/>
                  <a:gd name="adj2" fmla="val 49243"/>
                  <a:gd name="adj3" fmla="val 16667"/>
                </a:avLst>
              </a:prstGeom>
              <a:noFill/>
              <a:ln>
                <a:solidFill>
                  <a:srgbClr val="000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3951054-E3FC-40B4-A73E-A782B49FAE31}"/>
                  </a:ext>
                </a:extLst>
              </p:cNvPr>
              <p:cNvSpPr txBox="1"/>
              <p:nvPr/>
            </p:nvSpPr>
            <p:spPr>
              <a:xfrm>
                <a:off x="8995350" y="2923398"/>
                <a:ext cx="2593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Выпуск 2017 года </a:t>
                </a:r>
              </a:p>
              <a:p>
                <a:pPr algn="ctr"/>
                <a:r>
                  <a:rPr lang="ru-RU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5 договоров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4ECDFA1-4552-45D6-92A1-25DA854D64D9}"/>
                  </a:ext>
                </a:extLst>
              </p:cNvPr>
              <p:cNvSpPr txBox="1"/>
              <p:nvPr/>
            </p:nvSpPr>
            <p:spPr>
              <a:xfrm>
                <a:off x="9008998" y="3651617"/>
                <a:ext cx="2593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Выпуск 2019 года </a:t>
                </a:r>
              </a:p>
              <a:p>
                <a:pPr algn="ctr"/>
                <a:r>
                  <a:rPr lang="ru-RU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1 договор</a:t>
                </a:r>
              </a:p>
            </p:txBody>
          </p:sp>
        </p:grp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573DC71B-7A68-4546-9CA2-796148A9876A}"/>
                </a:ext>
              </a:extLst>
            </p:cNvPr>
            <p:cNvCxnSpPr>
              <a:cxnSpLocks/>
            </p:cNvCxnSpPr>
            <p:nvPr/>
          </p:nvCxnSpPr>
          <p:spPr>
            <a:xfrm>
              <a:off x="8965250" y="3622189"/>
              <a:ext cx="2512517" cy="0"/>
            </a:xfrm>
            <a:prstGeom prst="line">
              <a:avLst/>
            </a:prstGeom>
            <a:ln w="12700">
              <a:solidFill>
                <a:srgbClr val="0000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7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3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16DADB0-94C0-4F7A-8949-1D1F88B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10949"/>
            <a:ext cx="11219543" cy="530394"/>
          </a:xfrm>
          <a:ln>
            <a:solidFill>
              <a:srgbClr val="00003C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1800" b="1" i="1" dirty="0">
                <a:solidFill>
                  <a:srgbClr val="00003C"/>
                </a:solidFill>
              </a:rPr>
              <a:t>Центр содействия трудоустройству выпускников колледжа в государственные медицинские организации Волгоградской области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A04BE0E-AF1F-4D57-9C50-268004933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4" r="5802"/>
          <a:stretch/>
        </p:blipFill>
        <p:spPr>
          <a:xfrm>
            <a:off x="8910500" y="4686944"/>
            <a:ext cx="2873638" cy="18601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65727DF-3CD1-4AF0-82AA-3FE12A52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56" y="4688098"/>
            <a:ext cx="2761338" cy="1839155"/>
          </a:xfrm>
          <a:prstGeom prst="rect">
            <a:avLst/>
          </a:prstGeom>
        </p:spPr>
      </p:pic>
      <p:pic>
        <p:nvPicPr>
          <p:cNvPr id="1026" name="Picture 2" descr="http://uaomos.news/upload/iblock/f36/f36c5f673d523626902c6ce23043dbae.jpg">
            <a:extLst>
              <a:ext uri="{FF2B5EF4-FFF2-40B4-BE49-F238E27FC236}">
                <a16:creationId xmlns:a16="http://schemas.microsoft.com/office/drawing/2014/main" xmlns="" id="{260721A6-D0E8-4C9A-B613-7044A2624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3"/>
          <a:stretch/>
        </p:blipFill>
        <p:spPr bwMode="auto">
          <a:xfrm>
            <a:off x="9040980" y="2531923"/>
            <a:ext cx="2588728" cy="18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5104B6-76AC-41D9-B6C4-30E19E5C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80" y="2514548"/>
            <a:ext cx="2814497" cy="400395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BABC167-7A6A-44AB-8ECC-45CB5ACE8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483" y="2514548"/>
            <a:ext cx="2692067" cy="4003957"/>
          </a:xfrm>
          <a:prstGeom prst="rect">
            <a:avLst/>
          </a:prstGeom>
          <a:ln w="12700">
            <a:solidFill>
              <a:srgbClr val="000026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113776-DA52-483C-B97F-3E112D81EEB0}"/>
              </a:ext>
            </a:extLst>
          </p:cNvPr>
          <p:cNvSpPr/>
          <p:nvPr/>
        </p:nvSpPr>
        <p:spPr>
          <a:xfrm>
            <a:off x="510927" y="992234"/>
            <a:ext cx="11219543" cy="1064650"/>
          </a:xfrm>
          <a:prstGeom prst="rect">
            <a:avLst/>
          </a:prstGeom>
          <a:ln>
            <a:solidFill>
              <a:srgbClr val="00002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2D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 деятельности Центра - </a:t>
            </a:r>
            <a:r>
              <a:rPr lang="ru-RU" dirty="0" smtClean="0">
                <a:solidFill>
                  <a:srgbClr val="00002D"/>
                </a:solidFill>
                <a:latin typeface="+mj-lt"/>
              </a:rPr>
              <a:t>реализация </a:t>
            </a:r>
            <a:r>
              <a:rPr lang="ru-RU" dirty="0">
                <a:solidFill>
                  <a:srgbClr val="00002D"/>
                </a:solidFill>
                <a:latin typeface="+mj-lt"/>
              </a:rPr>
              <a:t>комплекса мероприятий, направленных на эффективное содействие трудоустройству выпускников колледжа и филиалов в соответствии с полученной специальностью в государственные медицинские организации Волгоградской области.</a:t>
            </a:r>
            <a:r>
              <a:rPr lang="ru-RU" dirty="0">
                <a:solidFill>
                  <a:srgbClr val="00002D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http://press.sportedu.ru/sites/press.sportedu.ru/files/2018-10-25-3.jpg">
            <a:extLst>
              <a:ext uri="{FF2B5EF4-FFF2-40B4-BE49-F238E27FC236}">
                <a16:creationId xmlns:a16="http://schemas.microsoft.com/office/drawing/2014/main" xmlns="" id="{1072DEB5-7C07-469E-B897-71D18AFA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92" y="2533651"/>
            <a:ext cx="2788002" cy="18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3947FA-BDB3-4995-81BE-EDD162ECF31E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917AAA9-5BD6-4477-B79B-4A06D3300978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29C9FBE-F9BE-4E16-AC79-30B93A55E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7039" y="3380909"/>
            <a:ext cx="6261356" cy="704864"/>
          </a:xfrm>
          <a:ln>
            <a:solidFill>
              <a:srgbClr val="00003C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rgbClr val="000026"/>
                </a:solidFill>
              </a:rPr>
              <a:t>спасибо за внимание!</a:t>
            </a:r>
            <a:r>
              <a:rPr lang="en-US" dirty="0">
                <a:solidFill>
                  <a:srgbClr val="000026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				</a:t>
            </a:r>
            <a:r>
              <a:rPr lang="ru-RU" sz="1800" i="1" dirty="0">
                <a:solidFill>
                  <a:schemeClr val="tx1"/>
                </a:solidFill>
              </a:rPr>
              <a:t>			            </a:t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EED713-0CA7-4E86-A50C-2BCAEF1ACACD}"/>
              </a:ext>
            </a:extLst>
          </p:cNvPr>
          <p:cNvSpPr txBox="1"/>
          <p:nvPr/>
        </p:nvSpPr>
        <p:spPr>
          <a:xfrm>
            <a:off x="3817260" y="290288"/>
            <a:ext cx="4980915" cy="369332"/>
          </a:xfrm>
          <a:prstGeom prst="rect">
            <a:avLst/>
          </a:prstGeom>
          <a:noFill/>
          <a:ln>
            <a:solidFill>
              <a:srgbClr val="000026"/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0026"/>
                </a:solidFill>
              </a:rPr>
              <a:t>ГАПОУ "Волгоградский медицинский колледж"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68DAFE-9BEA-4B1A-9871-9C1D75C0304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698415" y="1026286"/>
            <a:ext cx="6261356" cy="174594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003C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8000" dirty="0">
                <a:solidFill>
                  <a:schemeClr val="tx1"/>
                </a:solidFill>
              </a:rPr>
              <a:t>«</a:t>
            </a:r>
            <a:r>
              <a:rPr lang="ru-RU" altLang="ru-RU" sz="8000" b="1" i="1" dirty="0">
                <a:solidFill>
                  <a:srgbClr val="000026"/>
                </a:solidFill>
              </a:rPr>
              <a:t>Если все вместе идут вперед, </a:t>
            </a:r>
          </a:p>
          <a:p>
            <a:pPr>
              <a:lnSpc>
                <a:spcPct val="170000"/>
              </a:lnSpc>
              <a:defRPr/>
            </a:pPr>
            <a:r>
              <a:rPr lang="ru-RU" altLang="ru-RU" sz="8000" b="1" i="1" dirty="0">
                <a:solidFill>
                  <a:srgbClr val="000026"/>
                </a:solidFill>
              </a:rPr>
              <a:t>то успех позаботится о себе сам»</a:t>
            </a:r>
          </a:p>
          <a:p>
            <a:pPr algn="r">
              <a:lnSpc>
                <a:spcPct val="170000"/>
              </a:lnSpc>
              <a:defRPr/>
            </a:pPr>
            <a:r>
              <a:rPr lang="ru-RU" altLang="ru-RU" sz="8000" b="1" i="1" dirty="0">
                <a:solidFill>
                  <a:srgbClr val="000026"/>
                </a:solidFill>
              </a:rPr>
              <a:t>Генри Форд</a:t>
            </a:r>
          </a:p>
          <a:p>
            <a:pPr>
              <a:lnSpc>
                <a:spcPct val="170000"/>
              </a:lnSpc>
              <a:defRPr/>
            </a:pPr>
            <a:endParaRPr lang="ru-RU" altLang="ru-RU" sz="96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				</a:t>
            </a:r>
            <a:r>
              <a:rPr lang="ru-RU" sz="1800" i="1" dirty="0">
                <a:solidFill>
                  <a:schemeClr val="tx1"/>
                </a:solidFill>
              </a:rPr>
              <a:t>			            </a:t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427F935-53BD-4182-A760-B578AD51117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72457" y="4699180"/>
            <a:ext cx="10537372" cy="162385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003C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ru-RU" sz="12800" b="1" dirty="0">
                <a:solidFill>
                  <a:srgbClr val="00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vmk.2013@yandex.ru</a:t>
            </a:r>
            <a:endParaRPr lang="ru-RU" altLang="ru-RU" sz="12800" b="1" dirty="0">
              <a:solidFill>
                <a:srgbClr val="0000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altLang="ru-RU" sz="12800" b="1" dirty="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директора -</a:t>
            </a:r>
            <a:r>
              <a:rPr lang="ru-RU" altLang="ru-RU" sz="1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800" b="1" dirty="0">
                <a:solidFill>
                  <a:srgbClr val="00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8(8442) 46-91-17 </a:t>
            </a:r>
          </a:p>
          <a:p>
            <a:pPr>
              <a:defRPr/>
            </a:pPr>
            <a:r>
              <a:rPr lang="ru-RU" sz="6400" dirty="0">
                <a:solidFill>
                  <a:schemeClr val="tx1"/>
                </a:solidFill>
              </a:rPr>
              <a:t>				</a:t>
            </a:r>
            <a:r>
              <a:rPr lang="ru-RU" sz="4800" i="1" dirty="0">
                <a:solidFill>
                  <a:schemeClr val="tx1"/>
                </a:solidFill>
              </a:rPr>
              <a:t>	</a:t>
            </a:r>
            <a:r>
              <a:rPr lang="ru-RU" sz="1800" i="1" dirty="0">
                <a:solidFill>
                  <a:schemeClr val="tx1"/>
                </a:solidFill>
              </a:rPr>
              <a:t>		            </a:t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9BB7417-1609-4D4D-945D-6078F1DDB29B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588E0AF-BD8B-408B-ADFA-55B85EA583D3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9DC920-7FF7-4A41-8CF7-C76C616C9CD1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86DD2D3-9A09-40BB-9662-F9AF23A8DA3F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pdb/25978/2c1d8687-af1c-470b-bb7d-24c523bf6366/s1200?webp=false">
            <a:extLst>
              <a:ext uri="{FF2B5EF4-FFF2-40B4-BE49-F238E27FC236}">
                <a16:creationId xmlns:a16="http://schemas.microsoft.com/office/drawing/2014/main" xmlns="" id="{EAD1A13A-0821-4A01-BECC-1133A616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61" y="308305"/>
            <a:ext cx="8904034" cy="627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abriulkervakfi.org/akademibulteni/akademi3/whologo.png">
            <a:extLst>
              <a:ext uri="{FF2B5EF4-FFF2-40B4-BE49-F238E27FC236}">
                <a16:creationId xmlns:a16="http://schemas.microsoft.com/office/drawing/2014/main" xmlns="" id="{1884FBC3-53AD-43F2-AB6B-4558B8F7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3" y="308305"/>
            <a:ext cx="1732722" cy="17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B6887467-A58B-490D-8D47-45B4BA48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93" y="2227271"/>
            <a:ext cx="11062474" cy="2640723"/>
          </a:xfrm>
          <a:prstGeom prst="rect">
            <a:avLst/>
          </a:prstGeom>
          <a:noFill/>
          <a:ln>
            <a:solidFill>
              <a:srgbClr val="00003C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</a:rPr>
              <a:t>	</a:t>
            </a:r>
            <a: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Всемирная организация здравоохранения (ВОЗ) указывает на дефицит медицинского персонала во всем мире.</a:t>
            </a:r>
            <a:b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rgbClr val="00003C"/>
                </a:solidFill>
                <a:latin typeface="Arial Black" panose="020B0A04020102020204" pitchFamily="34" charset="0"/>
              </a:rPr>
              <a:t>	</a:t>
            </a:r>
            <a: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На настоящий момент, по мнению специалистов ВОЗ, </a:t>
            </a:r>
            <a:b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не хватает 7,2 млн. медработников всех категорий. К 2035 году нехватка медицинских специалистов может увеличиться до 12,9 млн., чтобы этого избежать, </a:t>
            </a:r>
            <a:b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</a:br>
            <a:r>
              <a:rPr lang="ru-RU" sz="2000" i="1" cap="none" dirty="0">
                <a:solidFill>
                  <a:srgbClr val="00003C"/>
                </a:solidFill>
                <a:latin typeface="Arial Black" panose="020B0A04020102020204" pitchFamily="34" charset="0"/>
              </a:rPr>
              <a:t>ВОЗ рекомендует предпринять необходимые усилия для восполнения дефицита медработников. </a:t>
            </a:r>
            <a:endParaRPr lang="ru-RU" sz="2400" i="1" cap="none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EAF29CE-3A46-4869-933F-94D25787CF37}"/>
              </a:ext>
            </a:extLst>
          </p:cNvPr>
          <p:cNvSpPr/>
          <p:nvPr/>
        </p:nvSpPr>
        <p:spPr>
          <a:xfrm>
            <a:off x="4081670" y="5273090"/>
            <a:ext cx="7590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rgbClr val="00003C"/>
                </a:solidFill>
                <a:latin typeface="Arial Black" panose="020B0A04020102020204" pitchFamily="34" charset="0"/>
              </a:rPr>
              <a:t>Доклад Всемирной организации здравоохранения (ВОЗ</a:t>
            </a:r>
            <a:r>
              <a:rPr lang="ru-RU" sz="14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) </a:t>
            </a:r>
            <a:endParaRPr lang="ru-RU" sz="1400" i="1" dirty="0">
              <a:solidFill>
                <a:srgbClr val="00003C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400" i="1" dirty="0">
                <a:solidFill>
                  <a:srgbClr val="00003C"/>
                </a:solidFill>
                <a:latin typeface="Arial Black" panose="020B0A04020102020204" pitchFamily="34" charset="0"/>
              </a:rPr>
              <a:t>Третий глобальный форум по кадровым ресурсам </a:t>
            </a:r>
            <a:r>
              <a:rPr lang="ru-RU" sz="14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здравоохранения</a:t>
            </a:r>
          </a:p>
          <a:p>
            <a:pPr algn="r"/>
            <a:r>
              <a:rPr lang="ru-RU" sz="14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2013г. </a:t>
            </a:r>
            <a:endParaRPr lang="ru-RU" sz="1400" i="1" dirty="0">
              <a:solidFill>
                <a:srgbClr val="00003C"/>
              </a:solidFill>
              <a:latin typeface="Arial Black" panose="020B0A04020102020204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7AAC2B-04AC-4ADD-80C0-B0ACEB1EE6E6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8C785D-7A8C-4FB5-A967-212D9D7DF2CC}"/>
              </a:ext>
            </a:extLst>
          </p:cNvPr>
          <p:cNvSpPr/>
          <p:nvPr/>
        </p:nvSpPr>
        <p:spPr>
          <a:xfrm flipV="1">
            <a:off x="0" y="670703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36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1DFF05D7-A7AD-41CF-A35C-2FE9AF86AF96}"/>
              </a:ext>
            </a:extLst>
          </p:cNvPr>
          <p:cNvSpPr/>
          <p:nvPr/>
        </p:nvSpPr>
        <p:spPr>
          <a:xfrm flipH="1">
            <a:off x="1881808" y="1220553"/>
            <a:ext cx="8507895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66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6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РЕАЛИЗАЦИЯ ФЕДЕРАЛЬНЫХ ПРОЕКТОВ В ВОЛГОГРАДСКОЙ ОБЛАСТИ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DA66CD2-45DF-4A3E-BD39-25E3C2AF8058}"/>
              </a:ext>
            </a:extLst>
          </p:cNvPr>
          <p:cNvSpPr/>
          <p:nvPr/>
        </p:nvSpPr>
        <p:spPr>
          <a:xfrm>
            <a:off x="2202842" y="504821"/>
            <a:ext cx="7786316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3C"/>
                </a:solidFill>
                <a:latin typeface="Arial Black" panose="020B0A04020102020204" pitchFamily="34" charset="0"/>
              </a:rPr>
              <a:t>НАЦИОНАЛЬНЫЙ ПРОЕКТ «ЗДРАВООХРАНЕНИЕ»</a:t>
            </a:r>
          </a:p>
        </p:txBody>
      </p:sp>
      <p:sp>
        <p:nvSpPr>
          <p:cNvPr id="14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E31D2A3-190B-4A8D-AB84-E04B0E8FA1A9}"/>
              </a:ext>
            </a:extLst>
          </p:cNvPr>
          <p:cNvSpPr/>
          <p:nvPr/>
        </p:nvSpPr>
        <p:spPr>
          <a:xfrm flipH="1">
            <a:off x="222682" y="2015425"/>
            <a:ext cx="5714287" cy="501533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Развитие системы оказания первичной медико-санитарной помощи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4058FDF-6179-4203-BE8F-217F4F7FD9A2}"/>
              </a:ext>
            </a:extLst>
          </p:cNvPr>
          <p:cNvSpPr/>
          <p:nvPr/>
        </p:nvSpPr>
        <p:spPr>
          <a:xfrm flipH="1">
            <a:off x="6334533" y="2004102"/>
            <a:ext cx="5714287" cy="814544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Обеспечение медицинских организаций системы здравоохранения квалифицированными кадрами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A5BC99DD-1C94-45E2-917E-3AB57E0EEA38}"/>
              </a:ext>
            </a:extLst>
          </p:cNvPr>
          <p:cNvSpPr/>
          <p:nvPr/>
        </p:nvSpPr>
        <p:spPr>
          <a:xfrm flipH="1">
            <a:off x="222682" y="2756132"/>
            <a:ext cx="5714287" cy="501533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Борьба с сердечно-сосудистыми заболеваниями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0BA7C8DB-847B-42EE-9676-90A788C106FD}"/>
              </a:ext>
            </a:extLst>
          </p:cNvPr>
          <p:cNvSpPr/>
          <p:nvPr/>
        </p:nvSpPr>
        <p:spPr>
          <a:xfrm flipH="1">
            <a:off x="222682" y="3459219"/>
            <a:ext cx="5714287" cy="501533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Борьба с онкологическими заболеваниями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23CBD19D-C030-4600-8BE1-AD76FF15168C}"/>
              </a:ext>
            </a:extLst>
          </p:cNvPr>
          <p:cNvSpPr/>
          <p:nvPr/>
        </p:nvSpPr>
        <p:spPr>
          <a:xfrm flipH="1">
            <a:off x="222682" y="4193337"/>
            <a:ext cx="5714287" cy="1122492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3C"/>
                </a:solidFill>
                <a:latin typeface="Arial Black" panose="020B0A04020102020204" pitchFamily="34" charset="0"/>
              </a:rPr>
              <a:t>Развитие детского здравоохранения, включая создание современной инфраструктуры оказания медицинской помощи детям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33F09474-6590-4FDB-8340-41617F6D4112}"/>
              </a:ext>
            </a:extLst>
          </p:cNvPr>
          <p:cNvSpPr/>
          <p:nvPr/>
        </p:nvSpPr>
        <p:spPr>
          <a:xfrm flipH="1">
            <a:off x="6334533" y="3006899"/>
            <a:ext cx="5714287" cy="863551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C0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Arial Black" panose="020B0A04020102020204" pitchFamily="34" charset="0"/>
              </a:rPr>
              <a:t>Методическое руководство национальными медицинскими исследовательскими центрами</a:t>
            </a:r>
            <a:endParaRPr lang="ru-RU" sz="16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770CAC63-4B92-414C-9B8E-576BE78F2726}"/>
              </a:ext>
            </a:extLst>
          </p:cNvPr>
          <p:cNvSpPr/>
          <p:nvPr/>
        </p:nvSpPr>
        <p:spPr>
          <a:xfrm flipH="1">
            <a:off x="6334533" y="4035177"/>
            <a:ext cx="5714287" cy="1120369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Создание единого цифрового контура в здравоохранении на основе единой государственной информационной системы здравоохранения (ЕГИСЗ)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349CC2C-A65C-4F12-AD70-5E36AC99CA9A}"/>
              </a:ext>
            </a:extLst>
          </p:cNvPr>
          <p:cNvSpPr/>
          <p:nvPr/>
        </p:nvSpPr>
        <p:spPr>
          <a:xfrm flipH="1">
            <a:off x="6334532" y="5314164"/>
            <a:ext cx="5714287" cy="501533"/>
          </a:xfrm>
          <a:prstGeom prst="round2DiagRect">
            <a:avLst/>
          </a:prstGeom>
          <a:solidFill>
            <a:schemeClr val="bg1"/>
          </a:solidFill>
          <a:ln w="9525" cmpd="sng">
            <a:solidFill>
              <a:srgbClr val="000066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b="1" dirty="0">
                <a:solidFill>
                  <a:srgbClr val="00002D"/>
                </a:solidFill>
                <a:latin typeface="Arial Black" panose="020B0A04020102020204" pitchFamily="34" charset="0"/>
              </a:rPr>
              <a:t>Развитие экспорта медицинских услуг</a:t>
            </a:r>
            <a:endParaRPr lang="ru-RU" sz="1600" b="1" dirty="0">
              <a:solidFill>
                <a:srgbClr val="0000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D42271E-32D7-4C63-B252-A4690B37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936" y="356038"/>
            <a:ext cx="4069463" cy="618631"/>
          </a:xfrm>
          <a:prstGeom prst="rect">
            <a:avLst/>
          </a:prstGeom>
          <a:ln w="31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ru-RU" sz="1800" i="1" cap="none" dirty="0">
                <a:solidFill>
                  <a:srgbClr val="00003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Волгоградская область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7AAC2B-04AC-4ADD-80C0-B0ACEB1EE6E6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8C785D-7A8C-4FB5-A967-212D9D7DF2CC}"/>
              </a:ext>
            </a:extLst>
          </p:cNvPr>
          <p:cNvSpPr/>
          <p:nvPr/>
        </p:nvSpPr>
        <p:spPr>
          <a:xfrm flipV="1">
            <a:off x="0" y="670703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36"/>
              </a:solidFill>
            </a:endParaRPr>
          </a:p>
        </p:txBody>
      </p:sp>
      <p:pic>
        <p:nvPicPr>
          <p:cNvPr id="1034" name="Picture 10" descr="https://pandia.ru/text/78/203/images/image011_60.gif">
            <a:extLst>
              <a:ext uri="{FF2B5EF4-FFF2-40B4-BE49-F238E27FC236}">
                <a16:creationId xmlns:a16="http://schemas.microsoft.com/office/drawing/2014/main" xmlns="" id="{4E12DEF0-53CF-4C56-8C9F-E69E60A8F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77" y="1224392"/>
            <a:ext cx="5212180" cy="52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63058" y="545912"/>
            <a:ext cx="6529137" cy="678480"/>
            <a:chOff x="0" y="247518"/>
            <a:chExt cx="6529137" cy="678480"/>
          </a:xfrm>
          <a:scene3d>
            <a:camera prst="orthographicFront"/>
            <a:lightRig rig="chilly" dir="t"/>
          </a:scene3d>
        </p:grpSpPr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0" y="247518"/>
              <a:ext cx="6529137" cy="678480"/>
            </a:xfrm>
            <a:prstGeom prst="round2DiagRect">
              <a:avLst/>
            </a:prstGeom>
            <a:solidFill>
              <a:srgbClr val="DDDDDD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0" y="247518"/>
              <a:ext cx="6346387" cy="612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altLang="ru-RU" sz="1400" i="1" kern="1200" dirty="0" smtClean="0">
                <a:solidFill>
                  <a:srgbClr val="00003C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endParaRPr>
            </a:p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ru-RU" sz="1400" i="1" u="sng" kern="1200" dirty="0" smtClean="0">
                  <a:solidFill>
                    <a:srgbClr val="00003C"/>
                  </a:solidFill>
                  <a:effectLst/>
                  <a:latin typeface="Arial Black" panose="020B0A04020102020204" pitchFamily="34" charset="0"/>
                  <a:cs typeface="Calibri" panose="020F0502020204030204" pitchFamily="34" charset="0"/>
                </a:rPr>
                <a:t>19 </a:t>
              </a:r>
              <a:r>
                <a:rPr lang="ru-RU" altLang="ru-RU" sz="1400" i="1" u="sng" kern="1200" dirty="0">
                  <a:solidFill>
                    <a:srgbClr val="00003C"/>
                  </a:solidFill>
                  <a:effectLst/>
                  <a:latin typeface="Arial Black" panose="020B0A04020102020204" pitchFamily="34" charset="0"/>
                  <a:cs typeface="Calibri" panose="020F0502020204030204" pitchFamily="34" charset="0"/>
                </a:rPr>
                <a:t>городов, 25 поселков, 33 муниципальных района </a:t>
              </a:r>
              <a:endParaRPr lang="ru-RU" altLang="ru-RU" sz="1400" i="1" u="sng" kern="1200" dirty="0" smtClean="0">
                <a:solidFill>
                  <a:srgbClr val="00003C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endParaRPr>
            </a:p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400" i="1" dirty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о</a:t>
              </a:r>
              <a:r>
                <a:rPr lang="ru-RU" altLang="ru-RU" sz="1400" i="1" dirty="0" smtClean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бщая площадь </a:t>
              </a:r>
              <a:r>
                <a:rPr lang="ru-RU" altLang="ru-RU" sz="1400" i="1" dirty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112,9 тыс. км²</a:t>
              </a:r>
            </a:p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1400" b="0" i="1" kern="1200" dirty="0">
                <a:solidFill>
                  <a:srgbClr val="00003C"/>
                </a:solidFill>
                <a:effectLst/>
                <a:latin typeface="Arial Black" panose="020B0A040201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3057" y="1348157"/>
            <a:ext cx="6529137" cy="1252231"/>
            <a:chOff x="0" y="1070354"/>
            <a:chExt cx="6529137" cy="1252231"/>
          </a:xfrm>
          <a:scene3d>
            <a:camera prst="orthographicFront"/>
            <a:lightRig rig="chilly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070354"/>
              <a:ext cx="6529137" cy="1252231"/>
            </a:xfrm>
            <a:prstGeom prst="roundRect">
              <a:avLst/>
            </a:prstGeom>
            <a:solidFill>
              <a:srgbClr val="DDDDDD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61129" y="1131483"/>
              <a:ext cx="6406879" cy="11299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0" rIns="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0" i="1" kern="1200" dirty="0">
                  <a:solidFill>
                    <a:srgbClr val="00003C"/>
                  </a:solidFill>
                  <a:effectLst/>
                  <a:latin typeface="Arial Black" panose="020B0A04020102020204" pitchFamily="34" charset="0"/>
                  <a:ea typeface="+mn-ea"/>
                  <a:cs typeface="Calibri" panose="020F0502020204030204" pitchFamily="34" charset="0"/>
                </a:rPr>
                <a:t>население области – </a:t>
              </a:r>
              <a:r>
                <a:rPr lang="ru-RU" sz="1400" b="0" i="1" u="sng" kern="1200" dirty="0">
                  <a:solidFill>
                    <a:srgbClr val="00003C"/>
                  </a:solidFill>
                  <a:effectLst/>
                  <a:latin typeface="Arial Black" panose="020B0A04020102020204" pitchFamily="34" charset="0"/>
                  <a:cs typeface="Calibri" panose="020F0502020204030204" pitchFamily="34" charset="0"/>
                </a:rPr>
                <a:t>2 527 859 </a:t>
              </a:r>
              <a:r>
                <a:rPr lang="ru-RU" sz="1400" b="1" i="1" u="sng" kern="12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человек </a:t>
              </a:r>
              <a:endParaRPr lang="ru-RU" sz="1400" b="0" i="1" u="sng" kern="1200" dirty="0">
                <a:solidFill>
                  <a:srgbClr val="00003C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i="1" kern="12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городское население –1 943 376 человек (76,9 %)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i="1" kern="12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сельское население – 584 483 человека (23,1 %)</a:t>
              </a:r>
              <a:endParaRPr lang="ru-RU" sz="1400" b="1" i="1" kern="1200" dirty="0">
                <a:solidFill>
                  <a:srgbClr val="00003C"/>
                </a:solidFill>
                <a:effectLst/>
                <a:latin typeface="Arial Black" panose="020B0A040201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63056" y="2753861"/>
            <a:ext cx="6529137" cy="807902"/>
            <a:chOff x="0" y="2442553"/>
            <a:chExt cx="6529137" cy="807902"/>
          </a:xfrm>
          <a:scene3d>
            <a:camera prst="orthographicFront"/>
            <a:lightRig rig="chilly" dir="t"/>
          </a:scene3d>
        </p:grpSpPr>
        <p:sp>
          <p:nvSpPr>
            <p:cNvPr id="25" name="Прямоугольник с двумя скругленными противолежащими углами 24"/>
            <p:cNvSpPr/>
            <p:nvPr/>
          </p:nvSpPr>
          <p:spPr>
            <a:xfrm>
              <a:off x="0" y="2442553"/>
              <a:ext cx="6529137" cy="807902"/>
            </a:xfrm>
            <a:prstGeom prst="round2DiagRect">
              <a:avLst/>
            </a:prstGeom>
            <a:solidFill>
              <a:srgbClr val="DDDDDD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39439" y="2481992"/>
              <a:ext cx="6450259" cy="7290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1400" i="1" kern="1200" dirty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на территории области функционируют </a:t>
              </a:r>
              <a:r>
                <a:rPr lang="ru-RU" altLang="ru-RU" sz="1400" i="1" u="sng" kern="1200" dirty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128 медицинских организаций</a:t>
              </a:r>
              <a:r>
                <a:rPr lang="ru-RU" altLang="ru-RU" sz="1400" i="1" kern="1200" dirty="0">
                  <a:solidFill>
                    <a:srgbClr val="00003C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, подведомственных комитету здравоохранения Волгоградской области </a:t>
              </a:r>
              <a:endParaRPr lang="ru-RU" sz="1400" b="0" i="1" kern="1200" dirty="0">
                <a:solidFill>
                  <a:srgbClr val="000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3056" y="3715236"/>
            <a:ext cx="6529137" cy="389414"/>
            <a:chOff x="0" y="3385038"/>
            <a:chExt cx="6529137" cy="389414"/>
          </a:xfrm>
          <a:scene3d>
            <a:camera prst="orthographicFront"/>
            <a:lightRig rig="chilly" dir="t"/>
          </a:scene3d>
        </p:grpSpPr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0" y="3385038"/>
              <a:ext cx="6529137" cy="389414"/>
            </a:xfrm>
            <a:prstGeom prst="round2DiagRect">
              <a:avLst/>
            </a:prstGeom>
            <a:solidFill>
              <a:srgbClr val="DDDDDD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19010" y="3404048"/>
              <a:ext cx="6491117" cy="3513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0960" rIns="60960" bIns="60960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i="1" kern="1200" dirty="0">
                  <a:solidFill>
                    <a:srgbClr val="00003C"/>
                  </a:solidFill>
                  <a:effectLst/>
                  <a:latin typeface="Arial Black" panose="020B0A04020102020204" pitchFamily="34" charset="0"/>
                  <a:ea typeface="+mn-ea"/>
                  <a:cs typeface="+mn-cs"/>
                </a:rPr>
                <a:t>Специалисты со средним медицинским образованием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56824" y="4444169"/>
            <a:ext cx="628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ru-RU" altLang="ru-RU" sz="16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Общая укомплектованность кадрами – </a:t>
            </a:r>
            <a:r>
              <a:rPr lang="ru-RU" altLang="ru-RU" sz="1600" i="1" dirty="0">
                <a:solidFill>
                  <a:srgbClr val="00003C"/>
                </a:solidFill>
                <a:latin typeface="Arial Black" panose="020B0A04020102020204" pitchFamily="34" charset="0"/>
              </a:rPr>
              <a:t>92 </a:t>
            </a:r>
            <a:r>
              <a:rPr lang="ru-RU" altLang="ru-RU" sz="16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%</a:t>
            </a:r>
            <a:endParaRPr lang="ru-RU" sz="1600" i="1" dirty="0">
              <a:solidFill>
                <a:srgbClr val="00003C"/>
              </a:solidFill>
              <a:latin typeface="Franklin Gothic Medium Con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18" y="4922365"/>
            <a:ext cx="603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00003C"/>
                </a:solidFill>
                <a:latin typeface="Arial Black" panose="020B0A04020102020204" pitchFamily="34" charset="0"/>
              </a:rPr>
              <a:t>Коэффициент совместительства  - 1,2</a:t>
            </a:r>
            <a:endParaRPr lang="ru-RU" sz="1600" i="1" dirty="0">
              <a:solidFill>
                <a:srgbClr val="00003C"/>
              </a:solidFill>
              <a:latin typeface="Franklin Gothic Medium Con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24" y="5425179"/>
            <a:ext cx="630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ru-RU" altLang="ru-RU" sz="1600" i="1" dirty="0" smtClean="0">
                <a:solidFill>
                  <a:srgbClr val="00003C"/>
                </a:solidFill>
                <a:latin typeface="Arial Black" panose="020B0A04020102020204" pitchFamily="34" charset="0"/>
              </a:rPr>
              <a:t>Укомплектованность физическими лицами – 76,9%</a:t>
            </a:r>
            <a:endParaRPr lang="ru-RU" sz="1600" i="1" dirty="0">
              <a:solidFill>
                <a:srgbClr val="00003C"/>
              </a:solidFill>
              <a:latin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22588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7AAC2B-04AC-4ADD-80C0-B0ACEB1EE6E6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8C785D-7A8C-4FB5-A967-212D9D7DF2CC}"/>
              </a:ext>
            </a:extLst>
          </p:cNvPr>
          <p:cNvSpPr/>
          <p:nvPr/>
        </p:nvSpPr>
        <p:spPr>
          <a:xfrm flipV="1">
            <a:off x="0" y="670703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36"/>
              </a:solidFill>
            </a:endParaRPr>
          </a:p>
        </p:txBody>
      </p:sp>
      <p:pic>
        <p:nvPicPr>
          <p:cNvPr id="14" name="Picture 10" descr="https://pandia.ru/text/78/203/images/image011_60.gif">
            <a:extLst>
              <a:ext uri="{FF2B5EF4-FFF2-40B4-BE49-F238E27FC236}">
                <a16:creationId xmlns:a16="http://schemas.microsoft.com/office/drawing/2014/main" xmlns="" id="{9C5E3B4C-E05F-4DC4-A56C-E35F59AF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16" y="1017795"/>
            <a:ext cx="4190125" cy="41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financialtribune.com/sites/default/files/field/image/17january/12_beds_0.png">
            <a:extLst>
              <a:ext uri="{FF2B5EF4-FFF2-40B4-BE49-F238E27FC236}">
                <a16:creationId xmlns:a16="http://schemas.microsoft.com/office/drawing/2014/main" xmlns="" id="{53801AF7-E195-4A19-96D1-75E64D6BF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inancialtribune.com/sites/default/files/field/image/17january/12_beds_0.png">
            <a:extLst>
              <a:ext uri="{FF2B5EF4-FFF2-40B4-BE49-F238E27FC236}">
                <a16:creationId xmlns:a16="http://schemas.microsoft.com/office/drawing/2014/main" xmlns="" id="{A66B8D52-5A85-45ED-B12F-07F1B5874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931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financialtribune.com/sites/default/files/field/image/17january/12_beds_0.png">
            <a:extLst>
              <a:ext uri="{FF2B5EF4-FFF2-40B4-BE49-F238E27FC236}">
                <a16:creationId xmlns:a16="http://schemas.microsoft.com/office/drawing/2014/main" xmlns="" id="{AE274A7B-9553-4F74-A6F9-C028FA26F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4988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957A353-C1EA-4911-9070-0321189D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025" y="1753809"/>
            <a:ext cx="1852862" cy="1852862"/>
          </a:xfrm>
          <a:prstGeom prst="rect">
            <a:avLst/>
          </a:prstGeom>
        </p:spPr>
      </p:pic>
      <p:sp>
        <p:nvSpPr>
          <p:cNvPr id="20" name="Выноска со стрелкой вверх 7">
            <a:extLst>
              <a:ext uri="{FF2B5EF4-FFF2-40B4-BE49-F238E27FC236}">
                <a16:creationId xmlns:a16="http://schemas.microsoft.com/office/drawing/2014/main" xmlns="" id="{BFEAB674-5663-4911-B7DC-EB46AC128E03}"/>
              </a:ext>
            </a:extLst>
          </p:cNvPr>
          <p:cNvSpPr/>
          <p:nvPr/>
        </p:nvSpPr>
        <p:spPr>
          <a:xfrm>
            <a:off x="771214" y="5765526"/>
            <a:ext cx="10795142" cy="857990"/>
          </a:xfrm>
          <a:prstGeom prst="upArrowCallout">
            <a:avLst>
              <a:gd name="adj1" fmla="val 24674"/>
              <a:gd name="adj2" fmla="val 33222"/>
              <a:gd name="adj3" fmla="val 11203"/>
              <a:gd name="adj4" fmla="val 80799"/>
            </a:avLst>
          </a:prstGeom>
          <a:noFill/>
          <a:ln w="2857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1500" strike="sngStrike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CDCE11F-6C39-4E95-B4D2-3B493FBC6B61}"/>
              </a:ext>
            </a:extLst>
          </p:cNvPr>
          <p:cNvSpPr/>
          <p:nvPr/>
        </p:nvSpPr>
        <p:spPr>
          <a:xfrm>
            <a:off x="232612" y="6040750"/>
            <a:ext cx="11670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003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Образовательные организации, осуществляющие подготовку медицинских работников </a:t>
            </a:r>
            <a:br>
              <a:rPr lang="ru-RU" sz="1400" i="1" dirty="0">
                <a:solidFill>
                  <a:srgbClr val="00003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1400" i="1" dirty="0">
                <a:solidFill>
                  <a:srgbClr val="00003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среднего звена для медицинских организаций региона </a:t>
            </a:r>
            <a:endParaRPr lang="ru-RU" sz="1400" dirty="0">
              <a:solidFill>
                <a:srgbClr val="00003C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672" y="298190"/>
            <a:ext cx="6850215" cy="5243269"/>
            <a:chOff x="96672" y="298190"/>
            <a:chExt cx="6850215" cy="52432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870C24E0-7510-410F-8F91-5F13444081AB}"/>
                </a:ext>
              </a:extLst>
            </p:cNvPr>
            <p:cNvSpPr txBox="1"/>
            <p:nvPr/>
          </p:nvSpPr>
          <p:spPr>
            <a:xfrm>
              <a:off x="101956" y="298190"/>
              <a:ext cx="6844931" cy="646331"/>
            </a:xfrm>
            <a:prstGeom prst="rect">
              <a:avLst/>
            </a:prstGeom>
            <a:noFill/>
            <a:ln>
              <a:solidFill>
                <a:srgbClr val="00006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государственное автономное профессиональное образовательное учреждение </a:t>
              </a:r>
              <a:r>
                <a:rPr lang="ru-RU" sz="1200" i="1" dirty="0" smtClean="0">
                  <a:solidFill>
                    <a:srgbClr val="00003C"/>
                  </a:solidFill>
                  <a:latin typeface="Arial Black" panose="020B0A04020102020204" pitchFamily="34" charset="0"/>
                </a:rPr>
                <a:t>«</a:t>
              </a:r>
              <a:r>
                <a:rPr lang="ru-RU" sz="12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Волгоградский медицинский колледж</a:t>
              </a:r>
              <a:r>
                <a:rPr lang="ru-RU" sz="1200" i="1" dirty="0" smtClean="0">
                  <a:solidFill>
                    <a:srgbClr val="00003C"/>
                  </a:solidFill>
                  <a:latin typeface="Arial Black" panose="020B0A04020102020204" pitchFamily="34" charset="0"/>
                </a:rPr>
                <a:t>»</a:t>
              </a:r>
            </a:p>
            <a:p>
              <a:pPr algn="ctr"/>
              <a:r>
                <a:rPr lang="ru-RU" sz="1200" i="1" dirty="0" smtClean="0">
                  <a:solidFill>
                    <a:srgbClr val="00003C"/>
                  </a:solidFill>
                  <a:latin typeface="Arial Black" panose="020B0A04020102020204" pitchFamily="34" charset="0"/>
                </a:rPr>
                <a:t> («головное» учреждение и 4 филиала)</a:t>
              </a:r>
              <a:endParaRPr lang="ru-RU" sz="12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2992738-BBF2-4197-9CB9-BFE9FF91A373}"/>
                </a:ext>
              </a:extLst>
            </p:cNvPr>
            <p:cNvSpPr txBox="1"/>
            <p:nvPr/>
          </p:nvSpPr>
          <p:spPr>
            <a:xfrm>
              <a:off x="96672" y="1059191"/>
              <a:ext cx="2646287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контингент студентов</a:t>
              </a:r>
              <a:r>
                <a:rPr lang="ru-RU" sz="12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7606E3D-1F76-4192-8279-99B3C2836E6D}"/>
                </a:ext>
              </a:extLst>
            </p:cNvPr>
            <p:cNvSpPr txBox="1"/>
            <p:nvPr/>
          </p:nvSpPr>
          <p:spPr>
            <a:xfrm>
              <a:off x="2154831" y="1439692"/>
              <a:ext cx="1359603" cy="338554"/>
            </a:xfrm>
            <a:prstGeom prst="rect">
              <a:avLst/>
            </a:prstGeom>
            <a:noFill/>
            <a:ln>
              <a:solidFill>
                <a:srgbClr val="00003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2D"/>
                  </a:solidFill>
                </a:rPr>
                <a:t>4200 человек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ABAFE00-D3A2-418D-8205-87B7882326E7}"/>
                </a:ext>
              </a:extLst>
            </p:cNvPr>
            <p:cNvSpPr txBox="1"/>
            <p:nvPr/>
          </p:nvSpPr>
          <p:spPr>
            <a:xfrm>
              <a:off x="96672" y="1886048"/>
              <a:ext cx="2646287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2D"/>
                  </a:solidFill>
                  <a:latin typeface="Arial Black" panose="020B0A04020102020204" pitchFamily="34" charset="0"/>
                </a:rPr>
                <a:t>выпуск </a:t>
              </a:r>
              <a:endParaRPr lang="ru-RU" sz="1200" i="1" dirty="0">
                <a:solidFill>
                  <a:srgbClr val="00002D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D4A205B-735D-45D9-BCEB-90934AE08AB1}"/>
                </a:ext>
              </a:extLst>
            </p:cNvPr>
            <p:cNvSpPr txBox="1"/>
            <p:nvPr/>
          </p:nvSpPr>
          <p:spPr>
            <a:xfrm>
              <a:off x="2253383" y="2294101"/>
              <a:ext cx="1235403" cy="338554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3C"/>
                  </a:solidFill>
                </a:rPr>
                <a:t>957 человек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2CCC438-2E8F-4C88-A368-BDAAFBE35C15}"/>
                </a:ext>
              </a:extLst>
            </p:cNvPr>
            <p:cNvSpPr txBox="1"/>
            <p:nvPr/>
          </p:nvSpPr>
          <p:spPr>
            <a:xfrm>
              <a:off x="96672" y="2728037"/>
              <a:ext cx="3276691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специальности подготовки</a:t>
              </a:r>
              <a:endParaRPr lang="ru-RU" sz="12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E2F6A24-1440-4056-B61C-DE560334DEE9}"/>
                </a:ext>
              </a:extLst>
            </p:cNvPr>
            <p:cNvSpPr txBox="1"/>
            <p:nvPr/>
          </p:nvSpPr>
          <p:spPr>
            <a:xfrm>
              <a:off x="776037" y="3136248"/>
              <a:ext cx="3188565" cy="1323439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3C"/>
                  </a:solidFill>
                </a:rPr>
                <a:t>Лечебное дело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3C"/>
                  </a:solidFill>
                </a:rPr>
                <a:t>Сестринское дело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3C"/>
                  </a:solidFill>
                </a:rPr>
                <a:t>Акушерское дело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3C"/>
                  </a:solidFill>
                </a:rPr>
                <a:t>Лабораторная диагностика</a:t>
              </a:r>
            </a:p>
            <a:p>
              <a:r>
                <a:rPr lang="ru-RU" sz="1600" dirty="0">
                  <a:solidFill>
                    <a:srgbClr val="00003C"/>
                  </a:solidFill>
                </a:rPr>
                <a:t>-     Стоматология ортопедическая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332A35F-8377-4E30-9339-ECD17CFD714D}"/>
                </a:ext>
              </a:extLst>
            </p:cNvPr>
            <p:cNvSpPr txBox="1"/>
            <p:nvPr/>
          </p:nvSpPr>
          <p:spPr>
            <a:xfrm>
              <a:off x="96672" y="4634370"/>
              <a:ext cx="3769475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Количество слушателей ПО и ДПО</a:t>
              </a:r>
              <a:endParaRPr lang="ru-RU" sz="12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E6748CD-E076-4E32-9E96-D9AC386B5D1F}"/>
                </a:ext>
              </a:extLst>
            </p:cNvPr>
            <p:cNvSpPr txBox="1"/>
            <p:nvPr/>
          </p:nvSpPr>
          <p:spPr>
            <a:xfrm>
              <a:off x="2253383" y="5202905"/>
              <a:ext cx="1351780" cy="338554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3C"/>
                  </a:solidFill>
                </a:rPr>
                <a:t>6500 человек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10664" y="268369"/>
            <a:ext cx="4979380" cy="4699054"/>
            <a:chOff x="7110664" y="268369"/>
            <a:chExt cx="4979380" cy="46990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2F4831-9886-4455-93BB-AE732CB057A6}"/>
                </a:ext>
              </a:extLst>
            </p:cNvPr>
            <p:cNvSpPr txBox="1"/>
            <p:nvPr/>
          </p:nvSpPr>
          <p:spPr>
            <a:xfrm>
              <a:off x="7110664" y="268369"/>
              <a:ext cx="4979380" cy="1200329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rgbClr val="00002D"/>
                  </a:solidFill>
                  <a:latin typeface="Arial Black" panose="020B0A04020102020204" pitchFamily="34" charset="0"/>
                </a:rPr>
                <a:t>Медицинский колледж </a:t>
              </a:r>
            </a:p>
            <a:p>
              <a:pPr algn="ctr"/>
              <a:r>
                <a:rPr lang="ru-RU" sz="1200" i="1" dirty="0">
                  <a:solidFill>
                    <a:srgbClr val="00002D"/>
                  </a:solidFill>
                  <a:latin typeface="Arial Black" panose="020B0A04020102020204" pitchFamily="34" charset="0"/>
                </a:rPr>
                <a:t>ф</a:t>
              </a:r>
              <a:r>
                <a:rPr lang="ru-RU" sz="1200" b="1" i="1" dirty="0">
                  <a:solidFill>
                    <a:srgbClr val="00002D"/>
                  </a:solidFill>
                  <a:latin typeface="Arial Black" panose="020B0A04020102020204" pitchFamily="34" charset="0"/>
                </a:rPr>
                <a:t>едерального государственного бюджетного образовательного учреждения высшего образования «Волгоградский государственный медицинский университет» Министерства здравоохранения Российской Федерации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D7E91BC-A449-4378-8EB9-3E1614CD2CD9}"/>
                </a:ext>
              </a:extLst>
            </p:cNvPr>
            <p:cNvSpPr txBox="1"/>
            <p:nvPr/>
          </p:nvSpPr>
          <p:spPr>
            <a:xfrm>
              <a:off x="9428837" y="1571111"/>
              <a:ext cx="2646287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контингент студентов</a:t>
              </a:r>
              <a:r>
                <a:rPr lang="ru-RU" sz="12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0ED9D39-C300-46B2-BA32-C93CA85B9018}"/>
                </a:ext>
              </a:extLst>
            </p:cNvPr>
            <p:cNvSpPr txBox="1"/>
            <p:nvPr/>
          </p:nvSpPr>
          <p:spPr>
            <a:xfrm>
              <a:off x="8418429" y="1986061"/>
              <a:ext cx="1294713" cy="338554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2D"/>
                  </a:solidFill>
                </a:rPr>
                <a:t> 568 человек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5039801-A8A0-42E3-A829-082058470A8A}"/>
                </a:ext>
              </a:extLst>
            </p:cNvPr>
            <p:cNvSpPr txBox="1"/>
            <p:nvPr/>
          </p:nvSpPr>
          <p:spPr>
            <a:xfrm>
              <a:off x="9428836" y="2412809"/>
              <a:ext cx="2646287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 </a:t>
              </a:r>
              <a:endParaRPr lang="ru-RU" sz="12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30F616B-A7B5-4325-8688-18C98EB45EAA}"/>
                </a:ext>
              </a:extLst>
            </p:cNvPr>
            <p:cNvSpPr txBox="1"/>
            <p:nvPr/>
          </p:nvSpPr>
          <p:spPr>
            <a:xfrm>
              <a:off x="8415067" y="2828397"/>
              <a:ext cx="1387688" cy="338554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2D"/>
                  </a:solidFill>
                </a:rPr>
                <a:t> 144 </a:t>
              </a:r>
              <a:r>
                <a:rPr lang="ru-RU" sz="1600" dirty="0" smtClean="0">
                  <a:solidFill>
                    <a:srgbClr val="00002D"/>
                  </a:solidFill>
                </a:rPr>
                <a:t>человека</a:t>
              </a:r>
              <a:endParaRPr lang="ru-RU" sz="1600" dirty="0">
                <a:solidFill>
                  <a:srgbClr val="00002D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BBFBEF4-570B-4A34-B356-B6164FB2009D}"/>
                </a:ext>
              </a:extLst>
            </p:cNvPr>
            <p:cNvSpPr txBox="1"/>
            <p:nvPr/>
          </p:nvSpPr>
          <p:spPr>
            <a:xfrm>
              <a:off x="8813353" y="3250028"/>
              <a:ext cx="3276691" cy="307777"/>
            </a:xfrm>
            <a:prstGeom prst="rect">
              <a:avLst/>
            </a:prstGeom>
            <a:noFill/>
            <a:ln>
              <a:solidFill>
                <a:srgbClr val="00001A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специальности подготовки</a:t>
              </a:r>
              <a:endParaRPr lang="ru-RU" sz="1200" i="1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05DC14D-C080-4A55-8DDF-2DDE8E107785}"/>
                </a:ext>
              </a:extLst>
            </p:cNvPr>
            <p:cNvSpPr txBox="1"/>
            <p:nvPr/>
          </p:nvSpPr>
          <p:spPr>
            <a:xfrm>
              <a:off x="7573991" y="3890205"/>
              <a:ext cx="3435236" cy="1077218"/>
            </a:xfrm>
            <a:prstGeom prst="rect">
              <a:avLst/>
            </a:prstGeom>
            <a:noFill/>
            <a:ln>
              <a:solidFill>
                <a:srgbClr val="00002D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2D"/>
                  </a:solidFill>
                </a:rPr>
                <a:t>Сестринское дело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2D"/>
                  </a:solidFill>
                </a:rPr>
                <a:t>Стоматология ортопедическая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2D"/>
                  </a:solidFill>
                </a:rPr>
                <a:t>Стоматология профилактическая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002D"/>
                  </a:solidFill>
                </a:rPr>
                <a:t>Фармация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6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45935CC2-2B06-47D6-BA7F-F7B7B77E7870}"/>
              </a:ext>
            </a:extLst>
          </p:cNvPr>
          <p:cNvSpPr/>
          <p:nvPr/>
        </p:nvSpPr>
        <p:spPr>
          <a:xfrm flipH="1">
            <a:off x="6176210" y="474023"/>
            <a:ext cx="5791201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6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ТРАДИЦИОННЫЕ ФОРМЫ СОДЕЙСТВИЯ ТРУДОУСТРОЙСТВУ ВЫПУСКНИКОВ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0208" y="227280"/>
            <a:ext cx="7555832" cy="6437057"/>
            <a:chOff x="80208" y="227280"/>
            <a:chExt cx="7555832" cy="6437057"/>
          </a:xfrm>
        </p:grpSpPr>
        <p:pic>
          <p:nvPicPr>
            <p:cNvPr id="9" name="Рисунок 2">
              <a:extLst>
                <a:ext uri="{FF2B5EF4-FFF2-40B4-BE49-F238E27FC236}">
                  <a16:creationId xmlns:a16="http://schemas.microsoft.com/office/drawing/2014/main" xmlns="" id="{4674A066-22B0-4954-8FE0-01386202C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51"/>
            <a:stretch>
              <a:fillRect/>
            </a:stretch>
          </p:blipFill>
          <p:spPr bwMode="auto">
            <a:xfrm>
              <a:off x="80208" y="1837941"/>
              <a:ext cx="7555832" cy="4826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xmlns="" id="{BBBBC291-6534-43FC-A89F-2F2D0F0A72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59474" y="-1951986"/>
              <a:ext cx="1577052" cy="5935584"/>
            </a:xfrm>
            <a:prstGeom prst="rightArrowCallout">
              <a:avLst>
                <a:gd name="adj1" fmla="val 32017"/>
                <a:gd name="adj2" fmla="val 124014"/>
                <a:gd name="adj3" fmla="val 16667"/>
                <a:gd name="adj4" fmla="val 66667"/>
              </a:avLst>
            </a:prstGeom>
            <a:noFill/>
            <a:ln w="19050">
              <a:solidFill>
                <a:srgbClr val="00003C"/>
              </a:solidFill>
              <a:prstDash val="sysDash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ЗАКРЕПЛЕНИЕ РАЙОНОВ ВОЛГОГРАДСКОЙ ОБЛАСТИ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ЗА КОЛЛЕДЖЕМ И ФИЛИАЛАМИ С ЦЕЛЬЮ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СОДЕЙСТВИЯ ТРУДОУСТРОЙСТВУ ВЫПУСКНИКОВ </a:t>
              </a:r>
              <a:endParaRPr lang="ru-RU" sz="1400" dirty="0">
                <a:solidFill>
                  <a:srgbClr val="0000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93891" y="1519516"/>
            <a:ext cx="6673518" cy="527881"/>
            <a:chOff x="5293891" y="1519516"/>
            <a:chExt cx="6673518" cy="5278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639640-2D5D-42E5-841A-1FE297CD9DEA}"/>
                </a:ext>
              </a:extLst>
            </p:cNvPr>
            <p:cNvSpPr txBox="1"/>
            <p:nvPr/>
          </p:nvSpPr>
          <p:spPr>
            <a:xfrm>
              <a:off x="5454316" y="1524177"/>
              <a:ext cx="6320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Размещение и своевременная актуализация вакансий на </a:t>
              </a:r>
            </a:p>
            <a:p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сайте колледжа и информационных стендах </a:t>
              </a:r>
            </a:p>
          </p:txBody>
        </p:sp>
        <p:sp>
          <p:nvSpPr>
            <p:cNvPr id="26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3BC9200A-FA4B-4690-B3D4-26E948B3B826}"/>
                </a:ext>
              </a:extLst>
            </p:cNvPr>
            <p:cNvSpPr/>
            <p:nvPr/>
          </p:nvSpPr>
          <p:spPr>
            <a:xfrm flipH="1">
              <a:off x="5293891" y="1519516"/>
              <a:ext cx="6673518" cy="50153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293890" y="2369333"/>
            <a:ext cx="6719014" cy="523221"/>
            <a:chOff x="5293890" y="2369333"/>
            <a:chExt cx="6719014" cy="5232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5E0C5C0-7404-4917-A8CA-D5926FE83138}"/>
                </a:ext>
              </a:extLst>
            </p:cNvPr>
            <p:cNvSpPr txBox="1"/>
            <p:nvPr/>
          </p:nvSpPr>
          <p:spPr>
            <a:xfrm>
              <a:off x="5454316" y="2369334"/>
              <a:ext cx="6320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Организация встреч с руководителями медицинских организаций – Ярмарки вакансий </a:t>
              </a:r>
            </a:p>
          </p:txBody>
        </p:sp>
        <p:sp>
          <p:nvSpPr>
            <p:cNvPr id="27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075E7A4D-552F-49F3-8A92-0D8D570AE561}"/>
                </a:ext>
              </a:extLst>
            </p:cNvPr>
            <p:cNvSpPr/>
            <p:nvPr/>
          </p:nvSpPr>
          <p:spPr>
            <a:xfrm flipH="1">
              <a:off x="5293890" y="2369333"/>
              <a:ext cx="6719014" cy="50153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293887" y="3150476"/>
            <a:ext cx="6719016" cy="523220"/>
            <a:chOff x="5293887" y="3150476"/>
            <a:chExt cx="6719016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2104169-57B6-4B19-9F9A-1B0012D06FAB}"/>
                </a:ext>
              </a:extLst>
            </p:cNvPr>
            <p:cNvSpPr txBox="1"/>
            <p:nvPr/>
          </p:nvSpPr>
          <p:spPr>
            <a:xfrm>
              <a:off x="5454315" y="3150476"/>
              <a:ext cx="6320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Организация экскурсий для студентов выпускных курсов на потенциальные рабочие места</a:t>
              </a:r>
            </a:p>
          </p:txBody>
        </p:sp>
        <p:sp>
          <p:nvSpPr>
            <p:cNvPr id="28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4172F181-098F-45AF-BF31-F0BD902280B8}"/>
                </a:ext>
              </a:extLst>
            </p:cNvPr>
            <p:cNvSpPr/>
            <p:nvPr/>
          </p:nvSpPr>
          <p:spPr>
            <a:xfrm flipH="1">
              <a:off x="5293887" y="3170424"/>
              <a:ext cx="6719016" cy="50153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293885" y="3986430"/>
            <a:ext cx="6729673" cy="777825"/>
            <a:chOff x="5293885" y="3986430"/>
            <a:chExt cx="6729673" cy="7778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9075B68-1121-460A-AF10-A3A47AC47E80}"/>
                </a:ext>
              </a:extLst>
            </p:cNvPr>
            <p:cNvSpPr txBox="1"/>
            <p:nvPr/>
          </p:nvSpPr>
          <p:spPr>
            <a:xfrm>
              <a:off x="5454314" y="4025591"/>
              <a:ext cx="6320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Организация «круглых столов» с представителями крупных медицинских и общественных организаций с целью презентации медицинских профессий </a:t>
              </a:r>
            </a:p>
          </p:txBody>
        </p:sp>
        <p:sp>
          <p:nvSpPr>
            <p:cNvPr id="29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5AC5418A-7E74-4742-A747-641D4F09EA47}"/>
                </a:ext>
              </a:extLst>
            </p:cNvPr>
            <p:cNvSpPr/>
            <p:nvPr/>
          </p:nvSpPr>
          <p:spPr>
            <a:xfrm flipH="1">
              <a:off x="5293885" y="3986430"/>
              <a:ext cx="6729673" cy="738650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653301" y="5015123"/>
            <a:ext cx="4387518" cy="540524"/>
            <a:chOff x="7653301" y="5015123"/>
            <a:chExt cx="4387518" cy="5405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791844A-5324-4F0C-A5B3-EBA4A0ACC6A4}"/>
                </a:ext>
              </a:extLst>
            </p:cNvPr>
            <p:cNvSpPr txBox="1"/>
            <p:nvPr/>
          </p:nvSpPr>
          <p:spPr>
            <a:xfrm>
              <a:off x="7725491" y="5015123"/>
              <a:ext cx="4243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Индивидуальные консультации студентов с целью подбора вакансии</a:t>
              </a:r>
            </a:p>
          </p:txBody>
        </p:sp>
        <p:sp>
          <p:nvSpPr>
            <p:cNvPr id="30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6598CD04-644C-4AD3-B809-B6A6BD787AE8}"/>
                </a:ext>
              </a:extLst>
            </p:cNvPr>
            <p:cNvSpPr/>
            <p:nvPr/>
          </p:nvSpPr>
          <p:spPr>
            <a:xfrm flipH="1">
              <a:off x="7653301" y="5054114"/>
              <a:ext cx="4387518" cy="50153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586137E-18AE-49D4-B745-19ED2038380F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B2ED013-8BAB-4383-BBBC-A5F7AC3C19F1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Box 9">
            <a:extLst>
              <a:ext uri="{FF2B5EF4-FFF2-40B4-BE49-F238E27FC236}">
                <a16:creationId xmlns:a16="http://schemas.microsoft.com/office/drawing/2014/main" xmlns="" id="{C34FA22A-1EDD-4748-A298-78110379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62" y="3994410"/>
            <a:ext cx="3326296" cy="1077218"/>
          </a:xfrm>
          <a:prstGeom prst="rect">
            <a:avLst/>
          </a:prstGeom>
          <a:noFill/>
          <a:ln>
            <a:solidFill>
              <a:srgbClr val="000026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0026"/>
                </a:solidFill>
                <a:latin typeface="Arial Black" panose="020B0A04020102020204" pitchFamily="34" charset="0"/>
              </a:rPr>
              <a:t>Обучение в рамках квот, 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0026"/>
                </a:solidFill>
                <a:latin typeface="Arial Black" panose="020B0A04020102020204" pitchFamily="34" charset="0"/>
              </a:rPr>
              <a:t>выделенных комитетом здравоохранения Волгоградской области</a:t>
            </a:r>
          </a:p>
        </p:txBody>
      </p:sp>
      <p:sp>
        <p:nvSpPr>
          <p:cNvPr id="19469" name="TextBox 10">
            <a:extLst>
              <a:ext uri="{FF2B5EF4-FFF2-40B4-BE49-F238E27FC236}">
                <a16:creationId xmlns:a16="http://schemas.microsoft.com/office/drawing/2014/main" xmlns="" id="{DFE28F67-C8D8-4C7F-ABE7-D2766537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706" y="3604664"/>
            <a:ext cx="2714644" cy="1477328"/>
          </a:xfrm>
          <a:prstGeom prst="rect">
            <a:avLst/>
          </a:prstGeom>
          <a:noFill/>
          <a:ln>
            <a:solidFill>
              <a:srgbClr val="000026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0026"/>
                </a:solidFill>
                <a:latin typeface="Arial Black" panose="020B0A04020102020204" pitchFamily="34" charset="0"/>
              </a:rPr>
              <a:t>Целевое обучение с заключением договора об оказании мер</a:t>
            </a:r>
          </a:p>
          <a:p>
            <a:pPr algn="ctr">
              <a:defRPr/>
            </a:pPr>
            <a:r>
              <a:rPr lang="ru-RU" i="1" dirty="0">
                <a:solidFill>
                  <a:srgbClr val="000026"/>
                </a:solidFill>
                <a:latin typeface="Arial Black" panose="020B0A04020102020204" pitchFamily="34" charset="0"/>
              </a:rPr>
              <a:t>поддержки *</a:t>
            </a:r>
          </a:p>
        </p:txBody>
      </p:sp>
      <p:sp>
        <p:nvSpPr>
          <p:cNvPr id="19470" name="TextBox 11">
            <a:extLst>
              <a:ext uri="{FF2B5EF4-FFF2-40B4-BE49-F238E27FC236}">
                <a16:creationId xmlns:a16="http://schemas.microsoft.com/office/drawing/2014/main" xmlns="" id="{C26E3087-55B3-441A-AC0D-FD847C9DC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993" y="4408001"/>
            <a:ext cx="2865577" cy="1107996"/>
          </a:xfrm>
          <a:prstGeom prst="rect">
            <a:avLst/>
          </a:prstGeom>
          <a:noFill/>
          <a:ln>
            <a:solidFill>
              <a:srgbClr val="000026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0026"/>
                </a:solidFill>
                <a:latin typeface="Arial Black" panose="020B0A04020102020204" pitchFamily="34" charset="0"/>
              </a:rPr>
              <a:t>Обучение 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0026"/>
                </a:solidFill>
                <a:latin typeface="Arial Black" panose="020B0A04020102020204" pitchFamily="34" charset="0"/>
              </a:rPr>
              <a:t>за счет собственных средств  медицинской 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0026"/>
                </a:solidFill>
                <a:latin typeface="Arial Black" panose="020B0A04020102020204" pitchFamily="34" charset="0"/>
              </a:rPr>
              <a:t>организации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96399AE2-2582-4602-80DB-7F58295FAFA9}"/>
              </a:ext>
            </a:extLst>
          </p:cNvPr>
          <p:cNvCxnSpPr>
            <a:cxnSpLocks/>
          </p:cNvCxnSpPr>
          <p:nvPr/>
        </p:nvCxnSpPr>
        <p:spPr>
          <a:xfrm flipH="1">
            <a:off x="3541139" y="2655314"/>
            <a:ext cx="714977" cy="1688014"/>
          </a:xfrm>
          <a:prstGeom prst="straightConnector1">
            <a:avLst/>
          </a:prstGeom>
          <a:ln>
            <a:solidFill>
              <a:srgbClr val="000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8032B2FE-F954-4EB9-A2DF-6DF502FDC288}"/>
              </a:ext>
            </a:extLst>
          </p:cNvPr>
          <p:cNvCxnSpPr>
            <a:cxnSpLocks/>
          </p:cNvCxnSpPr>
          <p:nvPr/>
        </p:nvCxnSpPr>
        <p:spPr>
          <a:xfrm>
            <a:off x="6587503" y="2648367"/>
            <a:ext cx="318264" cy="1346043"/>
          </a:xfrm>
          <a:prstGeom prst="straightConnector1">
            <a:avLst/>
          </a:prstGeom>
          <a:ln>
            <a:solidFill>
              <a:srgbClr val="000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15430CF3-E931-42AB-88FE-11B7626DCDF5}"/>
              </a:ext>
            </a:extLst>
          </p:cNvPr>
          <p:cNvCxnSpPr>
            <a:cxnSpLocks/>
          </p:cNvCxnSpPr>
          <p:nvPr/>
        </p:nvCxnSpPr>
        <p:spPr>
          <a:xfrm>
            <a:off x="6742310" y="2429516"/>
            <a:ext cx="2992571" cy="1175148"/>
          </a:xfrm>
          <a:prstGeom prst="straightConnector1">
            <a:avLst/>
          </a:prstGeom>
          <a:ln>
            <a:solidFill>
              <a:srgbClr val="000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183866" y="1157137"/>
            <a:ext cx="11926416" cy="2421507"/>
            <a:chOff x="183866" y="1157137"/>
            <a:chExt cx="11926416" cy="2421507"/>
          </a:xfrm>
        </p:grpSpPr>
        <p:pic>
          <p:nvPicPr>
            <p:cNvPr id="84994" name="Picture 2" descr="http://med-doc.club/uploads/9f/8c/6c/9f8c6c53-2091-4723-8555-3984d3a79a65_670x0_resize.jpg">
              <a:extLst>
                <a:ext uri="{FF2B5EF4-FFF2-40B4-BE49-F238E27FC236}">
                  <a16:creationId xmlns:a16="http://schemas.microsoft.com/office/drawing/2014/main" xmlns="" id="{1AAB08C7-79DA-42EC-916F-B8FC3C059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7570" y="1157137"/>
              <a:ext cx="2594740" cy="1491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люс 5">
              <a:extLst>
                <a:ext uri="{FF2B5EF4-FFF2-40B4-BE49-F238E27FC236}">
                  <a16:creationId xmlns:a16="http://schemas.microsoft.com/office/drawing/2014/main" xmlns="" id="{33A3361B-1FAF-46CF-A28B-7146AEB16828}"/>
                </a:ext>
              </a:extLst>
            </p:cNvPr>
            <p:cNvSpPr/>
            <p:nvPr/>
          </p:nvSpPr>
          <p:spPr>
            <a:xfrm>
              <a:off x="6742310" y="1606577"/>
              <a:ext cx="714379" cy="646331"/>
            </a:xfrm>
            <a:prstGeom prst="mathPlus">
              <a:avLst>
                <a:gd name="adj1" fmla="val 15318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463" name="TextBox 6">
              <a:extLst>
                <a:ext uri="{FF2B5EF4-FFF2-40B4-BE49-F238E27FC236}">
                  <a16:creationId xmlns:a16="http://schemas.microsoft.com/office/drawing/2014/main" xmlns="" id="{095A5925-BB36-455D-881D-552F0F0C4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872" y="1710129"/>
              <a:ext cx="1619354" cy="461665"/>
            </a:xfrm>
            <a:prstGeom prst="rect">
              <a:avLst/>
            </a:prstGeom>
            <a:noFill/>
            <a:ln w="9525" cap="flat" cmpd="sng" algn="ctr">
              <a:solidFill>
                <a:srgbClr val="00001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i="1" dirty="0">
                  <a:solidFill>
                    <a:schemeClr val="bg1"/>
                  </a:solidFill>
                </a:rPr>
                <a:t> </a:t>
              </a:r>
              <a:r>
                <a:rPr lang="ru-RU" sz="24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договор</a:t>
              </a:r>
            </a:p>
          </p:txBody>
        </p:sp>
        <p:sp>
          <p:nvSpPr>
            <p:cNvPr id="8" name="Равно 7">
              <a:extLst>
                <a:ext uri="{FF2B5EF4-FFF2-40B4-BE49-F238E27FC236}">
                  <a16:creationId xmlns:a16="http://schemas.microsoft.com/office/drawing/2014/main" xmlns="" id="{46396EFE-25D3-41D9-A095-57EFF75C5796}"/>
                </a:ext>
              </a:extLst>
            </p:cNvPr>
            <p:cNvSpPr/>
            <p:nvPr/>
          </p:nvSpPr>
          <p:spPr>
            <a:xfrm>
              <a:off x="8926408" y="1677964"/>
              <a:ext cx="714380" cy="500066"/>
            </a:xfrm>
            <a:prstGeom prst="mathEqual">
              <a:avLst>
                <a:gd name="adj1" fmla="val 15570"/>
                <a:gd name="adj2" fmla="val 1176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467" name="TextBox 8">
              <a:extLst>
                <a:ext uri="{FF2B5EF4-FFF2-40B4-BE49-F238E27FC236}">
                  <a16:creationId xmlns:a16="http://schemas.microsoft.com/office/drawing/2014/main" xmlns="" id="{2B400542-26D9-4312-A9D4-8DF7033A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9071" y="1613136"/>
              <a:ext cx="2551211" cy="646331"/>
            </a:xfrm>
            <a:prstGeom prst="rect">
              <a:avLst/>
            </a:prstGeom>
            <a:noFill/>
            <a:ln w="9525" cap="flat" cmpd="sng" algn="ctr">
              <a:solidFill>
                <a:srgbClr val="00003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гарантированное </a:t>
              </a:r>
            </a:p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трудоустройство</a:t>
              </a:r>
            </a:p>
          </p:txBody>
        </p: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xmlns="" id="{0D1923F7-227A-4792-A003-EEEA57672DA9}"/>
                </a:ext>
              </a:extLst>
            </p:cNvPr>
            <p:cNvSpPr/>
            <p:nvPr/>
          </p:nvSpPr>
          <p:spPr>
            <a:xfrm>
              <a:off x="183866" y="1405475"/>
              <a:ext cx="3929216" cy="888036"/>
            </a:xfrm>
            <a:prstGeom prst="homePlate">
              <a:avLst/>
            </a:prstGeom>
            <a:noFill/>
            <a:ln w="9525" cap="flat" cmpd="sng" algn="ctr">
              <a:solidFill>
                <a:srgbClr val="0000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Подготовка специалиста для конкретной медицинской организации</a:t>
              </a: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xmlns="" id="{095A5925-BB36-455D-881D-552F0F0C4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215" y="2655314"/>
              <a:ext cx="2098651" cy="923330"/>
            </a:xfrm>
            <a:prstGeom prst="rect">
              <a:avLst/>
            </a:prstGeom>
            <a:noFill/>
            <a:ln w="9525" cap="flat" cmpd="sng" algn="ctr">
              <a:solidFill>
                <a:srgbClr val="00001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i="1" dirty="0">
                  <a:solidFill>
                    <a:schemeClr val="bg1"/>
                  </a:solidFill>
                </a:rPr>
                <a:t> </a:t>
              </a: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поступающий/</a:t>
              </a:r>
            </a:p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студент/</a:t>
              </a:r>
            </a:p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выпускник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363705D-7BD2-482A-A052-B14D74BB02A6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C4BA6E5-0CE7-4405-B691-5C8653228CA2}"/>
              </a:ext>
            </a:extLst>
          </p:cNvPr>
          <p:cNvSpPr/>
          <p:nvPr/>
        </p:nvSpPr>
        <p:spPr>
          <a:xfrm flipV="1">
            <a:off x="0" y="6697945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29F1D2DA-1E07-4F20-A538-2349BE0493AC}"/>
              </a:ext>
            </a:extLst>
          </p:cNvPr>
          <p:cNvSpPr/>
          <p:nvPr/>
        </p:nvSpPr>
        <p:spPr>
          <a:xfrm flipH="1">
            <a:off x="362022" y="383738"/>
            <a:ext cx="11177448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6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0335" y="2516661"/>
            <a:ext cx="3776290" cy="1488086"/>
            <a:chOff x="362022" y="2516661"/>
            <a:chExt cx="3776290" cy="1488086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xmlns="" id="{4DBE8A1C-12E2-439A-9FBF-625941E3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22" y="3419972"/>
              <a:ext cx="3051025" cy="584775"/>
            </a:xfrm>
            <a:prstGeom prst="rect">
              <a:avLst/>
            </a:prstGeom>
            <a:noFill/>
            <a:ln>
              <a:solidFill>
                <a:srgbClr val="000026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i="1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Участие в программе «Земский фельдшер»</a:t>
              </a: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xmlns="" id="{53772D2A-33B9-452F-92F5-006D30D43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6631" y="2516661"/>
              <a:ext cx="2111681" cy="838638"/>
            </a:xfrm>
            <a:prstGeom prst="straightConnector1">
              <a:avLst/>
            </a:prstGeom>
            <a:ln>
              <a:solidFill>
                <a:srgbClr val="0000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4599758" y="5088792"/>
            <a:ext cx="7498600" cy="1429750"/>
            <a:chOff x="4599758" y="5088792"/>
            <a:chExt cx="7498600" cy="1429750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xmlns="" id="{9B39C9A6-F08D-46FB-BB12-A1BE66202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758" y="5502879"/>
              <a:ext cx="7498600" cy="1015663"/>
            </a:xfrm>
            <a:prstGeom prst="rect">
              <a:avLst/>
            </a:prstGeom>
            <a:noFill/>
            <a:ln>
              <a:solidFill>
                <a:srgbClr val="00001A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200" b="1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* материальное стимулирование, оплата </a:t>
              </a:r>
              <a:r>
                <a:rPr lang="ru-RU" sz="1200" b="1" u="sng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дополнительных</a:t>
              </a:r>
              <a:r>
                <a:rPr lang="ru-RU" sz="1200" b="1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 платных образовательных услуг, </a:t>
              </a:r>
              <a:r>
                <a:rPr lang="ru-RU" sz="1200" b="1" u="sng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оказываемых за рамками образовательной программы</a:t>
              </a:r>
              <a:r>
                <a:rPr lang="ru-RU" sz="1200" b="1" dirty="0">
                  <a:solidFill>
                    <a:srgbClr val="000026"/>
                  </a:solidFill>
                  <a:latin typeface="Arial Black" panose="020B0A04020102020204" pitchFamily="34" charset="0"/>
                </a:rPr>
                <a:t>, осваиваемой в соответствии с договором о целевом обучении, предоставление в пользование и (или) оплата жилого помещения в период обучения и (или) других мер </a:t>
              </a:r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xmlns="" id="{FF08C688-69C9-4BDF-94D3-B141CE5CE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4881" y="5088792"/>
              <a:ext cx="649147" cy="424451"/>
            </a:xfrm>
            <a:prstGeom prst="straightConnector1">
              <a:avLst/>
            </a:prstGeom>
            <a:ln>
              <a:solidFill>
                <a:srgbClr val="0000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1000" t="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CC3E9C-6EE2-41EF-8115-983BB6DAB4FB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D511A9-2C17-40E2-9040-4DC4A58BB6D0}"/>
              </a:ext>
            </a:extLst>
          </p:cNvPr>
          <p:cNvSpPr/>
          <p:nvPr/>
        </p:nvSpPr>
        <p:spPr>
          <a:xfrm flipV="1">
            <a:off x="0" y="671119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868685" y="1322077"/>
            <a:ext cx="4387518" cy="501533"/>
            <a:chOff x="3868685" y="1322077"/>
            <a:chExt cx="4387518" cy="501533"/>
          </a:xfrm>
        </p:grpSpPr>
        <p:sp>
          <p:nvSpPr>
            <p:cNvPr id="8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511DE068-41F9-4324-AF9B-13E241ABF0FA}"/>
                </a:ext>
              </a:extLst>
            </p:cNvPr>
            <p:cNvSpPr/>
            <p:nvPr/>
          </p:nvSpPr>
          <p:spPr>
            <a:xfrm flipH="1">
              <a:off x="3868685" y="1322077"/>
              <a:ext cx="4387518" cy="50153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585440C-5D3B-494C-8971-C682E3768A86}"/>
                </a:ext>
              </a:extLst>
            </p:cNvPr>
            <p:cNvSpPr txBox="1"/>
            <p:nvPr/>
          </p:nvSpPr>
          <p:spPr>
            <a:xfrm>
              <a:off x="3922142" y="1405648"/>
              <a:ext cx="43204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Программа Земский фельдшер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237987-403D-44D3-95BF-5831871D3B58}"/>
              </a:ext>
            </a:extLst>
          </p:cNvPr>
          <p:cNvSpPr txBox="1"/>
          <p:nvPr/>
        </p:nvSpPr>
        <p:spPr>
          <a:xfrm>
            <a:off x="2809458" y="2124960"/>
            <a:ext cx="6573079" cy="830997"/>
          </a:xfrm>
          <a:prstGeom prst="rect">
            <a:avLst/>
          </a:prstGeom>
          <a:noFill/>
          <a:ln>
            <a:solidFill>
              <a:srgbClr val="00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003C"/>
                </a:solidFill>
                <a:latin typeface="Arial Black" panose="020B0A04020102020204" pitchFamily="34" charset="0"/>
              </a:rPr>
              <a:t>Единовременная компенсационная выплата в размере 500,0 тыс. </a:t>
            </a:r>
          </a:p>
          <a:p>
            <a:pPr algn="ctr"/>
            <a:r>
              <a:rPr lang="ru-RU" sz="1600" i="1" dirty="0">
                <a:solidFill>
                  <a:srgbClr val="00003C"/>
                </a:solidFill>
                <a:latin typeface="Arial Black" panose="020B0A04020102020204" pitchFamily="34" charset="0"/>
              </a:rPr>
              <a:t>при трудоустройстве  в сельскую местность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186F073A-9346-4B76-AC61-5BB26A6DF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466414"/>
              </p:ext>
            </p:extLst>
          </p:nvPr>
        </p:nvGraphicFramePr>
        <p:xfrm>
          <a:off x="780196" y="2744714"/>
          <a:ext cx="10904561" cy="206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xmlns="" id="{5465FFFB-9747-4818-86E3-ABCD5936E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302079"/>
              </p:ext>
            </p:extLst>
          </p:nvPr>
        </p:nvGraphicFramePr>
        <p:xfrm>
          <a:off x="1162426" y="5423025"/>
          <a:ext cx="9867146" cy="78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740541" y="4546242"/>
            <a:ext cx="4710909" cy="684845"/>
            <a:chOff x="3740541" y="4546242"/>
            <a:chExt cx="4710909" cy="684845"/>
          </a:xfrm>
        </p:grpSpPr>
        <p:sp>
          <p:nvSpPr>
            <p:cNvPr id="27" name="Прямоугольник с двумя скругленными противолежащими углами 27">
              <a:extLst>
                <a:ext uri="{FF2B5EF4-FFF2-40B4-BE49-F238E27FC236}">
                  <a16:creationId xmlns:a16="http://schemas.microsoft.com/office/drawing/2014/main" xmlns="" id="{F6097D37-19C9-4D8A-A782-78A6DAC9EFCE}"/>
                </a:ext>
              </a:extLst>
            </p:cNvPr>
            <p:cNvSpPr/>
            <p:nvPr/>
          </p:nvSpPr>
          <p:spPr>
            <a:xfrm flipH="1">
              <a:off x="3740541" y="4546242"/>
              <a:ext cx="4710909" cy="684583"/>
            </a:xfrm>
            <a:prstGeom prst="round2DiagRect">
              <a:avLst/>
            </a:prstGeom>
            <a:noFill/>
            <a:ln w="9525" cmpd="sng">
              <a:solidFill>
                <a:srgbClr val="000026"/>
              </a:solidFill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1">
              <a:noAutofit/>
            </a:bodyPr>
            <a:lstStyle/>
            <a:p>
              <a:pPr algn="ctr"/>
              <a:endParaRPr lang="ru-RU" sz="1600" b="1" dirty="0">
                <a:solidFill>
                  <a:srgbClr val="0000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974301D-F889-44ED-9221-784F7E721B29}"/>
                </a:ext>
              </a:extLst>
            </p:cNvPr>
            <p:cNvSpPr txBox="1"/>
            <p:nvPr/>
          </p:nvSpPr>
          <p:spPr>
            <a:xfrm>
              <a:off x="3902128" y="4646312"/>
              <a:ext cx="4387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Выпускники колледжа – 58 человек</a:t>
              </a:r>
            </a:p>
            <a:p>
              <a:r>
                <a:rPr lang="ru-RU" sz="1600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				 (32,4%)</a:t>
              </a:r>
            </a:p>
          </p:txBody>
        </p:sp>
      </p:grpSp>
      <p:sp>
        <p:nvSpPr>
          <p:cNvPr id="28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1C0DA9C5-702C-4982-9861-4EE146CF5ABB}"/>
              </a:ext>
            </a:extLst>
          </p:cNvPr>
          <p:cNvSpPr/>
          <p:nvPr/>
        </p:nvSpPr>
        <p:spPr>
          <a:xfrm flipH="1">
            <a:off x="425003" y="472519"/>
            <a:ext cx="11088710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6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23" grpId="0">
        <p:bldAsOne/>
      </p:bldGraphic>
      <p:bldGraphic spid="24" grpId="0">
        <p:bldAsOne/>
      </p:bldGraphic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12954" y="2845793"/>
            <a:ext cx="3623577" cy="2288184"/>
            <a:chOff x="772508" y="2453180"/>
            <a:chExt cx="3623577" cy="2288184"/>
          </a:xfrm>
        </p:grpSpPr>
        <p:sp>
          <p:nvSpPr>
            <p:cNvPr id="19470" name="TextBox 11">
              <a:extLst>
                <a:ext uri="{FF2B5EF4-FFF2-40B4-BE49-F238E27FC236}">
                  <a16:creationId xmlns:a16="http://schemas.microsoft.com/office/drawing/2014/main" xmlns="" id="{C26E3087-55B3-441A-AC0D-FD847C9DC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08" y="3633368"/>
              <a:ext cx="2865577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Обучение </a:t>
              </a:r>
            </a:p>
            <a:p>
              <a:pPr algn="ctr">
                <a:defRPr/>
              </a:pPr>
              <a:r>
                <a:rPr lang="ru-RU" sz="16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за счет собственных средств  медицинской </a:t>
              </a:r>
            </a:p>
            <a:p>
              <a:pPr algn="ctr">
                <a:defRPr/>
              </a:pPr>
              <a:r>
                <a:rPr lang="ru-RU" sz="1600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организации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96399AE2-2582-4602-80DB-7F58295FA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4702" y="2453180"/>
              <a:ext cx="2011383" cy="1108786"/>
            </a:xfrm>
            <a:prstGeom prst="straightConnector1">
              <a:avLst/>
            </a:prstGeom>
            <a:ln w="12700">
              <a:solidFill>
                <a:srgbClr val="00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75119" y="1337251"/>
            <a:ext cx="11934518" cy="2154873"/>
            <a:chOff x="100529" y="942229"/>
            <a:chExt cx="11934518" cy="215487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685887" y="1433247"/>
              <a:ext cx="2297853" cy="646331"/>
              <a:chOff x="6685887" y="1433247"/>
              <a:chExt cx="2297853" cy="646331"/>
            </a:xfrm>
          </p:grpSpPr>
          <p:sp>
            <p:nvSpPr>
              <p:cNvPr id="6" name="Плюс 5">
                <a:extLst>
                  <a:ext uri="{FF2B5EF4-FFF2-40B4-BE49-F238E27FC236}">
                    <a16:creationId xmlns:a16="http://schemas.microsoft.com/office/drawing/2014/main" xmlns="" id="{33A3361B-1FAF-46CF-A28B-7146AEB16828}"/>
                  </a:ext>
                </a:extLst>
              </p:cNvPr>
              <p:cNvSpPr/>
              <p:nvPr/>
            </p:nvSpPr>
            <p:spPr>
              <a:xfrm>
                <a:off x="6685887" y="1433247"/>
                <a:ext cx="714379" cy="646331"/>
              </a:xfrm>
              <a:prstGeom prst="mathPlus">
                <a:avLst>
                  <a:gd name="adj1" fmla="val 15318"/>
                </a:avLst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63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4386" y="1550495"/>
                <a:ext cx="1619354" cy="46166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 i="1" dirty="0">
                    <a:solidFill>
                      <a:schemeClr val="bg1"/>
                    </a:solidFill>
                  </a:rPr>
                  <a:t> </a:t>
                </a:r>
                <a:r>
                  <a:rPr lang="ru-RU" sz="2400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договор</a:t>
                </a: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8899458" y="1458161"/>
              <a:ext cx="3135589" cy="646331"/>
              <a:chOff x="8899458" y="1458161"/>
              <a:chExt cx="3135589" cy="646331"/>
            </a:xfrm>
          </p:grpSpPr>
          <p:sp>
            <p:nvSpPr>
              <p:cNvPr id="8" name="Равно 7">
                <a:extLst>
                  <a:ext uri="{FF2B5EF4-FFF2-40B4-BE49-F238E27FC236}">
                    <a16:creationId xmlns:a16="http://schemas.microsoft.com/office/drawing/2014/main" xmlns="" id="{46396EFE-25D3-41D9-A095-57EFF75C5796}"/>
                  </a:ext>
                </a:extLst>
              </p:cNvPr>
              <p:cNvSpPr/>
              <p:nvPr/>
            </p:nvSpPr>
            <p:spPr>
              <a:xfrm>
                <a:off x="8899458" y="1569240"/>
                <a:ext cx="714380" cy="500066"/>
              </a:xfrm>
              <a:prstGeom prst="mathEqual">
                <a:avLst>
                  <a:gd name="adj1" fmla="val 15570"/>
                  <a:gd name="adj2" fmla="val 1176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7" name="TextBox 8">
                <a:extLst>
                  <a:ext uri="{FF2B5EF4-FFF2-40B4-BE49-F238E27FC236}">
                    <a16:creationId xmlns:a16="http://schemas.microsoft.com/office/drawing/2014/main" xmlns="" id="{2B400542-26D9-4312-A9D4-8DF7033A3A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6791" y="1458161"/>
                <a:ext cx="2528256" cy="64633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гарантированное </a:t>
                </a:r>
              </a:p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трудоустройство</a:t>
                </a:r>
              </a:p>
            </p:txBody>
          </p:sp>
        </p:grp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xmlns="" id="{0D1923F7-227A-4792-A003-EEEA57672DA9}"/>
                </a:ext>
              </a:extLst>
            </p:cNvPr>
            <p:cNvSpPr/>
            <p:nvPr/>
          </p:nvSpPr>
          <p:spPr>
            <a:xfrm>
              <a:off x="100529" y="1260113"/>
              <a:ext cx="3929216" cy="888036"/>
            </a:xfrm>
            <a:prstGeom prst="homePlat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Подготовка специалиста для конкретной медицинской организации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144155" y="942229"/>
              <a:ext cx="2594740" cy="2154873"/>
              <a:chOff x="4144155" y="942229"/>
              <a:chExt cx="2594740" cy="2154873"/>
            </a:xfrm>
          </p:grpSpPr>
          <p:pic>
            <p:nvPicPr>
              <p:cNvPr id="84994" name="Picture 2" descr="http://med-doc.club/uploads/9f/8c/6c/9f8c6c53-2091-4723-8555-3984d3a79a65_670x0_resize.jpg">
                <a:extLst>
                  <a:ext uri="{FF2B5EF4-FFF2-40B4-BE49-F238E27FC236}">
                    <a16:creationId xmlns:a16="http://schemas.microsoft.com/office/drawing/2014/main" xmlns="" id="{1AAB08C7-79DA-42EC-916F-B8FC3C059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4155" y="942229"/>
                <a:ext cx="2594740" cy="14912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xmlns="" id="{095A5925-BB36-455D-881D-552F0F0C4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775" y="2450771"/>
                <a:ext cx="2127505" cy="64633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 поступающий/</a:t>
                </a:r>
              </a:p>
              <a:p>
                <a:pPr algn="ctr">
                  <a:defRPr/>
                </a:pPr>
                <a:r>
                  <a:rPr lang="ru-RU" b="1" i="1" dirty="0">
                    <a:solidFill>
                      <a:srgbClr val="00003C"/>
                    </a:solidFill>
                    <a:latin typeface="Arial Black" panose="020B0A04020102020204" pitchFamily="34" charset="0"/>
                  </a:rPr>
                  <a:t>студент</a:t>
                </a:r>
              </a:p>
            </p:txBody>
          </p:sp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D65D0ED-FE01-4BBC-AC7A-611D761CEA10}"/>
              </a:ext>
            </a:extLst>
          </p:cNvPr>
          <p:cNvSpPr/>
          <p:nvPr/>
        </p:nvSpPr>
        <p:spPr>
          <a:xfrm>
            <a:off x="0" y="1"/>
            <a:ext cx="12192000" cy="14678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B19ECA6-5861-4F81-8842-EAB109177527}"/>
              </a:ext>
            </a:extLst>
          </p:cNvPr>
          <p:cNvSpPr/>
          <p:nvPr/>
        </p:nvSpPr>
        <p:spPr>
          <a:xfrm flipV="1">
            <a:off x="0" y="6711197"/>
            <a:ext cx="12192000" cy="146784"/>
          </a:xfrm>
          <a:prstGeom prst="rect">
            <a:avLst/>
          </a:prstGeom>
          <a:solidFill>
            <a:srgbClr val="00003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27">
            <a:extLst>
              <a:ext uri="{FF2B5EF4-FFF2-40B4-BE49-F238E27FC236}">
                <a16:creationId xmlns:a16="http://schemas.microsoft.com/office/drawing/2014/main" xmlns="" id="{ECC4D3F8-2D5C-43D9-8060-800F5810DA42}"/>
              </a:ext>
            </a:extLst>
          </p:cNvPr>
          <p:cNvSpPr/>
          <p:nvPr/>
        </p:nvSpPr>
        <p:spPr>
          <a:xfrm flipH="1">
            <a:off x="633923" y="429558"/>
            <a:ext cx="10924154" cy="501533"/>
          </a:xfrm>
          <a:prstGeom prst="round2DiagRect">
            <a:avLst/>
          </a:prstGeom>
          <a:solidFill>
            <a:schemeClr val="bg1"/>
          </a:solidFill>
          <a:ln w="25400" cmpd="sng">
            <a:solidFill>
              <a:srgbClr val="00003C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1">
            <a:noAutofit/>
          </a:bodyPr>
          <a:lstStyle/>
          <a:p>
            <a:pPr algn="ctr"/>
            <a:r>
              <a:rPr lang="ru-RU" sz="1600" b="1" i="1" dirty="0">
                <a:solidFill>
                  <a:srgbClr val="00003C"/>
                </a:solidFill>
                <a:latin typeface="Arial Black" panose="020B0A04020102020204" pitchFamily="34" charset="0"/>
              </a:rPr>
              <a:t>СПОСОБЫ ПРИВЛЕЧЕНИЯ СПЕЦИАЛИСТОВ СО СРЕДНИМ МЕДИЦИНСКИМ ОБРАЗОВАНИЕМ  В МЕДИЦИНСКИЕ ОРГАНИЗАЦИИ С ГАРАНТИРОВАННЫМ ТРУДОУСТРОЙСТВОМ </a:t>
            </a:r>
            <a:endParaRPr lang="ru-RU" sz="1600" b="1" dirty="0">
              <a:solidFill>
                <a:srgbClr val="00003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40839" y="4579979"/>
            <a:ext cx="7150896" cy="1402294"/>
            <a:chOff x="2402369" y="3633696"/>
            <a:chExt cx="7150896" cy="1402294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C2CF8DA0-A6B0-4413-B741-048C6C01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084" y="3712551"/>
              <a:ext cx="5157181" cy="1323439"/>
            </a:xfrm>
            <a:prstGeom prst="rect">
              <a:avLst/>
            </a:prstGeom>
            <a:noFill/>
            <a:ln w="9525" cap="flat" cmpd="sng" algn="ctr">
              <a:solidFill>
                <a:srgbClr val="0000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7 медицинских организаций – 8 договоров</a:t>
              </a:r>
            </a:p>
            <a:p>
              <a:pPr algn="ctr">
                <a:defRPr/>
              </a:pPr>
              <a:r>
                <a:rPr lang="ru-RU" sz="16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 2019 г. – 3 человека</a:t>
              </a:r>
            </a:p>
            <a:p>
              <a:pPr algn="ctr">
                <a:defRPr/>
              </a:pPr>
              <a:r>
                <a:rPr lang="ru-RU" sz="16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 2020 г. – 2 человека</a:t>
              </a:r>
            </a:p>
            <a:p>
              <a:pPr algn="ctr">
                <a:defRPr/>
              </a:pPr>
              <a:r>
                <a:rPr lang="ru-RU" sz="16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 2021 г. -2 человека</a:t>
              </a:r>
            </a:p>
            <a:p>
              <a:pPr algn="ctr">
                <a:defRPr/>
              </a:pPr>
              <a:r>
                <a:rPr lang="ru-RU" sz="1600" b="1" i="1" dirty="0">
                  <a:solidFill>
                    <a:srgbClr val="00003C"/>
                  </a:solidFill>
                  <a:latin typeface="Arial Black" panose="020B0A04020102020204" pitchFamily="34" charset="0"/>
                </a:rPr>
                <a:t>выпуск 2022 г. – 1 человек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96399AE2-2582-4602-80DB-7F58295FAFA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2402369" y="3633696"/>
              <a:ext cx="1993715" cy="740575"/>
            </a:xfrm>
            <a:prstGeom prst="straightConnector1">
              <a:avLst/>
            </a:prstGeom>
            <a:ln>
              <a:solidFill>
                <a:srgbClr val="0000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5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3553</TotalTime>
  <Words>1494</Words>
  <Application>Microsoft Office PowerPoint</Application>
  <PresentationFormat>Широкоэкранный</PresentationFormat>
  <Paragraphs>237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Franklin Gothic Medium Cond</vt:lpstr>
      <vt:lpstr>Gill Sans MT</vt:lpstr>
      <vt:lpstr>Times New Roman</vt:lpstr>
      <vt:lpstr>Посылка</vt:lpstr>
      <vt:lpstr>  Способы привлечения  молодых специалистов со средним медицинским образованием в медицинские организации  (ОПЫТ волгоградской области)         Генералова Г.Е., директор, к.м.н.                      </vt:lpstr>
      <vt:lpstr> Всемирная организация здравоохранения (ВОЗ) указывает на дефицит медицинского персонала во всем мире.  На настоящий момент, по мнению специалистов ВОЗ,  не хватает 7,2 млн. медработников всех категорий. К 2035 году нехватка медицинских специалистов может увеличиться до 12,9 млн., чтобы этого избежать,  ВОЗ рекомендует предпринять необходимые усилия для восполнения дефицита медработников. </vt:lpstr>
      <vt:lpstr>Презентация PowerPoint</vt:lpstr>
      <vt:lpstr>Волгоградская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содействия трудоустройству выпускников колледжа в государственные медицинские организации Волгоградской области </vt:lpstr>
      <vt:lpstr>   спасибо за внимание!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Gerian</cp:lastModifiedBy>
  <cp:revision>250</cp:revision>
  <cp:lastPrinted>2019-05-28T07:43:24Z</cp:lastPrinted>
  <dcterms:created xsi:type="dcterms:W3CDTF">2019-04-18T05:36:58Z</dcterms:created>
  <dcterms:modified xsi:type="dcterms:W3CDTF">2019-05-29T07:26:59Z</dcterms:modified>
</cp:coreProperties>
</file>