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7" r:id="rId2"/>
    <p:sldId id="257" r:id="rId3"/>
    <p:sldId id="338" r:id="rId4"/>
    <p:sldId id="339" r:id="rId5"/>
    <p:sldId id="340" r:id="rId6"/>
    <p:sldId id="361" r:id="rId7"/>
    <p:sldId id="343" r:id="rId8"/>
    <p:sldId id="344" r:id="rId9"/>
    <p:sldId id="345" r:id="rId10"/>
    <p:sldId id="346" r:id="rId11"/>
    <p:sldId id="347" r:id="rId12"/>
    <p:sldId id="349" r:id="rId13"/>
    <p:sldId id="350" r:id="rId14"/>
    <p:sldId id="364" r:id="rId15"/>
    <p:sldId id="289" r:id="rId16"/>
    <p:sldId id="259" r:id="rId17"/>
    <p:sldId id="307" r:id="rId18"/>
    <p:sldId id="308" r:id="rId19"/>
    <p:sldId id="315" r:id="rId20"/>
    <p:sldId id="316" r:id="rId21"/>
    <p:sldId id="318" r:id="rId22"/>
    <p:sldId id="317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19" r:id="rId34"/>
    <p:sldId id="330" r:id="rId35"/>
    <p:sldId id="357" r:id="rId36"/>
    <p:sldId id="359" r:id="rId37"/>
    <p:sldId id="358" r:id="rId38"/>
    <p:sldId id="312" r:id="rId39"/>
    <p:sldId id="313" r:id="rId40"/>
    <p:sldId id="331" r:id="rId41"/>
    <p:sldId id="360" r:id="rId42"/>
    <p:sldId id="314" r:id="rId43"/>
    <p:sldId id="332" r:id="rId44"/>
    <p:sldId id="333" r:id="rId45"/>
    <p:sldId id="334" r:id="rId46"/>
    <p:sldId id="335" r:id="rId47"/>
    <p:sldId id="336" r:id="rId48"/>
    <p:sldId id="352" r:id="rId49"/>
    <p:sldId id="355" r:id="rId50"/>
    <p:sldId id="284" r:id="rId5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81614" autoAdjust="0"/>
  </p:normalViewPr>
  <p:slideViewPr>
    <p:cSldViewPr>
      <p:cViewPr varScale="1">
        <p:scale>
          <a:sx n="59" d="100"/>
          <a:sy n="59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13ECD-CDBA-465D-B293-F114440B2AB7}" type="doc">
      <dgm:prSet loTypeId="urn:microsoft.com/office/officeart/2005/8/layout/cycle6#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6004BB4-F0E2-4CB6-91F5-2BBBA8CBC959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качество образовательных услуг</a:t>
          </a:r>
        </a:p>
      </dgm:t>
    </dgm:pt>
    <dgm:pt modelId="{04E1A2FB-D22B-4991-B38F-F22BA0AEFB58}" type="parTrans" cxnId="{3E358D4C-184F-4C39-B5C0-A1BE6EAD51D3}">
      <dgm:prSet/>
      <dgm:spPr/>
      <dgm:t>
        <a:bodyPr/>
        <a:lstStyle/>
        <a:p>
          <a:endParaRPr lang="ru-RU"/>
        </a:p>
      </dgm:t>
    </dgm:pt>
    <dgm:pt modelId="{D597B1FC-5A1F-4D6A-A0A3-FA7BDAB5B844}" type="sibTrans" cxnId="{3E358D4C-184F-4C39-B5C0-A1BE6EAD51D3}">
      <dgm:prSet/>
      <dgm:spPr/>
      <dgm:t>
        <a:bodyPr/>
        <a:lstStyle/>
        <a:p>
          <a:endParaRPr lang="ru-RU"/>
        </a:p>
      </dgm:t>
    </dgm:pt>
    <dgm:pt modelId="{C14880B6-A114-4BCD-A16A-30331CC4CF28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Улучшить условия обучения и работы сотрудников</a:t>
          </a:r>
          <a:endParaRPr lang="ru-RU" sz="1800" dirty="0"/>
        </a:p>
      </dgm:t>
    </dgm:pt>
    <dgm:pt modelId="{FFAE7D7C-0A94-4D12-81F3-313EFE3A3E16}" type="parTrans" cxnId="{7BB7A7AC-F51D-4CC3-8F89-5AC46BDCFAE9}">
      <dgm:prSet/>
      <dgm:spPr/>
      <dgm:t>
        <a:bodyPr/>
        <a:lstStyle/>
        <a:p>
          <a:endParaRPr lang="ru-RU"/>
        </a:p>
      </dgm:t>
    </dgm:pt>
    <dgm:pt modelId="{A3751972-DAF1-4347-B739-A6923C02D229}" type="sibTrans" cxnId="{7BB7A7AC-F51D-4CC3-8F89-5AC46BDCFAE9}">
      <dgm:prSet/>
      <dgm:spPr/>
      <dgm:t>
        <a:bodyPr/>
        <a:lstStyle/>
        <a:p>
          <a:endParaRPr lang="ru-RU"/>
        </a:p>
      </dgm:t>
    </dgm:pt>
    <dgm:pt modelId="{AEE3EE52-ED64-4868-A392-A8E1D250EB85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производительность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труда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персонала колледжа</a:t>
          </a:r>
        </a:p>
      </dgm:t>
    </dgm:pt>
    <dgm:pt modelId="{E7E4B929-8FB9-4AE5-829D-E80A3CB9D1F7}" type="parTrans" cxnId="{04690EAC-BD43-4750-97F7-3BA51A0BBEB3}">
      <dgm:prSet/>
      <dgm:spPr/>
      <dgm:t>
        <a:bodyPr/>
        <a:lstStyle/>
        <a:p>
          <a:endParaRPr lang="ru-RU"/>
        </a:p>
      </dgm:t>
    </dgm:pt>
    <dgm:pt modelId="{35CA3A96-EB12-4B6C-8ED6-EB3563171E5C}" type="sibTrans" cxnId="{04690EAC-BD43-4750-97F7-3BA51A0BBEB3}">
      <dgm:prSet/>
      <dgm:spPr/>
      <dgm:t>
        <a:bodyPr/>
        <a:lstStyle/>
        <a:p>
          <a:endParaRPr lang="ru-RU"/>
        </a:p>
      </dgm:t>
    </dgm:pt>
    <dgm:pt modelId="{32142CCF-3257-4C15-A550-C6C4DF869507}">
      <dgm:prSet phldrT="[Текст]" custT="1"/>
      <dgm:spPr/>
      <dgm:t>
        <a:bodyPr/>
        <a:lstStyle/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Улучшить корпоративную культуру </a:t>
          </a:r>
        </a:p>
      </dgm:t>
    </dgm:pt>
    <dgm:pt modelId="{C1D9A12D-0F28-440B-8891-262E54B017B0}" type="parTrans" cxnId="{641283F5-7F0C-4FF3-9DA7-E4C6D73668E8}">
      <dgm:prSet/>
      <dgm:spPr/>
      <dgm:t>
        <a:bodyPr/>
        <a:lstStyle/>
        <a:p>
          <a:endParaRPr lang="ru-RU"/>
        </a:p>
      </dgm:t>
    </dgm:pt>
    <dgm:pt modelId="{6C4473CE-DCBF-4513-8D62-EA242737DF57}" type="sibTrans" cxnId="{641283F5-7F0C-4FF3-9DA7-E4C6D73668E8}">
      <dgm:prSet/>
      <dgm:spPr/>
      <dgm:t>
        <a:bodyPr/>
        <a:lstStyle/>
        <a:p>
          <a:endParaRPr lang="ru-RU"/>
        </a:p>
      </dgm:t>
    </dgm:pt>
    <dgm:pt modelId="{49335924-5C2F-4B9F-AA0E-12370E371139}">
      <dgm:prSet phldrT="[Текст]" custT="1"/>
      <dgm:spPr/>
      <dgm:t>
        <a:bodyPr/>
        <a:lstStyle/>
        <a:p>
          <a:pPr marL="0" marR="0" indent="0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безопасность учебно-воспитательного процесса </a:t>
          </a:r>
        </a:p>
      </dgm:t>
    </dgm:pt>
    <dgm:pt modelId="{C8AE3208-6716-4C3B-9945-35F6F7CD0627}" type="parTrans" cxnId="{1E8C3F2A-546D-4B8C-95E9-8F0FD553F822}">
      <dgm:prSet/>
      <dgm:spPr/>
      <dgm:t>
        <a:bodyPr/>
        <a:lstStyle/>
        <a:p>
          <a:endParaRPr lang="ru-RU"/>
        </a:p>
      </dgm:t>
    </dgm:pt>
    <dgm:pt modelId="{DB09DF4C-7582-498F-8218-F4B23FE7E962}" type="sibTrans" cxnId="{1E8C3F2A-546D-4B8C-95E9-8F0FD553F822}">
      <dgm:prSet/>
      <dgm:spPr/>
      <dgm:t>
        <a:bodyPr/>
        <a:lstStyle/>
        <a:p>
          <a:endParaRPr lang="ru-RU"/>
        </a:p>
      </dgm:t>
    </dgm:pt>
    <dgm:pt modelId="{6B7E6AB0-EC51-4424-89A5-74AA9B89061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Вовлечь педагогический коллектив и обучающихся  в процесс улучшения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3514A7-C4A0-4308-985F-70CABDA566E2}" type="parTrans" cxnId="{D8005496-53E4-4B37-9DC2-DCE2433AD728}">
      <dgm:prSet/>
      <dgm:spPr/>
      <dgm:t>
        <a:bodyPr/>
        <a:lstStyle/>
        <a:p>
          <a:endParaRPr lang="ru-RU"/>
        </a:p>
      </dgm:t>
    </dgm:pt>
    <dgm:pt modelId="{2D5F5489-7220-4DAE-B8FD-457F71E5E287}" type="sibTrans" cxnId="{D8005496-53E4-4B37-9DC2-DCE2433AD728}">
      <dgm:prSet/>
      <dgm:spPr/>
      <dgm:t>
        <a:bodyPr/>
        <a:lstStyle/>
        <a:p>
          <a:endParaRPr lang="ru-RU"/>
        </a:p>
      </dgm:t>
    </dgm:pt>
    <dgm:pt modelId="{E5AD5280-4C33-4587-B476-DF779D1E364D}" type="pres">
      <dgm:prSet presAssocID="{8DD13ECD-CDBA-465D-B293-F114440B2AB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12C2A-73EC-4155-86F4-E696AD42A881}" type="pres">
      <dgm:prSet presAssocID="{C6004BB4-F0E2-4CB6-91F5-2BBBA8CBC959}" presName="node" presStyleLbl="node1" presStyleIdx="0" presStyleCnt="6" custScaleX="184932" custRadScaleRad="91919" custRadScaleInc="-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91691-4B8D-44E7-8AA0-B390FDBCE0AB}" type="pres">
      <dgm:prSet presAssocID="{C6004BB4-F0E2-4CB6-91F5-2BBBA8CBC959}" presName="spNode" presStyleCnt="0"/>
      <dgm:spPr/>
    </dgm:pt>
    <dgm:pt modelId="{3F3D7881-83E9-4ED0-ACDD-33B875010405}" type="pres">
      <dgm:prSet presAssocID="{D597B1FC-5A1F-4D6A-A0A3-FA7BDAB5B844}" presName="sibTrans" presStyleLbl="sibTrans1D1" presStyleIdx="0" presStyleCnt="6"/>
      <dgm:spPr/>
      <dgm:t>
        <a:bodyPr/>
        <a:lstStyle/>
        <a:p>
          <a:endParaRPr lang="ru-RU"/>
        </a:p>
      </dgm:t>
    </dgm:pt>
    <dgm:pt modelId="{4623324D-A63A-4824-926E-B7B0DFA92718}" type="pres">
      <dgm:prSet presAssocID="{C14880B6-A114-4BCD-A16A-30331CC4CF28}" presName="node" presStyleLbl="node1" presStyleIdx="1" presStyleCnt="6" custScaleX="243798" custScaleY="139034" custRadScaleRad="123927" custRadScaleInc="77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D3F35-76F1-4E1A-B475-19FEEA6D2D81}" type="pres">
      <dgm:prSet presAssocID="{C14880B6-A114-4BCD-A16A-30331CC4CF28}" presName="spNode" presStyleCnt="0"/>
      <dgm:spPr/>
    </dgm:pt>
    <dgm:pt modelId="{CB9801BE-9F6F-4A00-AF1A-4F57FB946686}" type="pres">
      <dgm:prSet presAssocID="{A3751972-DAF1-4347-B739-A6923C02D229}" presName="sibTrans" presStyleLbl="sibTrans1D1" presStyleIdx="1" presStyleCnt="6"/>
      <dgm:spPr/>
      <dgm:t>
        <a:bodyPr/>
        <a:lstStyle/>
        <a:p>
          <a:endParaRPr lang="ru-RU"/>
        </a:p>
      </dgm:t>
    </dgm:pt>
    <dgm:pt modelId="{47722E21-0123-4BCB-95B7-BC9DBABE1031}" type="pres">
      <dgm:prSet presAssocID="{AEE3EE52-ED64-4868-A392-A8E1D250EB85}" presName="node" presStyleLbl="node1" presStyleIdx="2" presStyleCnt="6" custScaleX="254770" custRadScaleRad="125226" custRadScaleInc="-63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D0123-0A60-4700-8FC3-033CB163D259}" type="pres">
      <dgm:prSet presAssocID="{AEE3EE52-ED64-4868-A392-A8E1D250EB85}" presName="spNode" presStyleCnt="0"/>
      <dgm:spPr/>
    </dgm:pt>
    <dgm:pt modelId="{E6E1ACA5-2C15-4DFC-8DA4-3777169FE13D}" type="pres">
      <dgm:prSet presAssocID="{35CA3A96-EB12-4B6C-8ED6-EB3563171E5C}" presName="sibTrans" presStyleLbl="sibTrans1D1" presStyleIdx="2" presStyleCnt="6"/>
      <dgm:spPr/>
      <dgm:t>
        <a:bodyPr/>
        <a:lstStyle/>
        <a:p>
          <a:endParaRPr lang="ru-RU"/>
        </a:p>
      </dgm:t>
    </dgm:pt>
    <dgm:pt modelId="{73BD9DC9-26E9-4D3D-83E9-14DE56958F47}" type="pres">
      <dgm:prSet presAssocID="{32142CCF-3257-4C15-A550-C6C4DF869507}" presName="node" presStyleLbl="node1" presStyleIdx="3" presStyleCnt="6" custScaleX="188466" custRadScaleRad="89948" custRadScaleInc="-2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B59D0-1941-4A87-8835-9DC92EAE80EF}" type="pres">
      <dgm:prSet presAssocID="{32142CCF-3257-4C15-A550-C6C4DF869507}" presName="spNode" presStyleCnt="0"/>
      <dgm:spPr/>
    </dgm:pt>
    <dgm:pt modelId="{3BE790D4-2A45-4B3D-9A61-C88ECCC2D511}" type="pres">
      <dgm:prSet presAssocID="{6C4473CE-DCBF-4513-8D62-EA242737DF57}" presName="sibTrans" presStyleLbl="sibTrans1D1" presStyleIdx="3" presStyleCnt="6"/>
      <dgm:spPr/>
      <dgm:t>
        <a:bodyPr/>
        <a:lstStyle/>
        <a:p>
          <a:endParaRPr lang="ru-RU"/>
        </a:p>
      </dgm:t>
    </dgm:pt>
    <dgm:pt modelId="{3C36AA67-AAD1-49FB-9EA3-A3BCDE786DD9}" type="pres">
      <dgm:prSet presAssocID="{49335924-5C2F-4B9F-AA0E-12370E371139}" presName="node" presStyleLbl="node1" presStyleIdx="4" presStyleCnt="6" custScaleX="257865" custScaleY="90434" custRadScaleRad="127835" custRadScaleInc="69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66F6A-8215-44C3-81EE-9050A08006F1}" type="pres">
      <dgm:prSet presAssocID="{49335924-5C2F-4B9F-AA0E-12370E371139}" presName="spNode" presStyleCnt="0"/>
      <dgm:spPr/>
    </dgm:pt>
    <dgm:pt modelId="{EE791575-CBF1-489A-ACF0-EF77E2BDBD3E}" type="pres">
      <dgm:prSet presAssocID="{DB09DF4C-7582-498F-8218-F4B23FE7E962}" presName="sibTrans" presStyleLbl="sibTrans1D1" presStyleIdx="4" presStyleCnt="6"/>
      <dgm:spPr/>
      <dgm:t>
        <a:bodyPr/>
        <a:lstStyle/>
        <a:p>
          <a:endParaRPr lang="ru-RU"/>
        </a:p>
      </dgm:t>
    </dgm:pt>
    <dgm:pt modelId="{ECBC7DF1-B230-4097-AD45-908713ED4F25}" type="pres">
      <dgm:prSet presAssocID="{6B7E6AB0-EC51-4424-89A5-74AA9B890610}" presName="node" presStyleLbl="node1" presStyleIdx="5" presStyleCnt="6" custScaleX="267874" custScaleY="131337" custRadScaleRad="128338" custRadScaleInc="-85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56314-40E3-4BFB-84FD-CED28D23AE66}" type="pres">
      <dgm:prSet presAssocID="{6B7E6AB0-EC51-4424-89A5-74AA9B890610}" presName="spNode" presStyleCnt="0"/>
      <dgm:spPr/>
    </dgm:pt>
    <dgm:pt modelId="{20F9E1C3-4B7D-47DA-8742-F75A0E958EB6}" type="pres">
      <dgm:prSet presAssocID="{2D5F5489-7220-4DAE-B8FD-457F71E5E287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FEFD5D30-23C3-4562-8446-57219301BFEF}" type="presOf" srcId="{6C4473CE-DCBF-4513-8D62-EA242737DF57}" destId="{3BE790D4-2A45-4B3D-9A61-C88ECCC2D511}" srcOrd="0" destOrd="0" presId="urn:microsoft.com/office/officeart/2005/8/layout/cycle6#1"/>
    <dgm:cxn modelId="{3114C6CE-D742-4AD2-BC89-AD351949914E}" type="presOf" srcId="{DB09DF4C-7582-498F-8218-F4B23FE7E962}" destId="{EE791575-CBF1-489A-ACF0-EF77E2BDBD3E}" srcOrd="0" destOrd="0" presId="urn:microsoft.com/office/officeart/2005/8/layout/cycle6#1"/>
    <dgm:cxn modelId="{7BB7A7AC-F51D-4CC3-8F89-5AC46BDCFAE9}" srcId="{8DD13ECD-CDBA-465D-B293-F114440B2AB7}" destId="{C14880B6-A114-4BCD-A16A-30331CC4CF28}" srcOrd="1" destOrd="0" parTransId="{FFAE7D7C-0A94-4D12-81F3-313EFE3A3E16}" sibTransId="{A3751972-DAF1-4347-B739-A6923C02D229}"/>
    <dgm:cxn modelId="{04690EAC-BD43-4750-97F7-3BA51A0BBEB3}" srcId="{8DD13ECD-CDBA-465D-B293-F114440B2AB7}" destId="{AEE3EE52-ED64-4868-A392-A8E1D250EB85}" srcOrd="2" destOrd="0" parTransId="{E7E4B929-8FB9-4AE5-829D-E80A3CB9D1F7}" sibTransId="{35CA3A96-EB12-4B6C-8ED6-EB3563171E5C}"/>
    <dgm:cxn modelId="{D8005496-53E4-4B37-9DC2-DCE2433AD728}" srcId="{8DD13ECD-CDBA-465D-B293-F114440B2AB7}" destId="{6B7E6AB0-EC51-4424-89A5-74AA9B890610}" srcOrd="5" destOrd="0" parTransId="{4B3514A7-C4A0-4308-985F-70CABDA566E2}" sibTransId="{2D5F5489-7220-4DAE-B8FD-457F71E5E287}"/>
    <dgm:cxn modelId="{A7E6FAF6-FE5B-4F41-8A76-9364271B393C}" type="presOf" srcId="{35CA3A96-EB12-4B6C-8ED6-EB3563171E5C}" destId="{E6E1ACA5-2C15-4DFC-8DA4-3777169FE13D}" srcOrd="0" destOrd="0" presId="urn:microsoft.com/office/officeart/2005/8/layout/cycle6#1"/>
    <dgm:cxn modelId="{981FDF89-CEB4-4917-9840-A2306D6278C4}" type="presOf" srcId="{A3751972-DAF1-4347-B739-A6923C02D229}" destId="{CB9801BE-9F6F-4A00-AF1A-4F57FB946686}" srcOrd="0" destOrd="0" presId="urn:microsoft.com/office/officeart/2005/8/layout/cycle6#1"/>
    <dgm:cxn modelId="{FA8A677E-0378-4AC7-88A4-6D0DDC33B20B}" type="presOf" srcId="{8DD13ECD-CDBA-465D-B293-F114440B2AB7}" destId="{E5AD5280-4C33-4587-B476-DF779D1E364D}" srcOrd="0" destOrd="0" presId="urn:microsoft.com/office/officeart/2005/8/layout/cycle6#1"/>
    <dgm:cxn modelId="{1E8C3F2A-546D-4B8C-95E9-8F0FD553F822}" srcId="{8DD13ECD-CDBA-465D-B293-F114440B2AB7}" destId="{49335924-5C2F-4B9F-AA0E-12370E371139}" srcOrd="4" destOrd="0" parTransId="{C8AE3208-6716-4C3B-9945-35F6F7CD0627}" sibTransId="{DB09DF4C-7582-498F-8218-F4B23FE7E962}"/>
    <dgm:cxn modelId="{3EA67329-1D8B-423D-BB69-CEDF1A49CAC3}" type="presOf" srcId="{C6004BB4-F0E2-4CB6-91F5-2BBBA8CBC959}" destId="{A6812C2A-73EC-4155-86F4-E696AD42A881}" srcOrd="0" destOrd="0" presId="urn:microsoft.com/office/officeart/2005/8/layout/cycle6#1"/>
    <dgm:cxn modelId="{989C7AD7-2C46-4D70-8D03-AEE6D31ABA22}" type="presOf" srcId="{6B7E6AB0-EC51-4424-89A5-74AA9B890610}" destId="{ECBC7DF1-B230-4097-AD45-908713ED4F25}" srcOrd="0" destOrd="0" presId="urn:microsoft.com/office/officeart/2005/8/layout/cycle6#1"/>
    <dgm:cxn modelId="{F23681C5-16BB-42F8-BB02-86099A1379BA}" type="presOf" srcId="{49335924-5C2F-4B9F-AA0E-12370E371139}" destId="{3C36AA67-AAD1-49FB-9EA3-A3BCDE786DD9}" srcOrd="0" destOrd="0" presId="urn:microsoft.com/office/officeart/2005/8/layout/cycle6#1"/>
    <dgm:cxn modelId="{3E358D4C-184F-4C39-B5C0-A1BE6EAD51D3}" srcId="{8DD13ECD-CDBA-465D-B293-F114440B2AB7}" destId="{C6004BB4-F0E2-4CB6-91F5-2BBBA8CBC959}" srcOrd="0" destOrd="0" parTransId="{04E1A2FB-D22B-4991-B38F-F22BA0AEFB58}" sibTransId="{D597B1FC-5A1F-4D6A-A0A3-FA7BDAB5B844}"/>
    <dgm:cxn modelId="{641283F5-7F0C-4FF3-9DA7-E4C6D73668E8}" srcId="{8DD13ECD-CDBA-465D-B293-F114440B2AB7}" destId="{32142CCF-3257-4C15-A550-C6C4DF869507}" srcOrd="3" destOrd="0" parTransId="{C1D9A12D-0F28-440B-8891-262E54B017B0}" sibTransId="{6C4473CE-DCBF-4513-8D62-EA242737DF57}"/>
    <dgm:cxn modelId="{002C8DBB-E6C5-48F7-861C-5BA1EA141941}" type="presOf" srcId="{32142CCF-3257-4C15-A550-C6C4DF869507}" destId="{73BD9DC9-26E9-4D3D-83E9-14DE56958F47}" srcOrd="0" destOrd="0" presId="urn:microsoft.com/office/officeart/2005/8/layout/cycle6#1"/>
    <dgm:cxn modelId="{D1559956-F268-4DA4-AF02-500C4A865AE6}" type="presOf" srcId="{AEE3EE52-ED64-4868-A392-A8E1D250EB85}" destId="{47722E21-0123-4BCB-95B7-BC9DBABE1031}" srcOrd="0" destOrd="0" presId="urn:microsoft.com/office/officeart/2005/8/layout/cycle6#1"/>
    <dgm:cxn modelId="{430510F4-C20E-4734-826C-82E58386E7E5}" type="presOf" srcId="{D597B1FC-5A1F-4D6A-A0A3-FA7BDAB5B844}" destId="{3F3D7881-83E9-4ED0-ACDD-33B875010405}" srcOrd="0" destOrd="0" presId="urn:microsoft.com/office/officeart/2005/8/layout/cycle6#1"/>
    <dgm:cxn modelId="{5889DCA5-811D-4C7F-8340-32EC8B3459BC}" type="presOf" srcId="{2D5F5489-7220-4DAE-B8FD-457F71E5E287}" destId="{20F9E1C3-4B7D-47DA-8742-F75A0E958EB6}" srcOrd="0" destOrd="0" presId="urn:microsoft.com/office/officeart/2005/8/layout/cycle6#1"/>
    <dgm:cxn modelId="{7A5BF397-2705-4EB3-9801-BD61B6494EBA}" type="presOf" srcId="{C14880B6-A114-4BCD-A16A-30331CC4CF28}" destId="{4623324D-A63A-4824-926E-B7B0DFA92718}" srcOrd="0" destOrd="0" presId="urn:microsoft.com/office/officeart/2005/8/layout/cycle6#1"/>
    <dgm:cxn modelId="{C13C99DE-CF9C-40C4-A3C6-C0A23DE64498}" type="presParOf" srcId="{E5AD5280-4C33-4587-B476-DF779D1E364D}" destId="{A6812C2A-73EC-4155-86F4-E696AD42A881}" srcOrd="0" destOrd="0" presId="urn:microsoft.com/office/officeart/2005/8/layout/cycle6#1"/>
    <dgm:cxn modelId="{85AC91B0-AB66-4D69-B418-2311AA1F3C59}" type="presParOf" srcId="{E5AD5280-4C33-4587-B476-DF779D1E364D}" destId="{78791691-4B8D-44E7-8AA0-B390FDBCE0AB}" srcOrd="1" destOrd="0" presId="urn:microsoft.com/office/officeart/2005/8/layout/cycle6#1"/>
    <dgm:cxn modelId="{13FA0AB2-3D38-441A-8C0B-27140BBF230F}" type="presParOf" srcId="{E5AD5280-4C33-4587-B476-DF779D1E364D}" destId="{3F3D7881-83E9-4ED0-ACDD-33B875010405}" srcOrd="2" destOrd="0" presId="urn:microsoft.com/office/officeart/2005/8/layout/cycle6#1"/>
    <dgm:cxn modelId="{9E0CCFFD-FF79-405D-BA0D-52F8055C072E}" type="presParOf" srcId="{E5AD5280-4C33-4587-B476-DF779D1E364D}" destId="{4623324D-A63A-4824-926E-B7B0DFA92718}" srcOrd="3" destOrd="0" presId="urn:microsoft.com/office/officeart/2005/8/layout/cycle6#1"/>
    <dgm:cxn modelId="{A2B78A55-F8A6-427B-B0CB-FCA24D232E07}" type="presParOf" srcId="{E5AD5280-4C33-4587-B476-DF779D1E364D}" destId="{259D3F35-76F1-4E1A-B475-19FEEA6D2D81}" srcOrd="4" destOrd="0" presId="urn:microsoft.com/office/officeart/2005/8/layout/cycle6#1"/>
    <dgm:cxn modelId="{AB60EB4B-A1CD-429C-8769-D271FBA00B26}" type="presParOf" srcId="{E5AD5280-4C33-4587-B476-DF779D1E364D}" destId="{CB9801BE-9F6F-4A00-AF1A-4F57FB946686}" srcOrd="5" destOrd="0" presId="urn:microsoft.com/office/officeart/2005/8/layout/cycle6#1"/>
    <dgm:cxn modelId="{4C6EAA0A-AC96-4C4A-868D-52FF862B06F7}" type="presParOf" srcId="{E5AD5280-4C33-4587-B476-DF779D1E364D}" destId="{47722E21-0123-4BCB-95B7-BC9DBABE1031}" srcOrd="6" destOrd="0" presId="urn:microsoft.com/office/officeart/2005/8/layout/cycle6#1"/>
    <dgm:cxn modelId="{8A7CB5E9-3778-40BD-90B0-7B443D9F3ACD}" type="presParOf" srcId="{E5AD5280-4C33-4587-B476-DF779D1E364D}" destId="{70BD0123-0A60-4700-8FC3-033CB163D259}" srcOrd="7" destOrd="0" presId="urn:microsoft.com/office/officeart/2005/8/layout/cycle6#1"/>
    <dgm:cxn modelId="{A26EA8EA-6593-48F7-959E-1EFD25625B1B}" type="presParOf" srcId="{E5AD5280-4C33-4587-B476-DF779D1E364D}" destId="{E6E1ACA5-2C15-4DFC-8DA4-3777169FE13D}" srcOrd="8" destOrd="0" presId="urn:microsoft.com/office/officeart/2005/8/layout/cycle6#1"/>
    <dgm:cxn modelId="{842E5D3F-8E76-42E0-B3F8-C37D423BDBE1}" type="presParOf" srcId="{E5AD5280-4C33-4587-B476-DF779D1E364D}" destId="{73BD9DC9-26E9-4D3D-83E9-14DE56958F47}" srcOrd="9" destOrd="0" presId="urn:microsoft.com/office/officeart/2005/8/layout/cycle6#1"/>
    <dgm:cxn modelId="{D5AD2D91-8261-4D56-BFB2-80D9005BC913}" type="presParOf" srcId="{E5AD5280-4C33-4587-B476-DF779D1E364D}" destId="{01AB59D0-1941-4A87-8835-9DC92EAE80EF}" srcOrd="10" destOrd="0" presId="urn:microsoft.com/office/officeart/2005/8/layout/cycle6#1"/>
    <dgm:cxn modelId="{4EB6BFB2-A32E-422E-ABC9-BCE133643FE5}" type="presParOf" srcId="{E5AD5280-4C33-4587-B476-DF779D1E364D}" destId="{3BE790D4-2A45-4B3D-9A61-C88ECCC2D511}" srcOrd="11" destOrd="0" presId="urn:microsoft.com/office/officeart/2005/8/layout/cycle6#1"/>
    <dgm:cxn modelId="{EB643DBD-C7F4-4B13-A361-0AB5D6BD632C}" type="presParOf" srcId="{E5AD5280-4C33-4587-B476-DF779D1E364D}" destId="{3C36AA67-AAD1-49FB-9EA3-A3BCDE786DD9}" srcOrd="12" destOrd="0" presId="urn:microsoft.com/office/officeart/2005/8/layout/cycle6#1"/>
    <dgm:cxn modelId="{DE77E8EC-5F07-47E7-848A-0FAFA9C7F60D}" type="presParOf" srcId="{E5AD5280-4C33-4587-B476-DF779D1E364D}" destId="{4C966F6A-8215-44C3-81EE-9050A08006F1}" srcOrd="13" destOrd="0" presId="urn:microsoft.com/office/officeart/2005/8/layout/cycle6#1"/>
    <dgm:cxn modelId="{D01E72FB-B569-4097-B48D-2364EDFE5F17}" type="presParOf" srcId="{E5AD5280-4C33-4587-B476-DF779D1E364D}" destId="{EE791575-CBF1-489A-ACF0-EF77E2BDBD3E}" srcOrd="14" destOrd="0" presId="urn:microsoft.com/office/officeart/2005/8/layout/cycle6#1"/>
    <dgm:cxn modelId="{BD5404A8-D521-41B1-85AC-C48EFA4CAB57}" type="presParOf" srcId="{E5AD5280-4C33-4587-B476-DF779D1E364D}" destId="{ECBC7DF1-B230-4097-AD45-908713ED4F25}" srcOrd="15" destOrd="0" presId="urn:microsoft.com/office/officeart/2005/8/layout/cycle6#1"/>
    <dgm:cxn modelId="{CBFC833E-AE4B-45DF-92B5-7DC5DCE30785}" type="presParOf" srcId="{E5AD5280-4C33-4587-B476-DF779D1E364D}" destId="{9F656314-40E3-4BFB-84FD-CED28D23AE66}" srcOrd="16" destOrd="0" presId="urn:microsoft.com/office/officeart/2005/8/layout/cycle6#1"/>
    <dgm:cxn modelId="{F1678395-72CC-4CBF-A63C-AAFC5A5D5ED1}" type="presParOf" srcId="{E5AD5280-4C33-4587-B476-DF779D1E364D}" destId="{20F9E1C3-4B7D-47DA-8742-F75A0E958EB6}" srcOrd="17" destOrd="0" presId="urn:microsoft.com/office/officeart/2005/8/layout/cycle6#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3E276D-3B4A-48FD-951E-2E8AC05C6ECA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8655351-1F73-4F52-913A-F4276FD456BD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проблемы, обозначенные  сотрудниками</a:t>
          </a:r>
        </a:p>
      </dgm:t>
    </dgm:pt>
    <dgm:pt modelId="{30219664-B80F-44F3-9F9D-F74BB69A237F}" type="parTrans" cxnId="{4AD40B95-5148-4444-BDA9-F5880CAFE190}">
      <dgm:prSet/>
      <dgm:spPr/>
      <dgm:t>
        <a:bodyPr/>
        <a:lstStyle/>
        <a:p>
          <a:endParaRPr lang="ru-RU"/>
        </a:p>
      </dgm:t>
    </dgm:pt>
    <dgm:pt modelId="{8C206BAF-F344-4EAA-B3D8-208B90EC7764}" type="sibTrans" cxnId="{4AD40B95-5148-4444-BDA9-F5880CAFE190}">
      <dgm:prSet/>
      <dgm:spPr/>
      <dgm:t>
        <a:bodyPr/>
        <a:lstStyle/>
        <a:p>
          <a:endParaRPr lang="ru-RU"/>
        </a:p>
      </dgm:t>
    </dgm:pt>
    <dgm:pt modelId="{B1779EF6-DD09-40CD-93C6-DD41B3530E8A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большое количество дублирующей медицинской документации в бумажном виде; </a:t>
          </a:r>
        </a:p>
      </dgm:t>
    </dgm:pt>
    <dgm:pt modelId="{57A24DE9-6629-4082-8E07-9DBED12378EC}" type="parTrans" cxnId="{7058745E-60F9-4466-9849-EFADDCF61DF7}">
      <dgm:prSet/>
      <dgm:spPr/>
      <dgm:t>
        <a:bodyPr/>
        <a:lstStyle/>
        <a:p>
          <a:endParaRPr lang="ru-RU"/>
        </a:p>
      </dgm:t>
    </dgm:pt>
    <dgm:pt modelId="{6C510E3C-3833-4465-B2A2-6F4F453BEC96}" type="sibTrans" cxnId="{7058745E-60F9-4466-9849-EFADDCF61DF7}">
      <dgm:prSet/>
      <dgm:spPr/>
      <dgm:t>
        <a:bodyPr/>
        <a:lstStyle/>
        <a:p>
          <a:endParaRPr lang="ru-RU"/>
        </a:p>
      </dgm:t>
    </dgm:pt>
    <dgm:pt modelId="{8C5FC484-CFFC-43CB-9376-CC8404F2F61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 проблемы, обозначенные пациентами</a:t>
          </a:r>
        </a:p>
      </dgm:t>
    </dgm:pt>
    <dgm:pt modelId="{2ADE055D-5C3C-4A4A-9027-34EB691F50B3}" type="parTrans" cxnId="{8B0C5D2D-2483-4134-96FD-4835C7D907F2}">
      <dgm:prSet/>
      <dgm:spPr/>
      <dgm:t>
        <a:bodyPr/>
        <a:lstStyle/>
        <a:p>
          <a:endParaRPr lang="ru-RU"/>
        </a:p>
      </dgm:t>
    </dgm:pt>
    <dgm:pt modelId="{20F04201-2B0A-4CC8-9715-EBA018B9A8B1}" type="sibTrans" cxnId="{8B0C5D2D-2483-4134-96FD-4835C7D907F2}">
      <dgm:prSet/>
      <dgm:spPr/>
      <dgm:t>
        <a:bodyPr/>
        <a:lstStyle/>
        <a:p>
          <a:endParaRPr lang="ru-RU"/>
        </a:p>
      </dgm:t>
    </dgm:pt>
    <dgm:pt modelId="{A9BB3D57-9A8D-4E6F-95F3-C479760A849F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неравномерная загрузка персонала;</a:t>
          </a:r>
        </a:p>
      </dgm:t>
    </dgm:pt>
    <dgm:pt modelId="{3500DBEB-89D9-46EC-8542-FB62B178DC37}" type="parTrans" cxnId="{B883C03B-6ED9-46F5-8D24-58DB0CB0DF56}">
      <dgm:prSet/>
      <dgm:spPr/>
      <dgm:t>
        <a:bodyPr/>
        <a:lstStyle/>
        <a:p>
          <a:endParaRPr lang="ru-RU"/>
        </a:p>
      </dgm:t>
    </dgm:pt>
    <dgm:pt modelId="{E951FF63-7029-4819-AC96-C902D2D90C2C}" type="sibTrans" cxnId="{B883C03B-6ED9-46F5-8D24-58DB0CB0DF56}">
      <dgm:prSet/>
      <dgm:spPr/>
      <dgm:t>
        <a:bodyPr/>
        <a:lstStyle/>
        <a:p>
          <a:endParaRPr lang="ru-RU"/>
        </a:p>
      </dgm:t>
    </dgm:pt>
    <dgm:pt modelId="{EC789D99-601A-4524-870C-B39E1B454B1D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персональных компьютеров;</a:t>
          </a:r>
        </a:p>
      </dgm:t>
    </dgm:pt>
    <dgm:pt modelId="{44A9DB18-28CE-4F19-B7D4-B03997608441}" type="parTrans" cxnId="{43DCF69D-4344-4534-A353-3A797234602A}">
      <dgm:prSet/>
      <dgm:spPr/>
      <dgm:t>
        <a:bodyPr/>
        <a:lstStyle/>
        <a:p>
          <a:endParaRPr lang="ru-RU"/>
        </a:p>
      </dgm:t>
    </dgm:pt>
    <dgm:pt modelId="{6979F922-5CB7-42BB-A588-A2C3594A53FB}" type="sibTrans" cxnId="{43DCF69D-4344-4534-A353-3A797234602A}">
      <dgm:prSet/>
      <dgm:spPr/>
      <dgm:t>
        <a:bodyPr/>
        <a:lstStyle/>
        <a:p>
          <a:endParaRPr lang="ru-RU"/>
        </a:p>
      </dgm:t>
    </dgm:pt>
    <dgm:pt modelId="{C522D87D-BA58-4C3A-B024-C1A2533B6961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недостаточное взаимодействие структурных подразделений;</a:t>
          </a:r>
        </a:p>
      </dgm:t>
    </dgm:pt>
    <dgm:pt modelId="{4432CB5C-DC1B-49E0-997E-87C1374ED940}" type="parTrans" cxnId="{20FC6AA7-C477-4B01-BDB8-AA503DE1306E}">
      <dgm:prSet/>
      <dgm:spPr/>
      <dgm:t>
        <a:bodyPr/>
        <a:lstStyle/>
        <a:p>
          <a:endParaRPr lang="ru-RU"/>
        </a:p>
      </dgm:t>
    </dgm:pt>
    <dgm:pt modelId="{B170367D-C264-49CD-BE93-E5D2CBEB2D73}" type="sibTrans" cxnId="{20FC6AA7-C477-4B01-BDB8-AA503DE1306E}">
      <dgm:prSet/>
      <dgm:spPr/>
      <dgm:t>
        <a:bodyPr/>
        <a:lstStyle/>
        <a:p>
          <a:endParaRPr lang="ru-RU"/>
        </a:p>
      </dgm:t>
    </dgm:pt>
    <dgm:pt modelId="{FFC96492-F370-4EF4-BB8A-107331277829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потеря амбулаторных карт, результатов анализов;</a:t>
          </a:r>
        </a:p>
      </dgm:t>
    </dgm:pt>
    <dgm:pt modelId="{E9A5DFF8-63DA-4A5D-AF48-EFD9EC8EDC9F}" type="parTrans" cxnId="{DE8F5349-304E-4F1C-80BC-AEC4B0F6ADEE}">
      <dgm:prSet/>
      <dgm:spPr/>
      <dgm:t>
        <a:bodyPr/>
        <a:lstStyle/>
        <a:p>
          <a:endParaRPr lang="ru-RU"/>
        </a:p>
      </dgm:t>
    </dgm:pt>
    <dgm:pt modelId="{A417A792-E145-4086-A320-3C95D9D0C325}" type="sibTrans" cxnId="{DE8F5349-304E-4F1C-80BC-AEC4B0F6ADEE}">
      <dgm:prSet/>
      <dgm:spPr/>
      <dgm:t>
        <a:bodyPr/>
        <a:lstStyle/>
        <a:p>
          <a:endParaRPr lang="ru-RU"/>
        </a:p>
      </dgm:t>
    </dgm:pt>
    <dgm:pt modelId="{66709FCC-5CAC-42AE-80B7-FF45F78AAD9D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неудобное рабочее место.</a:t>
          </a:r>
        </a:p>
      </dgm:t>
    </dgm:pt>
    <dgm:pt modelId="{32C254E6-A477-4732-B69D-18EDE4CB92E6}" type="parTrans" cxnId="{34368522-4E39-4783-9CF8-94E0488DDC24}">
      <dgm:prSet/>
      <dgm:spPr/>
      <dgm:t>
        <a:bodyPr/>
        <a:lstStyle/>
        <a:p>
          <a:endParaRPr lang="ru-RU"/>
        </a:p>
      </dgm:t>
    </dgm:pt>
    <dgm:pt modelId="{F7E74BAD-ACE5-48A9-9B88-07FFACE22EE6}" type="sibTrans" cxnId="{34368522-4E39-4783-9CF8-94E0488DDC24}">
      <dgm:prSet/>
      <dgm:spPr/>
      <dgm:t>
        <a:bodyPr/>
        <a:lstStyle/>
        <a:p>
          <a:endParaRPr lang="ru-RU"/>
        </a:p>
      </dgm:t>
    </dgm:pt>
    <dgm:pt modelId="{3741C2E4-D0E5-4AC0-BB34-691199706DAD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несовершенство медицинской информационной системы;</a:t>
          </a:r>
        </a:p>
      </dgm:t>
    </dgm:pt>
    <dgm:pt modelId="{8ABC81C1-C495-422C-8FFC-BD68A535CCC5}" type="parTrans" cxnId="{4F423403-D67A-4D73-9BB7-2C4001549DEE}">
      <dgm:prSet/>
      <dgm:spPr/>
      <dgm:t>
        <a:bodyPr/>
        <a:lstStyle/>
        <a:p>
          <a:endParaRPr lang="ru-RU"/>
        </a:p>
      </dgm:t>
    </dgm:pt>
    <dgm:pt modelId="{921F569D-08A6-4C73-88EF-1E30EFA74A3B}" type="sibTrans" cxnId="{4F423403-D67A-4D73-9BB7-2C4001549DEE}">
      <dgm:prSet/>
      <dgm:spPr/>
      <dgm:t>
        <a:bodyPr/>
        <a:lstStyle/>
        <a:p>
          <a:endParaRPr lang="ru-RU"/>
        </a:p>
      </dgm:t>
    </dgm:pt>
    <dgm:pt modelId="{6A84A26E-460F-4807-9229-F22DF64A906C}" type="pres">
      <dgm:prSet presAssocID="{CA3E276D-3B4A-48FD-951E-2E8AC05C6E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C78AE1-5B37-41FB-8621-612EA4B131A6}" type="pres">
      <dgm:prSet presAssocID="{C8655351-1F73-4F52-913A-F4276FD456BD}" presName="linNode" presStyleCnt="0"/>
      <dgm:spPr/>
    </dgm:pt>
    <dgm:pt modelId="{F951F26B-46EA-4EDA-8F95-FD90C62A05C7}" type="pres">
      <dgm:prSet presAssocID="{C8655351-1F73-4F52-913A-F4276FD456BD}" presName="parentText" presStyleLbl="node1" presStyleIdx="0" presStyleCnt="2" custScaleX="100444" custLinFactNeighborX="-80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D8E33-C935-4D5E-8318-0F5B78737EAD}" type="pres">
      <dgm:prSet presAssocID="{C8655351-1F73-4F52-913A-F4276FD456BD}" presName="descendantText" presStyleLbl="alignAccFollowNode1" presStyleIdx="0" presStyleCnt="1" custScaleX="174250" custScaleY="119637" custLinFactNeighborX="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31F90-7DD8-433E-AA08-C9055C568C0B}" type="pres">
      <dgm:prSet presAssocID="{8C206BAF-F344-4EAA-B3D8-208B90EC7764}" presName="sp" presStyleCnt="0"/>
      <dgm:spPr/>
    </dgm:pt>
    <dgm:pt modelId="{5F6BEA49-7C37-4A60-82F0-4F1DA2D5D63D}" type="pres">
      <dgm:prSet presAssocID="{8C5FC484-CFFC-43CB-9376-CC8404F2F617}" presName="linNode" presStyleCnt="0"/>
      <dgm:spPr/>
    </dgm:pt>
    <dgm:pt modelId="{3B47E9C5-B80D-4405-8AC5-90C90A545C50}" type="pres">
      <dgm:prSet presAssocID="{8C5FC484-CFFC-43CB-9376-CC8404F2F617}" presName="parentText" presStyleLbl="node1" presStyleIdx="1" presStyleCnt="2" custScaleX="66476" custLinFactNeighborX="1453" custLinFactNeighborY="8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438ACC-6C29-4507-85DE-8060EB11EA7C}" type="presOf" srcId="{3741C2E4-D0E5-4AC0-BB34-691199706DAD}" destId="{E67D8E33-C935-4D5E-8318-0F5B78737EAD}" srcOrd="0" destOrd="1" presId="urn:microsoft.com/office/officeart/2005/8/layout/vList5"/>
    <dgm:cxn modelId="{4AD40B95-5148-4444-BDA9-F5880CAFE190}" srcId="{CA3E276D-3B4A-48FD-951E-2E8AC05C6ECA}" destId="{C8655351-1F73-4F52-913A-F4276FD456BD}" srcOrd="0" destOrd="0" parTransId="{30219664-B80F-44F3-9F9D-F74BB69A237F}" sibTransId="{8C206BAF-F344-4EAA-B3D8-208B90EC7764}"/>
    <dgm:cxn modelId="{B126CBBD-08C3-460A-AAE9-08BF6131AD5A}" type="presOf" srcId="{CA3E276D-3B4A-48FD-951E-2E8AC05C6ECA}" destId="{6A84A26E-460F-4807-9229-F22DF64A906C}" srcOrd="0" destOrd="0" presId="urn:microsoft.com/office/officeart/2005/8/layout/vList5"/>
    <dgm:cxn modelId="{7058745E-60F9-4466-9849-EFADDCF61DF7}" srcId="{C8655351-1F73-4F52-913A-F4276FD456BD}" destId="{B1779EF6-DD09-40CD-93C6-DD41B3530E8A}" srcOrd="0" destOrd="0" parTransId="{57A24DE9-6629-4082-8E07-9DBED12378EC}" sibTransId="{6C510E3C-3833-4465-B2A2-6F4F453BEC96}"/>
    <dgm:cxn modelId="{AEC68738-6CB0-4A3E-B551-C8F552E982BE}" type="presOf" srcId="{66709FCC-5CAC-42AE-80B7-FF45F78AAD9D}" destId="{E67D8E33-C935-4D5E-8318-0F5B78737EAD}" srcOrd="0" destOrd="6" presId="urn:microsoft.com/office/officeart/2005/8/layout/vList5"/>
    <dgm:cxn modelId="{B1AB8D08-49BD-4CD9-B0A0-2A9E83D3C01E}" type="presOf" srcId="{8C5FC484-CFFC-43CB-9376-CC8404F2F617}" destId="{3B47E9C5-B80D-4405-8AC5-90C90A545C50}" srcOrd="0" destOrd="0" presId="urn:microsoft.com/office/officeart/2005/8/layout/vList5"/>
    <dgm:cxn modelId="{4F423403-D67A-4D73-9BB7-2C4001549DEE}" srcId="{C8655351-1F73-4F52-913A-F4276FD456BD}" destId="{3741C2E4-D0E5-4AC0-BB34-691199706DAD}" srcOrd="1" destOrd="0" parTransId="{8ABC81C1-C495-422C-8FFC-BD68A535CCC5}" sibTransId="{921F569D-08A6-4C73-88EF-1E30EFA74A3B}"/>
    <dgm:cxn modelId="{93A69BFF-1BB6-49A9-B2FC-75BB45CC18D5}" type="presOf" srcId="{C522D87D-BA58-4C3A-B024-C1A2533B6961}" destId="{E67D8E33-C935-4D5E-8318-0F5B78737EAD}" srcOrd="0" destOrd="4" presId="urn:microsoft.com/office/officeart/2005/8/layout/vList5"/>
    <dgm:cxn modelId="{DE8F5349-304E-4F1C-80BC-AEC4B0F6ADEE}" srcId="{C8655351-1F73-4F52-913A-F4276FD456BD}" destId="{FFC96492-F370-4EF4-BB8A-107331277829}" srcOrd="5" destOrd="0" parTransId="{E9A5DFF8-63DA-4A5D-AF48-EFD9EC8EDC9F}" sibTransId="{A417A792-E145-4086-A320-3C95D9D0C325}"/>
    <dgm:cxn modelId="{740781C6-4F01-4F5B-8F49-EA1FB7F613F4}" type="presOf" srcId="{B1779EF6-DD09-40CD-93C6-DD41B3530E8A}" destId="{E67D8E33-C935-4D5E-8318-0F5B78737EAD}" srcOrd="0" destOrd="0" presId="urn:microsoft.com/office/officeart/2005/8/layout/vList5"/>
    <dgm:cxn modelId="{34368522-4E39-4783-9CF8-94E0488DDC24}" srcId="{C8655351-1F73-4F52-913A-F4276FD456BD}" destId="{66709FCC-5CAC-42AE-80B7-FF45F78AAD9D}" srcOrd="6" destOrd="0" parTransId="{32C254E6-A477-4732-B69D-18EDE4CB92E6}" sibTransId="{F7E74BAD-ACE5-48A9-9B88-07FFACE22EE6}"/>
    <dgm:cxn modelId="{DF104004-FB8D-448E-A421-7B932A6DD39A}" type="presOf" srcId="{FFC96492-F370-4EF4-BB8A-107331277829}" destId="{E67D8E33-C935-4D5E-8318-0F5B78737EAD}" srcOrd="0" destOrd="5" presId="urn:microsoft.com/office/officeart/2005/8/layout/vList5"/>
    <dgm:cxn modelId="{8B0C5D2D-2483-4134-96FD-4835C7D907F2}" srcId="{CA3E276D-3B4A-48FD-951E-2E8AC05C6ECA}" destId="{8C5FC484-CFFC-43CB-9376-CC8404F2F617}" srcOrd="1" destOrd="0" parTransId="{2ADE055D-5C3C-4A4A-9027-34EB691F50B3}" sibTransId="{20F04201-2B0A-4CC8-9715-EBA018B9A8B1}"/>
    <dgm:cxn modelId="{B883C03B-6ED9-46F5-8D24-58DB0CB0DF56}" srcId="{C8655351-1F73-4F52-913A-F4276FD456BD}" destId="{A9BB3D57-9A8D-4E6F-95F3-C479760A849F}" srcOrd="2" destOrd="0" parTransId="{3500DBEB-89D9-46EC-8542-FB62B178DC37}" sibTransId="{E951FF63-7029-4819-AC96-C902D2D90C2C}"/>
    <dgm:cxn modelId="{20FC6AA7-C477-4B01-BDB8-AA503DE1306E}" srcId="{C8655351-1F73-4F52-913A-F4276FD456BD}" destId="{C522D87D-BA58-4C3A-B024-C1A2533B6961}" srcOrd="4" destOrd="0" parTransId="{4432CB5C-DC1B-49E0-997E-87C1374ED940}" sibTransId="{B170367D-C264-49CD-BE93-E5D2CBEB2D73}"/>
    <dgm:cxn modelId="{D6B5A11B-CBC0-4A36-B02E-9D05FFA33019}" type="presOf" srcId="{C8655351-1F73-4F52-913A-F4276FD456BD}" destId="{F951F26B-46EA-4EDA-8F95-FD90C62A05C7}" srcOrd="0" destOrd="0" presId="urn:microsoft.com/office/officeart/2005/8/layout/vList5"/>
    <dgm:cxn modelId="{43DCF69D-4344-4534-A353-3A797234602A}" srcId="{C8655351-1F73-4F52-913A-F4276FD456BD}" destId="{EC789D99-601A-4524-870C-B39E1B454B1D}" srcOrd="3" destOrd="0" parTransId="{44A9DB18-28CE-4F19-B7D4-B03997608441}" sibTransId="{6979F922-5CB7-42BB-A588-A2C3594A53FB}"/>
    <dgm:cxn modelId="{8AD0673F-A5F5-468C-BE24-4C1BB851204A}" type="presOf" srcId="{EC789D99-601A-4524-870C-B39E1B454B1D}" destId="{E67D8E33-C935-4D5E-8318-0F5B78737EAD}" srcOrd="0" destOrd="3" presId="urn:microsoft.com/office/officeart/2005/8/layout/vList5"/>
    <dgm:cxn modelId="{A6F42A62-6055-4C80-8BE4-22EC034E6A39}" type="presOf" srcId="{A9BB3D57-9A8D-4E6F-95F3-C479760A849F}" destId="{E67D8E33-C935-4D5E-8318-0F5B78737EAD}" srcOrd="0" destOrd="2" presId="urn:microsoft.com/office/officeart/2005/8/layout/vList5"/>
    <dgm:cxn modelId="{AAC385E4-99D5-463A-B925-351644C82424}" type="presParOf" srcId="{6A84A26E-460F-4807-9229-F22DF64A906C}" destId="{E7C78AE1-5B37-41FB-8621-612EA4B131A6}" srcOrd="0" destOrd="0" presId="urn:microsoft.com/office/officeart/2005/8/layout/vList5"/>
    <dgm:cxn modelId="{053935A1-C027-4ABB-8891-3D7D121145DC}" type="presParOf" srcId="{E7C78AE1-5B37-41FB-8621-612EA4B131A6}" destId="{F951F26B-46EA-4EDA-8F95-FD90C62A05C7}" srcOrd="0" destOrd="0" presId="urn:microsoft.com/office/officeart/2005/8/layout/vList5"/>
    <dgm:cxn modelId="{2E18C5CC-1E62-4511-BD63-B66CB68C0E10}" type="presParOf" srcId="{E7C78AE1-5B37-41FB-8621-612EA4B131A6}" destId="{E67D8E33-C935-4D5E-8318-0F5B78737EAD}" srcOrd="1" destOrd="0" presId="urn:microsoft.com/office/officeart/2005/8/layout/vList5"/>
    <dgm:cxn modelId="{C7CF331E-1412-46AF-9151-21C3288EEA31}" type="presParOf" srcId="{6A84A26E-460F-4807-9229-F22DF64A906C}" destId="{E9531F90-7DD8-433E-AA08-C9055C568C0B}" srcOrd="1" destOrd="0" presId="urn:microsoft.com/office/officeart/2005/8/layout/vList5"/>
    <dgm:cxn modelId="{F02432C1-BC3F-4AD5-8F81-AFB8AE9EF13B}" type="presParOf" srcId="{6A84A26E-460F-4807-9229-F22DF64A906C}" destId="{5F6BEA49-7C37-4A60-82F0-4F1DA2D5D63D}" srcOrd="2" destOrd="0" presId="urn:microsoft.com/office/officeart/2005/8/layout/vList5"/>
    <dgm:cxn modelId="{DE49AAA8-F75C-4444-AADF-7761BA126730}" type="presParOf" srcId="{5F6BEA49-7C37-4A60-82F0-4F1DA2D5D63D}" destId="{3B47E9C5-B80D-4405-8AC5-90C90A545C5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12C2A-73EC-4155-86F4-E696AD42A881}">
      <dsp:nvSpPr>
        <dsp:cNvPr id="0" name=""/>
        <dsp:cNvSpPr/>
      </dsp:nvSpPr>
      <dsp:spPr>
        <a:xfrm>
          <a:off x="3276336" y="144241"/>
          <a:ext cx="2153507" cy="756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качество образовательных услуг</a:t>
          </a:r>
        </a:p>
      </dsp:txBody>
      <dsp:txXfrm>
        <a:off x="3313286" y="181191"/>
        <a:ext cx="2079607" cy="683015"/>
      </dsp:txXfrm>
    </dsp:sp>
    <dsp:sp modelId="{3F3D7881-83E9-4ED0-ACDD-33B875010405}">
      <dsp:nvSpPr>
        <dsp:cNvPr id="0" name=""/>
        <dsp:cNvSpPr/>
      </dsp:nvSpPr>
      <dsp:spPr>
        <a:xfrm>
          <a:off x="2697808" y="789030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2407275" y="113516"/>
              </a:moveTo>
              <a:arcTo wR="1781514" hR="1781514" stAng="17433837" swAng="7518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3324D-A63A-4824-926E-B7B0DFA92718}">
      <dsp:nvSpPr>
        <dsp:cNvPr id="0" name=""/>
        <dsp:cNvSpPr/>
      </dsp:nvSpPr>
      <dsp:spPr>
        <a:xfrm>
          <a:off x="5076241" y="1080205"/>
          <a:ext cx="2838993" cy="10523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Улучшить условия обучения и работы сотрудников</a:t>
          </a:r>
          <a:endParaRPr lang="ru-RU" sz="1800" kern="1200" dirty="0"/>
        </a:p>
      </dsp:txBody>
      <dsp:txXfrm>
        <a:off x="5127613" y="1131577"/>
        <a:ext cx="2736249" cy="949626"/>
      </dsp:txXfrm>
    </dsp:sp>
    <dsp:sp modelId="{CB9801BE-9F6F-4A00-AF1A-4F57FB946686}">
      <dsp:nvSpPr>
        <dsp:cNvPr id="0" name=""/>
        <dsp:cNvSpPr/>
      </dsp:nvSpPr>
      <dsp:spPr>
        <a:xfrm>
          <a:off x="3012660" y="535034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3553827" y="1600680"/>
              </a:moveTo>
              <a:arcTo wR="1781514" hR="1781514" stAng="21250447" swAng="5977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22E21-0123-4BCB-95B7-BC9DBABE1031}">
      <dsp:nvSpPr>
        <dsp:cNvPr id="0" name=""/>
        <dsp:cNvSpPr/>
      </dsp:nvSpPr>
      <dsp:spPr>
        <a:xfrm>
          <a:off x="5004243" y="2448182"/>
          <a:ext cx="2966761" cy="756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производительность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труда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персонала колледжа</a:t>
          </a:r>
        </a:p>
      </dsp:txBody>
      <dsp:txXfrm>
        <a:off x="5041193" y="2485132"/>
        <a:ext cx="2892861" cy="683015"/>
      </dsp:txXfrm>
    </dsp:sp>
    <dsp:sp modelId="{E6E1ACA5-2C15-4DFC-8DA4-3777169FE13D}">
      <dsp:nvSpPr>
        <dsp:cNvPr id="0" name=""/>
        <dsp:cNvSpPr/>
      </dsp:nvSpPr>
      <dsp:spPr>
        <a:xfrm>
          <a:off x="2933466" y="-103281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2695585" y="3310653"/>
              </a:moveTo>
              <a:arcTo wR="1781514" hR="1781514" stAng="3547822" swAng="8385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D9DC9-26E9-4D3D-83E9-14DE56958F47}">
      <dsp:nvSpPr>
        <dsp:cNvPr id="0" name=""/>
        <dsp:cNvSpPr/>
      </dsp:nvSpPr>
      <dsp:spPr>
        <a:xfrm>
          <a:off x="3276338" y="3384147"/>
          <a:ext cx="2194660" cy="7569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Улучшить корпоративную культуру </a:t>
          </a:r>
        </a:p>
      </dsp:txBody>
      <dsp:txXfrm>
        <a:off x="3313288" y="3421097"/>
        <a:ext cx="2120760" cy="683015"/>
      </dsp:txXfrm>
    </dsp:sp>
    <dsp:sp modelId="{3BE790D4-2A45-4B3D-9A61-C88ECCC2D511}">
      <dsp:nvSpPr>
        <dsp:cNvPr id="0" name=""/>
        <dsp:cNvSpPr/>
      </dsp:nvSpPr>
      <dsp:spPr>
        <a:xfrm>
          <a:off x="2157348" y="-127925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1352429" y="3510583"/>
              </a:moveTo>
              <a:arcTo wR="1781514" hR="1781514" stAng="6236217" swAng="11842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6AA67-AAD1-49FB-9EA3-A3BCDE786DD9}">
      <dsp:nvSpPr>
        <dsp:cNvPr id="0" name=""/>
        <dsp:cNvSpPr/>
      </dsp:nvSpPr>
      <dsp:spPr>
        <a:xfrm>
          <a:off x="668692" y="2448189"/>
          <a:ext cx="3002801" cy="6845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Повысить безопасность учебно-воспитательного процесса </a:t>
          </a:r>
        </a:p>
      </dsp:txBody>
      <dsp:txXfrm>
        <a:off x="702107" y="2481604"/>
        <a:ext cx="2935971" cy="617679"/>
      </dsp:txXfrm>
    </dsp:sp>
    <dsp:sp modelId="{EE791575-CBF1-489A-ACF0-EF77E2BDBD3E}">
      <dsp:nvSpPr>
        <dsp:cNvPr id="0" name=""/>
        <dsp:cNvSpPr/>
      </dsp:nvSpPr>
      <dsp:spPr>
        <a:xfrm>
          <a:off x="2072223" y="356469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26690" y="2088735"/>
              </a:moveTo>
              <a:arcTo wR="1781514" hR="1781514" stAng="10204184" swAng="5738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C7DF1-B230-4097-AD45-908713ED4F25}">
      <dsp:nvSpPr>
        <dsp:cNvPr id="0" name=""/>
        <dsp:cNvSpPr/>
      </dsp:nvSpPr>
      <dsp:spPr>
        <a:xfrm>
          <a:off x="570354" y="1152202"/>
          <a:ext cx="3119355" cy="9941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Вовлечь педагогический коллектив и обучающихся  в процесс улучшения</a:t>
          </a:r>
        </a:p>
        <a:p>
          <a:pPr lvl="0" algn="ctr">
            <a:spcBef>
              <a:spcPct val="0"/>
            </a:spcBef>
          </a:pPr>
          <a:endParaRPr lang="ru-RU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882" y="1200730"/>
        <a:ext cx="3022299" cy="897054"/>
      </dsp:txXfrm>
    </dsp:sp>
    <dsp:sp modelId="{20F9E1C3-4B7D-47DA-8742-F75A0E958EB6}">
      <dsp:nvSpPr>
        <dsp:cNvPr id="0" name=""/>
        <dsp:cNvSpPr/>
      </dsp:nvSpPr>
      <dsp:spPr>
        <a:xfrm>
          <a:off x="2372520" y="814857"/>
          <a:ext cx="3563028" cy="3563028"/>
        </a:xfrm>
        <a:custGeom>
          <a:avLst/>
          <a:gdLst/>
          <a:ahLst/>
          <a:cxnLst/>
          <a:rect l="0" t="0" r="0" b="0"/>
          <a:pathLst>
            <a:path>
              <a:moveTo>
                <a:pt x="742867" y="334100"/>
              </a:moveTo>
              <a:arcTo wR="1781514" hR="1781514" stAng="14060233" swAng="10546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D8E33-C935-4D5E-8318-0F5B78737EAD}">
      <dsp:nvSpPr>
        <dsp:cNvPr id="0" name=""/>
        <dsp:cNvSpPr/>
      </dsp:nvSpPr>
      <dsp:spPr>
        <a:xfrm rot="5400000">
          <a:off x="4105267" y="-1948271"/>
          <a:ext cx="2460207" cy="6467162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большое количество дублирующей медицинской документации в бумажном виде;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несовершенство медицинской информационной системы;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неравномерная загрузка персонала;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персональных компьютеров;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недостаточное взаимодействие структурных подразделений;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потеря амбулаторных карт, результатов анализов;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неудобное рабочее место.</a:t>
          </a:r>
        </a:p>
      </dsp:txBody>
      <dsp:txXfrm rot="-5400000">
        <a:off x="2101790" y="175303"/>
        <a:ext cx="6347065" cy="2220013"/>
      </dsp:txXfrm>
    </dsp:sp>
    <dsp:sp modelId="{F951F26B-46EA-4EDA-8F95-FD90C62A05C7}">
      <dsp:nvSpPr>
        <dsp:cNvPr id="0" name=""/>
        <dsp:cNvSpPr/>
      </dsp:nvSpPr>
      <dsp:spPr>
        <a:xfrm>
          <a:off x="0" y="64"/>
          <a:ext cx="2096947" cy="257049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проблемы, обозначенные  сотрудниками</a:t>
          </a:r>
        </a:p>
      </dsp:txBody>
      <dsp:txXfrm>
        <a:off x="102365" y="102429"/>
        <a:ext cx="1892217" cy="2365761"/>
      </dsp:txXfrm>
    </dsp:sp>
    <dsp:sp modelId="{3B47E9C5-B80D-4405-8AC5-90C90A545C50}">
      <dsp:nvSpPr>
        <dsp:cNvPr id="0" name=""/>
        <dsp:cNvSpPr/>
      </dsp:nvSpPr>
      <dsp:spPr>
        <a:xfrm>
          <a:off x="47243" y="2699144"/>
          <a:ext cx="2050666" cy="257049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 проблемы, обозначенные пациентами</a:t>
          </a:r>
        </a:p>
      </dsp:txBody>
      <dsp:txXfrm>
        <a:off x="147348" y="2799249"/>
        <a:ext cx="1850456" cy="2370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#1">
  <dgm:title val=""/>
  <dgm:desc val=""/>
  <dgm:catLst>
    <dgm:cat type="cycle" pri="4000"/>
    <dgm:cat type="relationship" pri="112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D3467-AE68-4451-90A4-02EA6354CB01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ACBAC-0551-40DC-ABF0-2C0A505E9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43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.pn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Начну я свое выступление со</a:t>
            </a:r>
            <a:r>
              <a:rPr lang="ru-RU" sz="1400" baseline="0" dirty="0"/>
              <a:t> слов нашего  Соотечественника ученого Алексея Капитоновича </a:t>
            </a:r>
            <a:r>
              <a:rPr lang="ru-RU" sz="1400" baseline="0" dirty="0" err="1"/>
              <a:t>Гастева</a:t>
            </a:r>
            <a:r>
              <a:rPr lang="ru-RU" sz="1400" baseline="0" dirty="0"/>
              <a:t>, которые он приводит в своем труде, датированном 1921 годом «Научная организация труда»</a:t>
            </a:r>
          </a:p>
          <a:p>
            <a:endParaRPr lang="ru-RU" sz="1400" dirty="0"/>
          </a:p>
          <a:p>
            <a:r>
              <a:rPr lang="ru-RU" sz="1400" dirty="0"/>
              <a:t>В</a:t>
            </a:r>
            <a:r>
              <a:rPr lang="ru-RU" sz="1400" baseline="0" dirty="0"/>
              <a:t> начале доклада хотелось бы искренне поблагодарить наших коллег из корпорации РОСАТОМ Ковалева Сергея Николаевича и Репьева Дмитрия Александровича. Которые приняли непосредственное участие и оказали неоценимую помощь и нашему колледжу и нижегородскому </a:t>
            </a:r>
            <a:r>
              <a:rPr lang="ru-RU" sz="1400" baseline="0" dirty="0" err="1"/>
              <a:t>минздраву</a:t>
            </a:r>
            <a:r>
              <a:rPr lang="ru-RU" sz="1400" baseline="0" dirty="0"/>
              <a:t> в разработке и внедрении методик «Бережливого производства» в практическое здравоохранение Нижегородской области и нашего колледжа в частности. </a:t>
            </a:r>
          </a:p>
          <a:p>
            <a:r>
              <a:rPr lang="ru-RU" sz="1400" dirty="0"/>
              <a:t>Давайте</a:t>
            </a:r>
            <a:r>
              <a:rPr lang="ru-RU" sz="1400" baseline="0" dirty="0"/>
              <a:t> разберемся, как можно представить себе производственный (учебный) процесс? Следующий слайд.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7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Сколько времени уходит у секретарей на то,</a:t>
            </a:r>
            <a:r>
              <a:rPr lang="ru-RU" baseline="0" dirty="0"/>
              <a:t> чтобы </a:t>
            </a:r>
            <a:r>
              <a:rPr lang="ru-RU" baseline="0" dirty="0" err="1"/>
              <a:t>обьяснить</a:t>
            </a:r>
            <a:r>
              <a:rPr lang="ru-RU" baseline="0" dirty="0"/>
              <a:t> посетителю как сделать ксерокопию на современном МФУ?</a:t>
            </a:r>
          </a:p>
          <a:p>
            <a:r>
              <a:rPr lang="ru-RU" baseline="0" dirty="0"/>
              <a:t>Росатомщики пошли дальше, у них перед кабинетом висит табличка на которой схематично показано, кто где сидит, его фамилия, имя и отчество плюс и фото. Тоже экономия времени. Не нужно искать нужного тебе человека.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43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506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87AB44A-8A11-4EE1-94EA-AC79594BC8E1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02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</a:t>
            </a:r>
            <a:r>
              <a:rPr lang="ru-RU" baseline="0" dirty="0"/>
              <a:t> система 5С позволят Повысить качество образовательных услуг за счёт - 1 Улучшить условия.. 2. Вовлечь педагогический коллектив, 3. Повысить производительность труда, 4. Повысить безопасность, 5 Улучшить культуру., и наконец, Повысить эффективность…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2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Президент РФ В.В. Путин,  Правительство и МЗ РФ уделяют пристальное внимание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развитию и внедрению «БТ» в практическую медицину 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99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2017 года в Российской федерации реализуется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приоритетный проект "Создание новой модели медицинской организации, оказывающей первичную медико-санитарную помощь".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реализуется в 52 субъектах Российской Федерации, из них 19 субъектов Российской Федерации реализуют проект на инициативной основе, в том числе и в Нижегородской области.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2019 года приоритетный проект становится частью федерального проекта "Развитие системы оказания первичной медико-санитарной помощи«.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федерального проекта запланирована на 2019 - 2024 годы включительно.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9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феврале 2018 НМК       стал 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активным участником развития и внедрения «БТ» как в практическую медицину, так и образовательный процесс. Директор колледжа прошел обучение на производственных площадях корпорации РОСАТОМ. Представители РОСАТОМА плотно курировали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отрытие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дальнейшее продвижение пилотного проекта «Университеты» Бережливых технологий в НМК.</a:t>
            </a:r>
          </a:p>
          <a:p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которого было….. Были определены задачи…..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9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Работа над проектом была разделена на этапы.</a:t>
            </a:r>
          </a:p>
          <a:p>
            <a:r>
              <a:rPr lang="ru-RU" dirty="0"/>
              <a:t>Один</a:t>
            </a:r>
            <a:r>
              <a:rPr lang="ru-RU" baseline="0" dirty="0"/>
              <a:t> из основных этапов это 1. Осознание руководителем важности и необходимости внедрения БТ в деятельность образовательной организации. </a:t>
            </a:r>
          </a:p>
          <a:p>
            <a:r>
              <a:rPr lang="ru-RU" baseline="0" dirty="0"/>
              <a:t>После этого необходимо сформировать команду, которая будет с вами работать. И это должна быть команда единомышленников. Которые как и Вы загорятся идеей внедрения БТ в образовательный процесс.</a:t>
            </a:r>
          </a:p>
          <a:p>
            <a:r>
              <a:rPr lang="ru-RU" baseline="0" dirty="0"/>
              <a:t>И далее второй этап 2.  это формирование рабочих групп по различным проектам, которые вы себе определите (или вам определят).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49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</a:t>
            </a:r>
            <a:r>
              <a:rPr lang="ru-RU" baseline="0" dirty="0"/>
              <a:t> проведении подготовительной работы мы проштудировали Федеральную нормативно-правовую документацию по БТ. Это: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18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также региональную.</a:t>
            </a:r>
          </a:p>
          <a:p>
            <a:r>
              <a:rPr lang="ru-RU" dirty="0"/>
              <a:t>Нормативную базу, которая включает в себя Нижегородские стандарты поликлиник оказывающих ПМСП детскому и взрослому населению.</a:t>
            </a:r>
          </a:p>
          <a:p>
            <a:r>
              <a:rPr lang="ru-RU" dirty="0"/>
              <a:t> И заключительным аккордом был Приказ МЗ НО от 27.02.2019</a:t>
            </a:r>
            <a:r>
              <a:rPr lang="ru-RU" baseline="0" dirty="0"/>
              <a:t> №173л</a:t>
            </a:r>
          </a:p>
          <a:p>
            <a:endParaRPr lang="ru-RU" baseline="0" dirty="0"/>
          </a:p>
          <a:p>
            <a:r>
              <a:rPr lang="ru-RU" baseline="0" dirty="0"/>
              <a:t>После этого был издан Приказ Директора ГБПОУ НО НМК, в котором подробно расписывалось кому и что необходимо выполнять, назначались ответственные исполнители и рабочие группы по различным проектам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1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обратились к имеющемуся опыту по применению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БТ в медицинских организациях. Была командировка в Ярославль, который считается родоначальником внедрения БТ в медицине.</a:t>
            </a:r>
          </a:p>
          <a:p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установлено, что новая модель МО ……..по слайду. Время  - это одна из категорий БП. Время которое пациент затрачивает на получение услуги. А для медицинского работника – это время которое уходит на качественное выполнение той или иной услуги. </a:t>
            </a:r>
            <a:r>
              <a:rPr lang="ru-R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ЕГО И НУЖНО БЕРЕЧЬ И ДЛЯ ОНИХ СОКРАЩАТЬ, А ДЛЯ ДРУГИХ УВЕЛИЧИВАТЬ.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 Бережливое производство – это концепция….по слайду.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Критериями новой модели были определены сл. слайд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9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Три составляющие 1,2,3. и заметьте 70</a:t>
            </a:r>
            <a:r>
              <a:rPr lang="en-US" dirty="0"/>
              <a:t>%</a:t>
            </a:r>
            <a:r>
              <a:rPr lang="ru-RU" dirty="0"/>
              <a:t>, приходиться на потери,</a:t>
            </a:r>
            <a:r>
              <a:rPr lang="ru-RU" baseline="0" dirty="0"/>
              <a:t> 20 на незначимую работу и только 10</a:t>
            </a:r>
            <a:r>
              <a:rPr lang="en-US" baseline="0" dirty="0"/>
              <a:t>%</a:t>
            </a:r>
            <a:r>
              <a:rPr lang="ru-RU" baseline="0" dirty="0"/>
              <a:t> на значимую работу!</a:t>
            </a:r>
          </a:p>
          <a:p>
            <a:r>
              <a:rPr lang="ru-RU" baseline="0" dirty="0"/>
              <a:t>А что представляют из себя эти 70</a:t>
            </a:r>
            <a:r>
              <a:rPr lang="en-US" baseline="0" dirty="0"/>
              <a:t>% </a:t>
            </a:r>
            <a:r>
              <a:rPr lang="ru-RU" baseline="0" dirty="0"/>
              <a:t>потерь? </a:t>
            </a:r>
            <a:r>
              <a:rPr lang="ru-RU" baseline="0" dirty="0" err="1"/>
              <a:t>Сл.слайд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08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Всего их 9 но показателей качественной оценки 21.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194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Преподаватели колледжа провели исследования ткущего состояния МО оказывающих ПМСП и определили два вида основных проблем. Эти проблемы Вам всем очень</a:t>
            </a:r>
            <a:r>
              <a:rPr lang="ru-RU" baseline="0" dirty="0"/>
              <a:t> хорошо известны.</a:t>
            </a:r>
          </a:p>
          <a:p>
            <a:r>
              <a:rPr lang="ru-RU" baseline="0" dirty="0"/>
              <a:t>Это проблемы группы А Обозначенные сотрудниками. И проблемы Группы Б обозначенные пациентами</a:t>
            </a:r>
          </a:p>
          <a:p>
            <a:r>
              <a:rPr lang="ru-RU" baseline="0" dirty="0"/>
              <a:t>Далее в быстром режиме продемонстрирую как было и как стало после внедрения технологий БТ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44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Новое то, что Сестринский пост вынесен за пределы кабинета приема врача.</a:t>
            </a:r>
          </a:p>
          <a:p>
            <a:r>
              <a:rPr lang="ru-RU"/>
              <a:t>Одна сестра работает на Приеме 3-4 врачей.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85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1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достаточно МО </a:t>
            </a:r>
            <a:r>
              <a:rPr lang="ru-RU" dirty="0" err="1"/>
              <a:t>обьявить</a:t>
            </a:r>
            <a:r>
              <a:rPr lang="ru-RU" dirty="0"/>
              <a:t> себя </a:t>
            </a:r>
            <a:r>
              <a:rPr lang="ru-RU" dirty="0" err="1"/>
              <a:t>берижливой</a:t>
            </a:r>
            <a:r>
              <a:rPr lang="ru-RU" baseline="0" dirty="0"/>
              <a:t> поликлиникой, сделать открытую регистратуру и развесить навигацию. Нет необходимо в корне изменить отношение всего персонала поликлиники от уборщицы, до главного врача к выполнению требований БТ. А это не только сокращение времени нахождения пациента в поликлинике, но и создание комфортных условий его пребывания и внимание со стороны медицинского и обслуживающего персонала МО, а также в том числе и бережное отношение к самому пациенту, </a:t>
            </a:r>
            <a:r>
              <a:rPr lang="ru-RU" baseline="0" dirty="0" err="1"/>
              <a:t>психокоммуникативные</a:t>
            </a:r>
            <a:r>
              <a:rPr lang="ru-RU" baseline="0" dirty="0"/>
              <a:t> отношения.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05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проработки вопросов внедрения БТ в работу МО оказывающих ПМСП мы</a:t>
            </a:r>
            <a:r>
              <a:rPr lang="ru-RU" baseline="0" dirty="0"/>
              <a:t> решили внедрить технологии БП  и в  образовательный процесс. Ведь в МО работающую по принципам БТ должны приходить студенты владеющие уже с основами БТ. Это также послужило толчком к открытию ФП.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000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Разработали учебно-методическую</a:t>
            </a:r>
            <a:r>
              <a:rPr lang="ru-RU" baseline="0" dirty="0"/>
              <a:t> документацию и согласно Приказа МЗ НО открыли на базе колледжа Фабрику медицинских процессов.</a:t>
            </a:r>
          </a:p>
          <a:p>
            <a:r>
              <a:rPr lang="ru-RU" baseline="0" dirty="0"/>
              <a:t>Наверное громко сказано, но в условиях фабрики мы максимально отрабатываем со студентами любые ситуации которые могут встретиться им в практической деятельности. Моделируя обстановку и условия реальной медицинской организации. Это позволяет максимально погрузить студента в ту обстановку в которой он будет работать и главное, он должен самостоятельно найти из нее выход. Разрешить ситуацию</a:t>
            </a:r>
          </a:p>
          <a:p>
            <a:r>
              <a:rPr lang="ru-RU" baseline="0" dirty="0"/>
              <a:t>На фабрике студенты выступаю и в роли пациентов и в роли медицинских работников.</a:t>
            </a:r>
          </a:p>
          <a:p>
            <a:r>
              <a:rPr lang="ru-RU" baseline="0" dirty="0"/>
              <a:t>В заключении мы показываем студентам идеальный вариант работы МО работающей по правилам БТ.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42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30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Самым</a:t>
            </a:r>
            <a:r>
              <a:rPr lang="ru-RU" baseline="0" dirty="0"/>
              <a:t> продолжительным и кропотливым  был этап разработки и актуализации рабочих программ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70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постарались максимально</a:t>
            </a:r>
            <a:r>
              <a:rPr lang="ru-RU" baseline="0" dirty="0"/>
              <a:t> охватить специальности преподаваемый в колледже методологией БП</a:t>
            </a:r>
          </a:p>
          <a:p>
            <a:r>
              <a:rPr lang="ru-RU" baseline="0" dirty="0"/>
              <a:t>В качестве примера приведу актуализацию содержания подготовки по специальностям
Сб.лд.фарм.</a:t>
            </a:r>
          </a:p>
          <a:p>
            <a:r>
              <a:rPr lang="ru-RU" baseline="0" dirty="0"/>
              <a:t>Особо отмечу то, что во всех специальностях внесены изменения в дисциплину Психология. И профессиональные модули.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3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/>
              <a:t>Идет характеристика потерь</a:t>
            </a:r>
            <a:r>
              <a:rPr lang="ru-RU" altLang="ru-RU" baseline="0" dirty="0"/>
              <a:t> (в том числе применительно для образовательной организации).Только 2-3. Перемещение студентов и преподавателей между корпусами лишние действия и движения, перепроизводство лишние отчёты и т.д.</a:t>
            </a:r>
            <a:endParaRPr lang="ru-RU" altLang="ru-RU" dirty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10DD7A9-4935-4318-8A23-E8E2CD6D3B6B}" type="slidenum">
              <a:rPr lang="ru-RU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ru-RU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26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виды практики студентов планировались к прохождению в МО уже работающих по программе БП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31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заданию МЗ НО колледж разработал</a:t>
            </a:r>
            <a:r>
              <a:rPr lang="ru-RU" baseline="0" dirty="0"/>
              <a:t> полный пакет учебно-методической документации (включающей учебные программы, вопросы тестового контроля, </a:t>
            </a:r>
          </a:p>
          <a:p>
            <a:r>
              <a:rPr lang="ru-RU" baseline="0" dirty="0"/>
              <a:t>ситуационные задачи оценочные показатели и </a:t>
            </a:r>
            <a:r>
              <a:rPr lang="ru-RU" baseline="0" dirty="0" err="1"/>
              <a:t>т.д</a:t>
            </a:r>
            <a:r>
              <a:rPr lang="ru-RU" baseline="0" dirty="0"/>
              <a:t> ), для обучения среднего медицинского персонала уже сотрудников практического здравоохранения.</a:t>
            </a:r>
          </a:p>
          <a:p>
            <a:r>
              <a:rPr lang="ru-RU" baseline="0" dirty="0"/>
              <a:t>Практически мы приступили к решению вопросов непрерывной  подготовки наших медицинских сестер к предстоящей аккредитации (36 часов с выдачей свидетельства об обучении)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31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Особенностью курсов является то, что слушатели самостоятельно на рабочих местах проводят анализ и поиск проблемных моментов в своей деятельности и самостоятельно разрабатывают Проект бережливого рабочего места, который они по окончании обучения защищают.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524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данный момент, мы приступаем</a:t>
            </a:r>
            <a:r>
              <a:rPr lang="ru-RU" baseline="0" dirty="0"/>
              <a:t> к реализации 3 этапа. А это….</a:t>
            </a:r>
          </a:p>
          <a:p>
            <a:r>
              <a:rPr lang="ru-RU" baseline="0" dirty="0"/>
              <a:t>И в заключении своего выступления я бы хотел ознакомить наших коллег с тем, что и обещал в Санкт-Петербурге.</a:t>
            </a:r>
          </a:p>
          <a:p>
            <a:r>
              <a:rPr lang="ru-RU" baseline="0" dirty="0"/>
              <a:t>Нам удалось завершить проект </a:t>
            </a:r>
            <a:r>
              <a:rPr lang="ru-RU" baseline="0" dirty="0" err="1"/>
              <a:t>Линлаборатории</a:t>
            </a:r>
            <a:r>
              <a:rPr lang="ru-RU" baseline="0" dirty="0"/>
              <a:t> по подготовке фармацевтов. А именно – мы, совместно с группой компании ВИТА создали учебно-производственный комплекс. Т.Е. в завершении проекта сформировали аптеку, которая работает по принципам БП, в которой наши студенты стажируются на всех функциональных должностях.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31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E2C3A45-B4F3-45D4-A18E-9C34BBEEC463}" type="slidenum">
              <a:rPr lang="ru-RU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48</a:t>
            </a:fld>
            <a:endParaRPr lang="ru-RU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начале пятидесятых годов прошлого столетия,</a:t>
            </a:r>
            <a:r>
              <a:rPr lang="ru-RU" baseline="0" dirty="0"/>
              <a:t> ушлые до всего нового японцы на основе НОТ, разработали и внедрили в корпорации ТАЙОТА систему 5С.</a:t>
            </a:r>
          </a:p>
          <a:p>
            <a:r>
              <a:rPr lang="ru-RU" baseline="0" dirty="0"/>
              <a:t>Что же это такое? Система 5С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ACBAC-0551-40DC-ABF0-2C0A505E9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8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662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961188B-426E-4E6F-8119-48AA55E8ECD2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76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970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7F96248-013C-421E-8F52-1BB9730F1218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38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174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A880523-2E6B-4767-8E33-922E724D06F1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6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3796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2680BA5-FFF9-4C3A-857A-00BF6F4B0780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64BEC2E-4328-4BEA-9123-83E439E04AD1}" type="slidenum">
              <a:rPr lang="de-DE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de-DE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7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0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0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40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16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3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6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7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2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32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5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776D4-90DC-4151-ADB8-4D45EF12250D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AB46-CA09-469E-8C52-9F80326D8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0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5.jpeg"/><Relationship Id="rId3" Type="http://schemas.openxmlformats.org/officeDocument/2006/relationships/image" Target="../media/image1.jpeg"/><Relationship Id="rId7" Type="http://schemas.microsoft.com/office/2007/relationships/hdphoto" Target="../media/hdphoto11.wdp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microsoft.com/office/2007/relationships/hdphoto" Target="../media/hdphoto13.wdp"/><Relationship Id="rId5" Type="http://schemas.openxmlformats.org/officeDocument/2006/relationships/image" Target="../media/image70.jpeg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microsoft.com/office/2007/relationships/hdphoto" Target="../media/hdphoto12.wdp"/><Relationship Id="rId1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microsoft.com/office/2007/relationships/hdphoto" Target="../media/hdphoto1.wdp"/><Relationship Id="rId9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3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8232221" y="49378"/>
            <a:ext cx="778429" cy="86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1710" r="3518" b="2237"/>
          <a:stretch/>
        </p:blipFill>
        <p:spPr bwMode="auto">
          <a:xfrm>
            <a:off x="395536" y="836713"/>
            <a:ext cx="8615114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6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547664" y="4392582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8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779912" y="2639244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9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755077" y="1228682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r="7430"/>
          <a:stretch/>
        </p:blipFill>
        <p:spPr bwMode="auto">
          <a:xfrm>
            <a:off x="204990" y="31016"/>
            <a:ext cx="893996" cy="879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1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156176" y="4108349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2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735793" y="4481952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3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037350" y="3536748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13370" y="1163246"/>
            <a:ext cx="3004887" cy="82073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нижегородской области</a:t>
            </a:r>
            <a:endParaRPr lang="ru-RU" sz="16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677311" y="2951849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20" name="Picture 4" descr="C:\Users\TSO\Desktop\Э2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317272" y="3529362"/>
            <a:ext cx="360039" cy="36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1190853" y="56237"/>
            <a:ext cx="6760150" cy="8542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ГБПОУ НО «Нижегородский медицинский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16181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0786" name="Rectangle 2">
            <a:extLst/>
          </p:cNvPr>
          <p:cNvSpPr>
            <a:spLocks noChangeArrowheads="1"/>
          </p:cNvSpPr>
          <p:nvPr/>
        </p:nvSpPr>
        <p:spPr bwMode="auto">
          <a:xfrm>
            <a:off x="2041525" y="1625600"/>
            <a:ext cx="5078413" cy="3748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2268538" y="5465763"/>
            <a:ext cx="977900" cy="731837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3259138" y="4724400"/>
            <a:ext cx="952500" cy="728663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715000" y="2287588"/>
            <a:ext cx="949325" cy="730250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6677025" y="1525588"/>
            <a:ext cx="1069975" cy="747712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30792" name="Rectangle 8">
            <a:extLst/>
          </p:cNvPr>
          <p:cNvSpPr>
            <a:spLocks noChangeArrowheads="1"/>
          </p:cNvSpPr>
          <p:nvPr/>
        </p:nvSpPr>
        <p:spPr bwMode="auto">
          <a:xfrm>
            <a:off x="1293812" y="3486150"/>
            <a:ext cx="7488238" cy="1258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endParaRPr lang="en-GB" sz="2800" b="1" u="sng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  <a:p>
            <a:pPr algn="ctr" defTabSz="762000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Создание безупречной рабочей зоны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  <p:pic>
        <p:nvPicPr>
          <p:cNvPr id="32778" name="Picture 11" descr="5S 06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24175"/>
            <a:ext cx="1363663" cy="13684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283193" y="1340768"/>
            <a:ext cx="47434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помыть оборудование</a:t>
            </a: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очистить рабочее место</a:t>
            </a:r>
            <a:endParaRPr lang="en-US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выявить источники загрязнения</a:t>
            </a:r>
            <a:endParaRPr lang="en-US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устранить источники загрязнений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60319" y="116632"/>
            <a:ext cx="8640824" cy="83026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3 Шаг: Содержи в чистоте (уборка)</a:t>
            </a:r>
          </a:p>
        </p:txBody>
      </p:sp>
    </p:spTree>
    <p:extLst>
      <p:ext uri="{BB962C8B-B14F-4D97-AF65-F5344CB8AC3E}">
        <p14:creationId xmlns:p14="http://schemas.microsoft.com/office/powerpoint/2010/main" val="2463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06" name="Rectangle 2">
            <a:extLst/>
          </p:cNvPr>
          <p:cNvSpPr>
            <a:spLocks noChangeArrowheads="1"/>
          </p:cNvSpPr>
          <p:nvPr/>
        </p:nvSpPr>
        <p:spPr bwMode="auto">
          <a:xfrm>
            <a:off x="1597025" y="1624013"/>
            <a:ext cx="5078413" cy="3748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1476375" y="5289550"/>
            <a:ext cx="979488" cy="731838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2468563" y="4548188"/>
            <a:ext cx="952500" cy="728662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3436938" y="3805238"/>
            <a:ext cx="949325" cy="731837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289675" y="1357313"/>
            <a:ext cx="1068388" cy="749300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35912" name="Rectangle 8">
            <a:extLst/>
          </p:cNvPr>
          <p:cNvSpPr>
            <a:spLocks noChangeArrowheads="1"/>
          </p:cNvSpPr>
          <p:nvPr/>
        </p:nvSpPr>
        <p:spPr bwMode="auto">
          <a:xfrm>
            <a:off x="3678238" y="4489450"/>
            <a:ext cx="57499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Поддержание хорошего состояния рабочей зоны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  <p:pic>
        <p:nvPicPr>
          <p:cNvPr id="38922" name="Picture 11" descr="5S03B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15446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2"/>
          <p:cNvSpPr txBox="1">
            <a:spLocks noChangeArrowheads="1"/>
          </p:cNvSpPr>
          <p:nvPr/>
        </p:nvSpPr>
        <p:spPr bwMode="auto">
          <a:xfrm>
            <a:off x="250824" y="1916113"/>
            <a:ext cx="43268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обозначить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места,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требующие особого внимания</a:t>
            </a:r>
          </a:p>
          <a:p>
            <a:pPr eaLnBrk="1" hangingPunct="1">
              <a:buFontTx/>
              <a:buChar char="•"/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визуальные стандарты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44728" y="260648"/>
            <a:ext cx="8640824" cy="83026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4 Шаг: Стандартизация</a:t>
            </a:r>
          </a:p>
        </p:txBody>
      </p:sp>
    </p:spTree>
    <p:extLst>
      <p:ext uri="{BB962C8B-B14F-4D97-AF65-F5344CB8AC3E}">
        <p14:creationId xmlns:p14="http://schemas.microsoft.com/office/powerpoint/2010/main" val="27437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2" descr="http://img-fotki.yandex.ru/get/6000/ottenki-serogo.86/0_5d3bd_fff48556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48680"/>
            <a:ext cx="7913687" cy="60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2" name="Прямая со стрелкой 6"/>
          <p:cNvCxnSpPr>
            <a:cxnSpLocks noChangeShapeType="1"/>
          </p:cNvCxnSpPr>
          <p:nvPr/>
        </p:nvCxnSpPr>
        <p:spPr bwMode="auto">
          <a:xfrm rot="5400000" flipH="1" flipV="1">
            <a:off x="1552576" y="2266950"/>
            <a:ext cx="500062" cy="395287"/>
          </a:xfrm>
          <a:prstGeom prst="straightConnector1">
            <a:avLst/>
          </a:prstGeom>
          <a:noFill/>
          <a:ln w="79375" algn="ctr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Прямая со стрелкой 9"/>
          <p:cNvCxnSpPr>
            <a:cxnSpLocks noChangeShapeType="1"/>
          </p:cNvCxnSpPr>
          <p:nvPr/>
        </p:nvCxnSpPr>
        <p:spPr bwMode="auto">
          <a:xfrm rot="10800000">
            <a:off x="6286500" y="2214563"/>
            <a:ext cx="395288" cy="357187"/>
          </a:xfrm>
          <a:prstGeom prst="straightConnector1">
            <a:avLst/>
          </a:prstGeom>
          <a:noFill/>
          <a:ln w="79375" algn="ctr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4" name="Прямая со стрелкой 13"/>
          <p:cNvCxnSpPr>
            <a:cxnSpLocks noChangeShapeType="1"/>
          </p:cNvCxnSpPr>
          <p:nvPr/>
        </p:nvCxnSpPr>
        <p:spPr bwMode="auto">
          <a:xfrm rot="5400000" flipH="1" flipV="1">
            <a:off x="1947863" y="5838825"/>
            <a:ext cx="500062" cy="395288"/>
          </a:xfrm>
          <a:prstGeom prst="straightConnector1">
            <a:avLst/>
          </a:prstGeom>
          <a:noFill/>
          <a:ln w="79375" algn="ctr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5" name="Прямая со стрелкой 14"/>
          <p:cNvCxnSpPr>
            <a:cxnSpLocks noChangeShapeType="1"/>
          </p:cNvCxnSpPr>
          <p:nvPr/>
        </p:nvCxnSpPr>
        <p:spPr bwMode="auto">
          <a:xfrm rot="5400000" flipH="1" flipV="1">
            <a:off x="2739232" y="6266656"/>
            <a:ext cx="500062" cy="396875"/>
          </a:xfrm>
          <a:prstGeom prst="straightConnector1">
            <a:avLst/>
          </a:prstGeom>
          <a:noFill/>
          <a:ln w="79375" algn="ctr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6" name="Прямая со стрелкой 15"/>
          <p:cNvCxnSpPr>
            <a:cxnSpLocks noChangeShapeType="1"/>
          </p:cNvCxnSpPr>
          <p:nvPr/>
        </p:nvCxnSpPr>
        <p:spPr bwMode="auto">
          <a:xfrm rot="10800000">
            <a:off x="4638675" y="2643188"/>
            <a:ext cx="460375" cy="214312"/>
          </a:xfrm>
          <a:prstGeom prst="straightConnector1">
            <a:avLst/>
          </a:prstGeom>
          <a:noFill/>
          <a:ln w="79375" algn="ctr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86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Номер слайда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8E4596-1488-493F-B66D-9A771E08982E}" type="slidenum">
              <a:rPr lang="ru-RU" altLang="ru-RU" smtClean="0">
                <a:solidFill>
                  <a:schemeClr val="hlink"/>
                </a:solidFill>
              </a:rPr>
              <a:pPr/>
              <a:t>13</a:t>
            </a:fld>
            <a:endParaRPr lang="ru-RU" altLang="ru-RU">
              <a:solidFill>
                <a:schemeClr val="hlink"/>
              </a:solidFill>
            </a:endParaRPr>
          </a:p>
        </p:txBody>
      </p:sp>
      <p:sp>
        <p:nvSpPr>
          <p:cNvPr id="646146" name="Rectangle 2">
            <a:extLst/>
          </p:cNvPr>
          <p:cNvSpPr>
            <a:spLocks noChangeArrowheads="1"/>
          </p:cNvSpPr>
          <p:nvPr/>
        </p:nvSpPr>
        <p:spPr bwMode="auto">
          <a:xfrm>
            <a:off x="1681163" y="1624013"/>
            <a:ext cx="5080000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436813" y="5545138"/>
            <a:ext cx="981075" cy="731837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429000" y="4802188"/>
            <a:ext cx="954088" cy="730250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4405313" y="4059238"/>
            <a:ext cx="949325" cy="731837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5354638" y="3316288"/>
            <a:ext cx="950912" cy="730250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46152" name="Rectangle 8">
            <a:extLst/>
          </p:cNvPr>
          <p:cNvSpPr>
            <a:spLocks noChangeArrowheads="1"/>
          </p:cNvSpPr>
          <p:nvPr/>
        </p:nvSpPr>
        <p:spPr bwMode="auto">
          <a:xfrm>
            <a:off x="4140200" y="2550647"/>
            <a:ext cx="4955382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Следовать правилам, </a:t>
            </a:r>
          </a:p>
          <a:p>
            <a:pPr algn="ctr" defTabSz="762000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совершенствовать правила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  <p:pic>
        <p:nvPicPr>
          <p:cNvPr id="44042" name="Picture 11" descr="5S 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268413"/>
            <a:ext cx="1211263" cy="12969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155575" y="1268413"/>
            <a:ext cx="580707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соблюдать дисциплину</a:t>
            </a:r>
          </a:p>
          <a:p>
            <a:pPr eaLnBrk="1" hangingPunct="1"/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ежедневно применять принципы 5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непрерывная проверка</a:t>
            </a:r>
          </a:p>
          <a:p>
            <a:pPr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соблюдения стандартов</a:t>
            </a:r>
          </a:p>
          <a:p>
            <a:pPr eaLnBrk="1" hangingPunct="1">
              <a:buFontTx/>
              <a:buChar char="•"/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учеба персонала</a:t>
            </a:r>
          </a:p>
          <a:p>
            <a:pPr eaLnBrk="1" hangingPunct="1">
              <a:buFontTx/>
              <a:buChar char="•"/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улучшение разработанных</a:t>
            </a:r>
          </a:p>
          <a:p>
            <a:pPr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стандартов</a:t>
            </a:r>
          </a:p>
        </p:txBody>
      </p:sp>
      <p:pic>
        <p:nvPicPr>
          <p:cNvPr id="44044" name="Picture 17" descr="KaizenRad_PowerPoin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49688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8" descr="KaizenRad_Power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4546600"/>
            <a:ext cx="3841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9" descr="KaizenRad_Power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6162675"/>
            <a:ext cx="122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Text Box 20"/>
          <p:cNvSpPr txBox="1">
            <a:spLocks noChangeArrowheads="1"/>
          </p:cNvSpPr>
          <p:nvPr/>
        </p:nvSpPr>
        <p:spPr bwMode="auto">
          <a:xfrm>
            <a:off x="7732713" y="6308725"/>
            <a:ext cx="1016000" cy="38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de-DE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8" name="Text Box 22"/>
          <p:cNvSpPr txBox="1">
            <a:spLocks noChangeArrowheads="1"/>
          </p:cNvSpPr>
          <p:nvPr/>
        </p:nvSpPr>
        <p:spPr bwMode="auto">
          <a:xfrm rot="-5400000">
            <a:off x="7937500" y="5138059"/>
            <a:ext cx="1520825" cy="38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</a:t>
            </a:r>
            <a:endParaRPr lang="de-DE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7505" y="188640"/>
            <a:ext cx="8640824" cy="83026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5 Шаг: Совершенствуй (Учеба и дисциплина)</a:t>
            </a:r>
          </a:p>
        </p:txBody>
      </p:sp>
    </p:spTree>
    <p:extLst>
      <p:ext uri="{BB962C8B-B14F-4D97-AF65-F5344CB8AC3E}">
        <p14:creationId xmlns:p14="http://schemas.microsoft.com/office/powerpoint/2010/main" val="308951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367631" y="5877272"/>
            <a:ext cx="6408738" cy="6619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образовательной деятельности и качество подготовки студентов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51588" y="179475"/>
            <a:ext cx="8640824" cy="61044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системы 5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49253273"/>
              </p:ext>
            </p:extLst>
          </p:nvPr>
        </p:nvGraphicFramePr>
        <p:xfrm>
          <a:off x="251588" y="939551"/>
          <a:ext cx="8640824" cy="43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4139952" y="5260032"/>
            <a:ext cx="1008112" cy="6172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628800"/>
            <a:ext cx="8784976" cy="506664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2016 года по инициативе Управления по внутренней политике Администрации Президента Российской Федерации стартовал пилотный проект по совершенствованию системы оказания первичной медико-санитарной помощи </a:t>
            </a:r>
          </a:p>
          <a:p>
            <a:pPr algn="ctr">
              <a:lnSpc>
                <a:spcPts val="3000"/>
              </a:lnSpc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«Бережливая поликлиника». </a:t>
            </a:r>
          </a:p>
          <a:p>
            <a:pPr algn="ctr">
              <a:lnSpc>
                <a:spcPts val="3000"/>
              </a:lnSpc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Пилотный проект реализован Министерством здравоохранения Российской Федерации совместно с Государственной корпорацией по атомной энергии «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 целью внедрения в повседневную практику медицинских организаций, оказывающих первичную медико-санитарную помощь, технологий бережливого производства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lean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-технологий), способствующих созданию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пациентоориентированной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оказания медицинских услуг и благоприятной производственной среды.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16632"/>
            <a:ext cx="8784976" cy="13681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2016 год   </a:t>
            </a:r>
          </a:p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Пилотный проект </a:t>
            </a:r>
          </a:p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«Бережливая поликлиника»</a:t>
            </a:r>
          </a:p>
        </p:txBody>
      </p:sp>
      <p:pic>
        <p:nvPicPr>
          <p:cNvPr id="1026" name="Picture 2" descr="https://dgp1.irk.ru/wp-content/uploads/2018/05/eb6b18b1b7efe3853e4d95e702944e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6147"/>
            <a:ext cx="2376264" cy="96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81814" y="4293096"/>
            <a:ext cx="8568952" cy="164219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</a:p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 </a:t>
            </a:r>
          </a:p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оказания первичной медико-санитарной помощи»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54" y="2814110"/>
            <a:ext cx="2663829" cy="122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1872" y="419364"/>
            <a:ext cx="8928992" cy="200152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  <a:p>
            <a:pPr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Приоритетный проект </a:t>
            </a:r>
          </a:p>
          <a:p>
            <a:pPr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новой модели медицинской организации, оказывающей первичную медико-санитарную помощь»</a:t>
            </a:r>
          </a:p>
        </p:txBody>
      </p:sp>
    </p:spTree>
    <p:extLst>
      <p:ext uri="{BB962C8B-B14F-4D97-AF65-F5344CB8AC3E}">
        <p14:creationId xmlns:p14="http://schemas.microsoft.com/office/powerpoint/2010/main" val="34770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614" y="1527068"/>
            <a:ext cx="8801352" cy="517064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Нижегородского здравоохранения в специалистах среднего звена, подготовленных для работы в условиях «бережливой» медицины.</a:t>
            </a:r>
          </a:p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изучение новой модели медицинской организации и  создание условий для внедрения «бережливых» технологий в образовательный процесс;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внедрение инструментов «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бережливой» медицины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программу подготовки специалистов среднего звена всех специальностей;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организация курсов дополнительного профессионального образования младшего и среднего медицинского персонала по особенностям работы в  «бережливой» медицинской организации, оказывающей ПМСП;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создание  инновационного образовательного пространства в колледже, соответствующего стандартам «бережливого производства».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65614" y="158916"/>
            <a:ext cx="8801352" cy="13681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  </a:t>
            </a:r>
          </a:p>
          <a:p>
            <a:pPr>
              <a:lnSpc>
                <a:spcPts val="2500"/>
              </a:lnSpc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Пилотный проект </a:t>
            </a:r>
          </a:p>
          <a:p>
            <a:pPr>
              <a:lnSpc>
                <a:spcPts val="2500"/>
              </a:lnSpc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«Университеты «бережливых» технологий в образовательной деятельности  Нижегородского медицинского колледжа»</a:t>
            </a:r>
          </a:p>
        </p:txBody>
      </p:sp>
    </p:spTree>
    <p:extLst>
      <p:ext uri="{BB962C8B-B14F-4D97-AF65-F5344CB8AC3E}">
        <p14:creationId xmlns:p14="http://schemas.microsoft.com/office/powerpoint/2010/main" val="24262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754" y="764704"/>
            <a:ext cx="8702116" cy="590465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администрации колледжа к внедрению «бережливых» технологий: прохождение курсов повышения квалификации, участие в семинарах, научных конференциях, организованных Министерством образования, науки 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молодежной политики, Министерством здравоохранения Нижегородской области и представителями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рабочей группы преподавателей и специалистов колледжа для изучения и внедрения в образовательный процесс инструментов «бережливого производства».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Мотивация и обучение педагогического коллектива «бережливым» технологиям через проведение тематических советов, Школ педагогического мастерства, объединенных заседаний ЦМК, а также стажировку в  реально функционирующих «бережливых» медицинских организациях, оказывающих ПМСП.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2263" y="116632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проекта. Организационно-подготовительный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30679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4224" y="692696"/>
            <a:ext cx="8862272" cy="603758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ru-RU" altLang="ru-RU" sz="1900" b="1" dirty="0">
                <a:latin typeface="Times New Roman" pitchFamily="18" charset="0"/>
                <a:cs typeface="Times New Roman" pitchFamily="18" charset="0"/>
              </a:rPr>
              <a:t>Федеральный проект «бережливая поликлиника»</a:t>
            </a: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. Применение методов бережливого производства в медицинских организациях. Открытие проектов по улучшениям. Методические рекомендации (2017 год). </a:t>
            </a:r>
          </a:p>
          <a:p>
            <a:pPr marL="0">
              <a:spcBef>
                <a:spcPts val="0"/>
              </a:spcBef>
            </a:pPr>
            <a:r>
              <a:rPr lang="ru-RU" altLang="ru-RU" sz="1900" b="1" dirty="0">
                <a:latin typeface="Times New Roman" pitchFamily="18" charset="0"/>
                <a:cs typeface="Times New Roman" pitchFamily="18" charset="0"/>
              </a:rPr>
              <a:t>Паспорт федерального проекта «Развитие системы оказания первичной медико-санитарной помощи»</a:t>
            </a: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, утвержденный протоколом заседания проектного комитета по национальному проекту «Здравоохранение» от 14.12.2018 №3.</a:t>
            </a:r>
          </a:p>
          <a:p>
            <a:pPr marL="0">
              <a:spcBef>
                <a:spcPts val="0"/>
              </a:spcBef>
            </a:pP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Методические рекомендации Министерства здравоохранения РФ </a:t>
            </a:r>
            <a:r>
              <a:rPr lang="ru-RU" altLang="ru-RU" sz="1900" b="1" dirty="0">
                <a:latin typeface="Times New Roman" pitchFamily="18" charset="0"/>
                <a:cs typeface="Times New Roman" pitchFamily="18" charset="0"/>
              </a:rPr>
              <a:t>«Новая модель медицинской организации, оказывающей первичную медико-санитарную помощь» </a:t>
            </a: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(2019 год)</a:t>
            </a:r>
          </a:p>
          <a:p>
            <a:pPr marL="0">
              <a:spcBef>
                <a:spcPts val="0"/>
              </a:spcBef>
            </a:pP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Приказ Департамента здравоохранения г. Москвы от 06.04.2016 г. № 293 «Об утверждении Методических рекомендаций по реализации мероприятий </a:t>
            </a:r>
            <a:r>
              <a:rPr lang="ru-RU" altLang="ru-RU" sz="1900" b="1" dirty="0">
                <a:latin typeface="Times New Roman" pitchFamily="18" charset="0"/>
                <a:cs typeface="Times New Roman" pitchFamily="18" charset="0"/>
              </a:rPr>
              <a:t>«Московский стандарт поликлиники»</a:t>
            </a:r>
            <a:r>
              <a:rPr lang="ru-RU" altLang="ru-RU" sz="1900" dirty="0">
                <a:latin typeface="Times New Roman" pitchFamily="18" charset="0"/>
                <a:cs typeface="Times New Roman" pitchFamily="18" charset="0"/>
              </a:rPr>
              <a:t> и критериев оценки устойчивости его внедрения»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56020–2014 Бережливое производство. Основные положения и словарь.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56407–2015 Бережливое производство. Основные методы и инструменты. 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56404–2015 Бережливое производство. Требования к  системам менеджмента.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56906-2016 Бережливое производство. Организация рабочего пространства (5S).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56907-2016 Бережливое производство. Визуализация.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56907-2016 Бережливое производство. Стандартизация работы. </a:t>
            </a:r>
          </a:p>
          <a:p>
            <a:pPr marL="0">
              <a:spcBef>
                <a:spcPts val="0"/>
              </a:spcBef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ГОСТ Р 57523–2017 Бережливое производство. Руководство по  системе подготовки персонала.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2676" y="125760"/>
            <a:ext cx="8568952" cy="4229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нормативно-правовая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5069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-ca0451ed212bdd32f8d9e1cd64bf8c77.hb.bizmrg.com/iblock/6e4/6e4e479ca0ec0cbef5f573a509be8f55/5128f8ea72bc34c357d4c179f3a930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" y="0"/>
            <a:ext cx="1272131" cy="13637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 descr="https://medsestra52.ru/images/news/04042019/konf303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/>
          <a:stretch/>
        </p:blipFill>
        <p:spPr bwMode="auto">
          <a:xfrm>
            <a:off x="1291612" y="0"/>
            <a:ext cx="7852387" cy="13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43950"/>
            <a:ext cx="8568952" cy="2554545"/>
          </a:xfrm>
          <a:prstGeom prst="rect">
            <a:avLst/>
          </a:prstGeom>
          <a:ln w="6350"/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Возможности и перспективы применения </a:t>
            </a:r>
          </a:p>
          <a:p>
            <a:pPr algn="ctr"/>
            <a:r>
              <a:rPr lang="ru-RU" sz="4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бережливых» технологий </a:t>
            </a:r>
            <a:endParaRPr lang="ru-RU" sz="4000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в образовательной организации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9" y="4864843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>
                <a:latin typeface="Cambria" panose="02040503050406030204" pitchFamily="18" charset="0"/>
              </a:rPr>
              <a:t>В.Н. Гречко</a:t>
            </a:r>
          </a:p>
          <a:p>
            <a:pPr algn="r"/>
            <a:r>
              <a:rPr lang="ru-RU" sz="2000" b="1" i="1" dirty="0">
                <a:latin typeface="Cambria" panose="02040503050406030204" pitchFamily="18" charset="0"/>
              </a:rPr>
              <a:t>директор ГБПОУ НО НМК,</a:t>
            </a:r>
          </a:p>
          <a:p>
            <a:pPr algn="r"/>
            <a:r>
              <a:rPr lang="ru-RU" sz="2000" b="1" i="1" dirty="0">
                <a:latin typeface="Cambria" panose="02040503050406030204" pitchFamily="18" charset="0"/>
              </a:rPr>
              <a:t>доктор медицинских наук, профессор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 bwMode="auto">
          <a:xfrm>
            <a:off x="8147586" y="12597"/>
            <a:ext cx="994453" cy="1100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06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0" y="0"/>
            <a:ext cx="9155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61624" y="908720"/>
            <a:ext cx="8862272" cy="547260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Приказ Министерства здравоохранения Нижегородской области от 16.03.2018 г. № 116 «Об утверждении методических рекомендаций по реализации мероприятий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«Нижегородский стандарт поликлиники»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и критериев оценки устойчивости его внедрения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медицинских организациях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оказывающих первичную медико-санитарную помощь детскому населению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Приказ Министерства здравоохранения Нижегородской области от 20.03.2018 г. № 123 «Об утверждении методических рекомендаций по реализации мероприятий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«Нижегородский стандарт поликлиники»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и критериев оценки устойчивости его внедрения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медицинских организациях, оказывающих первичную медико-санитарную помощь взрослому населению».</a:t>
            </a:r>
          </a:p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Приказ Министерства здравоохранения Нижегородской области от 27.02.2019 г.  № 173л «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Об организации «Фабрики медицинских процессов» на базе ГБПОУ НО «Нижегородский медицинский колледж».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8284" y="125760"/>
            <a:ext cx="8568952" cy="5715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нормативно-правовая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32667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470" y="332656"/>
            <a:ext cx="8928992" cy="278537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модель медицинской организации </a:t>
            </a:r>
          </a:p>
          <a:p>
            <a:pPr algn="ctr">
              <a:lnSpc>
                <a:spcPts val="3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ориентирована на потребности пациента, бережное отношение к временному ресурсу...., организацию оказания медицинской помощи, которая основана на внедрении принципов «бережливого» производства в целях повышения удовлетворенности пациентов доступностью и качеством медицинской помощи, эффективного использования ресурсов системы здравоохранения.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214" y="4641426"/>
            <a:ext cx="8928992" cy="198592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Бережливое производство </a:t>
            </a:r>
          </a:p>
          <a:p>
            <a:pPr algn="ctr">
              <a:lnSpc>
                <a:spcPts val="3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концепция управления, основанная на </a:t>
            </a:r>
          </a:p>
          <a:p>
            <a:pPr algn="ctr">
              <a:lnSpc>
                <a:spcPts val="3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устранении всех видов потерь путем формирования непрерывного потока создания ценности с охватом всех процессов организации и их постоянного совершенствования через вовлечение персонала.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51711"/>
            <a:ext cx="2663829" cy="1229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s://dgp1.irk.ru/wp-content/uploads/2018/05/eb6b18b1b7efe3853e4d95e702944e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42" y="3251711"/>
            <a:ext cx="3276850" cy="1278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45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4224" y="1340768"/>
            <a:ext cx="8862272" cy="538951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1. Управление потоками пациентов.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2. Качество пространства.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3. Управление запасами.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4. Стандартизация процессов.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5. Качество медицинской помощи.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6. Доступность медицинской помощи.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7. Вовлеченность персонала в улучшения процессов.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8. Формирование системы управления.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9. Эффективность использования оборудования.</a:t>
            </a:r>
          </a:p>
          <a:p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показатель  качественной оценки каждого из критериев</a:t>
            </a:r>
          </a:p>
          <a:p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2676" y="125760"/>
            <a:ext cx="8568952" cy="78296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новой модели медицинской организации, оказывающей ПМСП</a:t>
            </a:r>
          </a:p>
        </p:txBody>
      </p:sp>
    </p:spTree>
    <p:extLst>
      <p:ext uri="{BB962C8B-B14F-4D97-AF65-F5344CB8AC3E}">
        <p14:creationId xmlns:p14="http://schemas.microsoft.com/office/powerpoint/2010/main" val="11388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097632733"/>
              </p:ext>
            </p:extLst>
          </p:nvPr>
        </p:nvGraphicFramePr>
        <p:xfrm>
          <a:off x="146452" y="1399724"/>
          <a:ext cx="8568952" cy="526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Группа 14"/>
          <p:cNvGrpSpPr/>
          <p:nvPr/>
        </p:nvGrpSpPr>
        <p:grpSpPr>
          <a:xfrm>
            <a:off x="2339753" y="4286026"/>
            <a:ext cx="6532758" cy="2376266"/>
            <a:chOff x="3007054" y="3130002"/>
            <a:chExt cx="5345873" cy="121758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5071197" y="1065859"/>
              <a:ext cx="1217588" cy="5345873"/>
            </a:xfrm>
            <a:prstGeom prst="round2Same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3128050" y="3213101"/>
              <a:ext cx="5097034" cy="1051389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19050" rIns="38100" bIns="19050" numCol="1" spcCol="1270" anchor="ctr" anchorCtr="0">
              <a:noAutofit/>
            </a:bodyPr>
            <a:lstStyle/>
            <a:p>
              <a:pPr marL="5805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endParaRPr lang="ru-RU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marL="5805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600" dirty="0">
                <a:solidFill>
                  <a:schemeClr val="tx1"/>
                </a:solidFill>
              </a:endParaRP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длительное ожидание в очереди в регистратуру;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частая потеря амбулаторных карт;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большие очереди у кабинетов врачей, процедурного кабинета;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неудобный процесс прохождения диспансеризации;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сложно записаться на прием к врачу;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трудно дозвониться до регистратуры;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грубое отношение в регистратуре;</a:t>
              </a:r>
            </a:p>
            <a:p>
              <a:pPr marL="343800" lvl="1" indent="-285750" defTabSz="4445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ru-RU" sz="1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отсутствие комфортных условий для пациентов в холлах поликлиники.</a:t>
              </a:r>
            </a:p>
            <a:p>
              <a:pPr marL="5805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805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Заголовок 1"/>
          <p:cNvSpPr txBox="1">
            <a:spLocks/>
          </p:cNvSpPr>
          <p:nvPr/>
        </p:nvSpPr>
        <p:spPr>
          <a:xfrm>
            <a:off x="-374848" y="1340768"/>
            <a:ext cx="9518848" cy="75010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7132" y="34208"/>
            <a:ext cx="8568952" cy="116254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проблем, решение которых легло в основу разработки проектов модернизации поликлиники</a:t>
            </a:r>
          </a:p>
        </p:txBody>
      </p:sp>
    </p:spTree>
    <p:extLst>
      <p:ext uri="{BB962C8B-B14F-4D97-AF65-F5344CB8AC3E}">
        <p14:creationId xmlns:p14="http://schemas.microsoft.com/office/powerpoint/2010/main" val="10992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79512" y="188640"/>
            <a:ext cx="8526128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работы регистратуры»</a:t>
            </a:r>
          </a:p>
        </p:txBody>
      </p:sp>
      <p:pic>
        <p:nvPicPr>
          <p:cNvPr id="1026" name="Picture 2" descr="C:\Windows\system32\config\systemprofile\Downloads\IMG_340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2376264" cy="1512168"/>
          </a:xfrm>
          <a:prstGeom prst="rect">
            <a:avLst/>
          </a:prstGeom>
          <a:noFill/>
        </p:spPr>
      </p:pic>
      <p:pic>
        <p:nvPicPr>
          <p:cNvPr id="1027" name="Picture 3" descr="\\F-server\vipnet\Лазарева\ФОТО_бережливая пол-ка\регистратура_было\IMG_09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2376264" cy="1656184"/>
          </a:xfrm>
          <a:prstGeom prst="rect">
            <a:avLst/>
          </a:prstGeom>
          <a:noFill/>
        </p:spPr>
      </p:pic>
      <p:pic>
        <p:nvPicPr>
          <p:cNvPr id="1028" name="Picture 4" descr="\\F-server\vipnet\Лазарева\ФОТО_бережливая пол-ка\регистратура_было\IMG_09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201816"/>
            <a:ext cx="2376264" cy="1395536"/>
          </a:xfrm>
          <a:prstGeom prst="rect">
            <a:avLst/>
          </a:prstGeom>
          <a:noFill/>
        </p:spPr>
      </p:pic>
      <p:pic>
        <p:nvPicPr>
          <p:cNvPr id="1029" name="Picture 5" descr="\\F-server\vipnet\БЕРЕЖЛИВАЯ ПОЛИКЛИНИКА\ГП 4\фото БП после\IMG_30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356992"/>
            <a:ext cx="2736304" cy="1512168"/>
          </a:xfrm>
          <a:prstGeom prst="rect">
            <a:avLst/>
          </a:prstGeom>
          <a:noFill/>
        </p:spPr>
      </p:pic>
      <p:pic>
        <p:nvPicPr>
          <p:cNvPr id="1030" name="Picture 6" descr="\\F-server\vipnet\БЕРЕЖЛИВАЯ ПОЛИКЛИНИКА\ГП 4\фото БП после\IMG_30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556792"/>
            <a:ext cx="2448272" cy="1656184"/>
          </a:xfrm>
          <a:prstGeom prst="rect">
            <a:avLst/>
          </a:prstGeom>
          <a:noFill/>
        </p:spPr>
      </p:pic>
      <p:pic>
        <p:nvPicPr>
          <p:cNvPr id="1031" name="Picture 7" descr="\\F-server\vipnet\БЕРЕЖЛИВАЯ ПОЛИКЛИНИКА\ГП 4\фото БП после\IMG_30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69526" y="4941168"/>
            <a:ext cx="1936114" cy="1584176"/>
          </a:xfrm>
          <a:prstGeom prst="rect">
            <a:avLst/>
          </a:prstGeom>
          <a:noFill/>
        </p:spPr>
      </p:pic>
      <p:pic>
        <p:nvPicPr>
          <p:cNvPr id="1032" name="Picture 8" descr="\\F-server\vipnet\БЕРЕЖЛИВАЯ ПОЛИКЛИНИКА\ГП 4\фото БП после\IMG_306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91880" y="5013176"/>
            <a:ext cx="2376264" cy="1451992"/>
          </a:xfrm>
          <a:prstGeom prst="rect">
            <a:avLst/>
          </a:prstGeom>
          <a:noFill/>
        </p:spPr>
      </p:pic>
      <p:pic>
        <p:nvPicPr>
          <p:cNvPr id="1033" name="Picture 9" descr="\\F-server\vipnet\БЕРЕЖЛИВАЯ ПОЛИКЛИНИКА\ГП 4\фото БП после\IMG_307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2320032" cy="1668016"/>
          </a:xfrm>
          <a:prstGeom prst="rect">
            <a:avLst/>
          </a:prstGeom>
          <a:noFill/>
        </p:spPr>
      </p:pic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611560" y="854024"/>
            <a:ext cx="1619672" cy="43204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sp>
        <p:nvSpPr>
          <p:cNvPr id="17" name="Текст 15"/>
          <p:cNvSpPr txBox="1">
            <a:spLocks/>
          </p:cNvSpPr>
          <p:nvPr/>
        </p:nvSpPr>
        <p:spPr>
          <a:xfrm>
            <a:off x="5346340" y="840577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</p:spTree>
    <p:extLst>
      <p:ext uri="{BB962C8B-B14F-4D97-AF65-F5344CB8AC3E}">
        <p14:creationId xmlns:p14="http://schemas.microsoft.com/office/powerpoint/2010/main" val="28257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248" y="198107"/>
            <a:ext cx="8318807" cy="58477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Информатизация деятельности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297" y="854969"/>
            <a:ext cx="8550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продукты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РМИС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АИС Поликлиника</a:t>
            </a:r>
          </a:p>
        </p:txBody>
      </p:sp>
      <p:pic>
        <p:nvPicPr>
          <p:cNvPr id="6" name="Picture 2" descr="http://i.imgur.com/NxrmHd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7" y="2636912"/>
            <a:ext cx="3995773" cy="36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37" y="2649070"/>
            <a:ext cx="4107218" cy="36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87614" y="95325"/>
            <a:ext cx="8713742" cy="83099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«Повышение эффективности процесса работы дневного стационара»</a:t>
            </a:r>
          </a:p>
        </p:txBody>
      </p:sp>
      <p:sp>
        <p:nvSpPr>
          <p:cNvPr id="8" name="Текст 15"/>
          <p:cNvSpPr txBox="1">
            <a:spLocks/>
          </p:cNvSpPr>
          <p:nvPr/>
        </p:nvSpPr>
        <p:spPr>
          <a:xfrm>
            <a:off x="5292080" y="926322"/>
            <a:ext cx="233975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  <p:sp>
        <p:nvSpPr>
          <p:cNvPr id="10" name="Текст 15"/>
          <p:cNvSpPr txBox="1">
            <a:spLocks/>
          </p:cNvSpPr>
          <p:nvPr/>
        </p:nvSpPr>
        <p:spPr>
          <a:xfrm>
            <a:off x="1043608" y="943634"/>
            <a:ext cx="16916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БЫЛО</a:t>
            </a:r>
          </a:p>
        </p:txBody>
      </p:sp>
      <p:pic>
        <p:nvPicPr>
          <p:cNvPr id="6146" name="Picture 2" descr="\\F-server\vipnet\БЕРЕЖЛИВАЯ ПОЛИКЛИНИКА\ГП 4\фото БП после\IMG_3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614" y="2032026"/>
            <a:ext cx="3160250" cy="3895191"/>
          </a:xfrm>
          <a:prstGeom prst="rect">
            <a:avLst/>
          </a:prstGeom>
          <a:noFill/>
        </p:spPr>
      </p:pic>
      <p:pic>
        <p:nvPicPr>
          <p:cNvPr id="6147" name="Picture 3" descr="\\F-server\vipnet\БЕРЕЖЛИВАЯ ПОЛИКЛИНИКА\ГП 4\фото БП после\IMG_3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9089" y="2304428"/>
            <a:ext cx="2702867" cy="3440012"/>
          </a:xfrm>
          <a:prstGeom prst="rect">
            <a:avLst/>
          </a:prstGeom>
          <a:noFill/>
        </p:spPr>
      </p:pic>
      <p:pic>
        <p:nvPicPr>
          <p:cNvPr id="6148" name="Picture 4" descr="\\F-server\vipnet\БЕРЕЖЛИВАЯ ПОЛИКЛИНИКА\ГП 4\фото БП после\IMG_3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88224" y="1375682"/>
            <a:ext cx="2253246" cy="2673242"/>
          </a:xfrm>
          <a:prstGeom prst="rect">
            <a:avLst/>
          </a:prstGeom>
          <a:noFill/>
        </p:spPr>
      </p:pic>
      <p:pic>
        <p:nvPicPr>
          <p:cNvPr id="6149" name="Picture 5" descr="\\F-server\vipnet\БЕРЕЖЛИВАЯ ПОЛИКЛИНИКА\ГП 4\фото БП после\IMG_30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88224" y="4096510"/>
            <a:ext cx="2253246" cy="2655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7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219281" y="116631"/>
            <a:ext cx="8713742" cy="83099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процесса работы врача участкового терапевта» </a:t>
            </a:r>
          </a:p>
        </p:txBody>
      </p:sp>
      <p:pic>
        <p:nvPicPr>
          <p:cNvPr id="4099" name="Picture 3" descr="\\F-server\vipnet\Лазарева\ФОТО_бережливая пол-ка\терапия_было\IMG_1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024336" cy="2636912"/>
          </a:xfrm>
          <a:prstGeom prst="rect">
            <a:avLst/>
          </a:prstGeom>
          <a:noFill/>
        </p:spPr>
      </p:pic>
      <p:sp>
        <p:nvSpPr>
          <p:cNvPr id="12" name="Текст 15"/>
          <p:cNvSpPr txBox="1">
            <a:spLocks/>
          </p:cNvSpPr>
          <p:nvPr/>
        </p:nvSpPr>
        <p:spPr>
          <a:xfrm>
            <a:off x="1115616" y="1124744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БЫЛО</a:t>
            </a:r>
          </a:p>
        </p:txBody>
      </p:sp>
      <p:sp>
        <p:nvSpPr>
          <p:cNvPr id="13" name="Текст 15"/>
          <p:cNvSpPr txBox="1">
            <a:spLocks/>
          </p:cNvSpPr>
          <p:nvPr/>
        </p:nvSpPr>
        <p:spPr>
          <a:xfrm>
            <a:off x="6012160" y="1052736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  <p:pic>
        <p:nvPicPr>
          <p:cNvPr id="4101" name="Picture 5" descr="\\F-server\vipnet\БЕРЕЖЛИВАЯ ПОЛИКЛИНИКА\ГП 4\фото БП после\IMG_3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168352" cy="2664296"/>
          </a:xfrm>
          <a:prstGeom prst="rect">
            <a:avLst/>
          </a:prstGeom>
          <a:noFill/>
        </p:spPr>
      </p:pic>
      <p:pic>
        <p:nvPicPr>
          <p:cNvPr id="4102" name="Picture 6" descr="\\F-server\vipnet\БЕРЕЖЛИВАЯ ПОЛИКЛИНИКА\ГП 4\фото БП после\IMG_3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040112" cy="2028056"/>
          </a:xfrm>
          <a:prstGeom prst="rect">
            <a:avLst/>
          </a:prstGeom>
          <a:noFill/>
        </p:spPr>
      </p:pic>
      <p:pic>
        <p:nvPicPr>
          <p:cNvPr id="4103" name="Picture 7" descr="\\F-server\vipnet\БЕРЕЖЛИВАЯ ПОЛИКЛИНИКА\ГП 4\фото БП после\IMG_30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184128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8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87614" y="116632"/>
            <a:ext cx="8526128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процесса забора крови»</a:t>
            </a:r>
          </a:p>
        </p:txBody>
      </p:sp>
      <p:pic>
        <p:nvPicPr>
          <p:cNvPr id="3074" name="Picture 2" descr="\\F-server\vipnet\Лазарева\ФОТО_бережливая пол-ка\процедурный_было\IMG_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528392" cy="2232248"/>
          </a:xfrm>
          <a:prstGeom prst="rect">
            <a:avLst/>
          </a:prstGeom>
          <a:noFill/>
        </p:spPr>
      </p:pic>
      <p:pic>
        <p:nvPicPr>
          <p:cNvPr id="3075" name="Picture 3" descr="\\F-server\vipnet\Лазарева\ФОТО_бережливая пол-ка\процедурный_было\IMG_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3528392" cy="2420888"/>
          </a:xfrm>
          <a:prstGeom prst="rect">
            <a:avLst/>
          </a:prstGeom>
          <a:noFill/>
        </p:spPr>
      </p:pic>
      <p:pic>
        <p:nvPicPr>
          <p:cNvPr id="3076" name="Picture 4" descr="\\F-server\vipnet\БЕРЕЖЛИВАЯ ПОЛИКЛИНИКА\ГП 4\фото БП после\IMG_3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77072"/>
            <a:ext cx="3528392" cy="2460104"/>
          </a:xfrm>
          <a:prstGeom prst="rect">
            <a:avLst/>
          </a:prstGeom>
          <a:noFill/>
        </p:spPr>
      </p:pic>
      <p:pic>
        <p:nvPicPr>
          <p:cNvPr id="3077" name="Picture 5" descr="\\F-server\vipnet\БЕРЕЖЛИВАЯ ПОЛИКЛИНИКА\ГП 4\фото БП после\IMG_30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628800"/>
            <a:ext cx="3528392" cy="2232248"/>
          </a:xfrm>
          <a:prstGeom prst="rect">
            <a:avLst/>
          </a:prstGeom>
          <a:noFill/>
        </p:spPr>
      </p:pic>
      <p:sp>
        <p:nvSpPr>
          <p:cNvPr id="11" name="Текст 15"/>
          <p:cNvSpPr txBox="1">
            <a:spLocks/>
          </p:cNvSpPr>
          <p:nvPr/>
        </p:nvSpPr>
        <p:spPr>
          <a:xfrm>
            <a:off x="1610090" y="1070550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БЫЛО</a:t>
            </a:r>
          </a:p>
        </p:txBody>
      </p:sp>
      <p:sp>
        <p:nvSpPr>
          <p:cNvPr id="12" name="Текст 15"/>
          <p:cNvSpPr txBox="1">
            <a:spLocks/>
          </p:cNvSpPr>
          <p:nvPr/>
        </p:nvSpPr>
        <p:spPr>
          <a:xfrm>
            <a:off x="5886400" y="1043656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</p:spTree>
    <p:extLst>
      <p:ext uri="{BB962C8B-B14F-4D97-AF65-F5344CB8AC3E}">
        <p14:creationId xmlns:p14="http://schemas.microsoft.com/office/powerpoint/2010/main" val="17569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0" y="1685925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92052" y="116632"/>
            <a:ext cx="8713742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«Организация работы сестринского поста» </a:t>
            </a:r>
          </a:p>
        </p:txBody>
      </p:sp>
      <p:pic>
        <p:nvPicPr>
          <p:cNvPr id="8" name="Picture 2" descr="\\F-server\vipnet\Лазарева\ФОТО_бережливая пол-ка\терапия_было\IMG_0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628800"/>
            <a:ext cx="3600400" cy="2215631"/>
          </a:xfrm>
          <a:prstGeom prst="rect">
            <a:avLst/>
          </a:prstGeom>
          <a:noFill/>
        </p:spPr>
      </p:pic>
      <p:pic>
        <p:nvPicPr>
          <p:cNvPr id="5122" name="Picture 2" descr="\\F-server\vipnet\Лазарева\ФОТО_бережливая пол-ка\терапия_было\IMG_09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49080"/>
            <a:ext cx="3600400" cy="2284869"/>
          </a:xfrm>
          <a:prstGeom prst="rect">
            <a:avLst/>
          </a:prstGeom>
          <a:noFill/>
        </p:spPr>
      </p:pic>
      <p:sp>
        <p:nvSpPr>
          <p:cNvPr id="11" name="Текст 15"/>
          <p:cNvSpPr txBox="1">
            <a:spLocks/>
          </p:cNvSpPr>
          <p:nvPr/>
        </p:nvSpPr>
        <p:spPr>
          <a:xfrm>
            <a:off x="1043608" y="908720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БЫЛО</a:t>
            </a:r>
          </a:p>
        </p:txBody>
      </p:sp>
      <p:sp>
        <p:nvSpPr>
          <p:cNvPr id="12" name="Текст 15"/>
          <p:cNvSpPr txBox="1">
            <a:spLocks/>
          </p:cNvSpPr>
          <p:nvPr/>
        </p:nvSpPr>
        <p:spPr>
          <a:xfrm>
            <a:off x="5825226" y="908720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  <p:pic>
        <p:nvPicPr>
          <p:cNvPr id="5123" name="Picture 3" descr="\\F-server\vipnet\БЕРЕЖЛИВАЯ ПОЛИКЛИНИКА\ГП 4\фото БП после\IMG_3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628799"/>
            <a:ext cx="3967116" cy="2215631"/>
          </a:xfrm>
          <a:prstGeom prst="rect">
            <a:avLst/>
          </a:prstGeom>
          <a:noFill/>
        </p:spPr>
      </p:pic>
      <p:pic>
        <p:nvPicPr>
          <p:cNvPr id="5124" name="Picture 4" descr="\\F-server\vipnet\БЕРЕЖЛИВАЯ ПОЛИКЛИНИКА\ГП 4\фото БП после\IMG_30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083021"/>
            <a:ext cx="3967116" cy="2421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5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395288" y="981075"/>
            <a:ext cx="80645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000000"/>
                </a:solidFill>
                <a:latin typeface="Monotype Corsiva" panose="03010101010201010101" pitchFamily="66" charset="0"/>
              </a:rPr>
              <a:t>«Прежде чем распускать слюни на</a:t>
            </a:r>
          </a:p>
          <a:p>
            <a:pPr eaLnBrk="1" hangingPunct="1"/>
            <a:r>
              <a:rPr lang="ru-RU" altLang="ru-RU" sz="4000" b="1">
                <a:solidFill>
                  <a:srgbClr val="000000"/>
                </a:solidFill>
                <a:latin typeface="Monotype Corsiva" panose="03010101010201010101" pitchFamily="66" charset="0"/>
              </a:rPr>
              <a:t>заморские чудеса – наведи порядок на</a:t>
            </a:r>
          </a:p>
          <a:p>
            <a:pPr eaLnBrk="1" hangingPunct="1"/>
            <a:r>
              <a:rPr lang="ru-RU" altLang="ru-RU" sz="4000" b="1">
                <a:solidFill>
                  <a:srgbClr val="000000"/>
                </a:solidFill>
                <a:latin typeface="Monotype Corsiva" panose="03010101010201010101" pitchFamily="66" charset="0"/>
              </a:rPr>
              <a:t>собственном рабочем столе»     </a:t>
            </a:r>
          </a:p>
          <a:p>
            <a:pPr algn="ctr" eaLnBrk="1" hangingPunct="1"/>
            <a:r>
              <a:rPr lang="ru-RU" altLang="ru-RU" sz="4000" b="1">
                <a:solidFill>
                  <a:srgbClr val="000000"/>
                </a:solidFill>
                <a:latin typeface="Monotype Corsiva" panose="03010101010201010101" pitchFamily="66" charset="0"/>
              </a:rPr>
              <a:t>					А. К. Гастев</a:t>
            </a:r>
          </a:p>
          <a:p>
            <a:pPr algn="ctr" eaLnBrk="1" hangingPunct="1"/>
            <a:r>
              <a:rPr lang="ru-RU" altLang="ru-RU" sz="2400" b="1">
                <a:solidFill>
                  <a:srgbClr val="000000"/>
                </a:solidFill>
                <a:latin typeface="Monotype Corsiva" panose="03010101010201010101" pitchFamily="66" charset="0"/>
              </a:rPr>
              <a:t>( Научная Организация Труда 1921г.</a:t>
            </a:r>
          </a:p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Monotype Corsiva" panose="03010101010201010101" pitchFamily="66" charset="0"/>
              </a:rPr>
              <a:t>Алексей Капитонович Гастев - основатель и руководитель Центрального института труда (ЦИТ), создатель "социальной инженерии" - науки о рациональном, организованном, производительном и красивом человеческом труде.)</a:t>
            </a:r>
          </a:p>
          <a:p>
            <a:pPr algn="ctr" eaLnBrk="1" hangingPunct="1"/>
            <a:endParaRPr lang="ru-RU" altLang="ru-RU" sz="4000" b="1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0" y="1685925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243190" y="116632"/>
            <a:ext cx="8713742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отделения профилактики» </a:t>
            </a:r>
          </a:p>
        </p:txBody>
      </p:sp>
      <p:sp>
        <p:nvSpPr>
          <p:cNvPr id="11" name="Текст 15"/>
          <p:cNvSpPr txBox="1">
            <a:spLocks/>
          </p:cNvSpPr>
          <p:nvPr/>
        </p:nvSpPr>
        <p:spPr>
          <a:xfrm>
            <a:off x="1076527" y="692696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БЫЛО</a:t>
            </a:r>
          </a:p>
        </p:txBody>
      </p:sp>
      <p:sp>
        <p:nvSpPr>
          <p:cNvPr id="12" name="Текст 15"/>
          <p:cNvSpPr txBox="1">
            <a:spLocks/>
          </p:cNvSpPr>
          <p:nvPr/>
        </p:nvSpPr>
        <p:spPr>
          <a:xfrm>
            <a:off x="5850414" y="692696"/>
            <a:ext cx="161967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00" y="1382342"/>
            <a:ext cx="3182524" cy="242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r="21896" b="6340"/>
          <a:stretch/>
        </p:blipFill>
        <p:spPr bwMode="auto">
          <a:xfrm>
            <a:off x="510678" y="1382342"/>
            <a:ext cx="3024336" cy="24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7" y="4189425"/>
            <a:ext cx="356787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/>
          <a:stretch/>
        </p:blipFill>
        <p:spPr bwMode="auto">
          <a:xfrm>
            <a:off x="4667950" y="4255103"/>
            <a:ext cx="3934223" cy="230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8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0" y="1685925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243190" y="116632"/>
            <a:ext cx="8713742" cy="83099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оказания неотложной помощи пациентам»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2" y="5373216"/>
            <a:ext cx="8713742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 на доврачебном приеме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8" y="1594950"/>
            <a:ext cx="4280490" cy="323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4829" r="2870" b="6374"/>
          <a:stretch/>
        </p:blipFill>
        <p:spPr bwMode="auto">
          <a:xfrm>
            <a:off x="4685410" y="1594950"/>
            <a:ext cx="4188487" cy="323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9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461" y="116632"/>
            <a:ext cx="8631282" cy="46166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5080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удовлетворенности пациентов организацией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537" y="1102948"/>
            <a:ext cx="4026626" cy="1544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Организовать обратную связь с населением</a:t>
            </a:r>
          </a:p>
        </p:txBody>
      </p:sp>
      <p:pic>
        <p:nvPicPr>
          <p:cNvPr id="24578" name="Picture 2" descr="https://cf.ppt-online.org/files1/slide/h/HLZidE7zkYm2T5uWDcOUQlg3Voh8CnfajywPSv/slide-37.jpg"/>
          <p:cNvPicPr>
            <a:picLocks noChangeAspect="1" noChangeArrowheads="1"/>
          </p:cNvPicPr>
          <p:nvPr/>
        </p:nvPicPr>
        <p:blipFill>
          <a:blip r:embed="rId4"/>
          <a:srcRect b="6337"/>
          <a:stretch>
            <a:fillRect/>
          </a:stretch>
        </p:blipFill>
        <p:spPr bwMode="auto">
          <a:xfrm>
            <a:off x="4267351" y="692696"/>
            <a:ext cx="3302521" cy="3089217"/>
          </a:xfrm>
          <a:prstGeom prst="rect">
            <a:avLst/>
          </a:prstGeom>
          <a:noFill/>
        </p:spPr>
      </p:pic>
      <p:pic>
        <p:nvPicPr>
          <p:cNvPr id="1026" name="Picture 2" descr="https://s15.stc.all.kpcdn.net/share/i/12/10625111/inx960x640.jpg"/>
          <p:cNvPicPr>
            <a:picLocks noChangeAspect="1" noChangeArrowheads="1"/>
          </p:cNvPicPr>
          <p:nvPr/>
        </p:nvPicPr>
        <p:blipFill>
          <a:blip r:embed="rId5"/>
          <a:srcRect l="2426" t="8352" r="4002" b="3577"/>
          <a:stretch>
            <a:fillRect/>
          </a:stretch>
        </p:blipFill>
        <p:spPr bwMode="auto">
          <a:xfrm>
            <a:off x="5750923" y="2969953"/>
            <a:ext cx="3266357" cy="3467425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0" y="2756011"/>
            <a:ext cx="3895311" cy="389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t="22460" r="27525" b="26837"/>
          <a:stretch/>
        </p:blipFill>
        <p:spPr bwMode="auto">
          <a:xfrm>
            <a:off x="-17169" y="702920"/>
            <a:ext cx="91440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229200"/>
            <a:ext cx="9144000" cy="1628800"/>
          </a:xfrm>
          <a:prstGeom prst="rect">
            <a:avLst/>
          </a:prstGeom>
          <a:solidFill>
            <a:schemeClr val="accent6">
              <a:lumMod val="40000"/>
              <a:lumOff val="60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«Городская поликлиника №4 </a:t>
            </a:r>
          </a:p>
          <a:p>
            <a:pPr algn="ctr">
              <a:defRPr/>
            </a:pP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Канавинского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г. Нижнего Новгорода»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Реальная модель «бережливой поликлиники» </a:t>
            </a:r>
          </a:p>
        </p:txBody>
      </p:sp>
    </p:spTree>
    <p:extLst>
      <p:ext uri="{BB962C8B-B14F-4D97-AF65-F5344CB8AC3E}">
        <p14:creationId xmlns:p14="http://schemas.microsoft.com/office/powerpoint/2010/main" val="9241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754" y="1124744"/>
            <a:ext cx="8702116" cy="547260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работы регистратуры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-центра, организация регистратуры по типу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ресепшн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система электронной очереди, запись через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инфомат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оптимальной внутренней логистики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(совершенствование системы маршрутизации пациентов, выравнивание потоков и сокращение времени протекания процессов).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электронного документооборота.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удобной эргономики на  рабочих местах персонала.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использование ресурсов сестринских служб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(обеспечение равномерной загрузки медицинского персонала, совмещение функций).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комфортной и доступной среды для пациентов, в </a:t>
            </a:r>
            <a:r>
              <a:rPr lang="ru-RU" sz="2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лиц с ограниченными возможностями здоровья.</a:t>
            </a:r>
          </a:p>
          <a:p>
            <a:pPr marL="457200" indent="-457200" algn="just">
              <a:buAutoNum type="arabicPeriod"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медицинской и социальной сферы.</a:t>
            </a:r>
          </a:p>
          <a:p>
            <a:pPr marL="457200" indent="-457200" algn="just">
              <a:buAutoNum type="arabicPeriod"/>
            </a:pP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2263" y="116632"/>
            <a:ext cx="8702116" cy="79208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внедрения «бережливых» технологий в медицинские организации, оказывающие ПМСП</a:t>
            </a:r>
          </a:p>
        </p:txBody>
      </p:sp>
    </p:spTree>
    <p:extLst>
      <p:ext uri="{BB962C8B-B14F-4D97-AF65-F5344CB8AC3E}">
        <p14:creationId xmlns:p14="http://schemas.microsoft.com/office/powerpoint/2010/main" val="1931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754" y="908720"/>
            <a:ext cx="8702116" cy="56886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в области основного профессионального образования</a:t>
            </a:r>
          </a:p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новой модели выпускника, владеющего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«бережливыми» технологиями в медицинской практике.</a:t>
            </a:r>
          </a:p>
          <a:p>
            <a:pPr marL="457200" indent="-4572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и открытие центра «Фабрика медицинских процессов» и учебно-производственного комплекса «Бережливая аптека» для создания инновационного пространства сравнительного моделирования практической деятельности медицинского и фармацевтического персонала в условиях традиционного и «бережливого» рабочего места.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2263" y="116632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проекта. Организационно-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" y="1700808"/>
            <a:ext cx="2928765" cy="1854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80" y="1743098"/>
            <a:ext cx="2709462" cy="1812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37" y="1743098"/>
            <a:ext cx="2528372" cy="18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19" y="4164377"/>
            <a:ext cx="3194891" cy="2476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39486"/>
            <a:ext cx="3300597" cy="2475448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51682" y="62264"/>
            <a:ext cx="7227542" cy="11430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НО «Нижегородский медицинский колледж»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центр 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«Фабрика медицинских процессов»</a:t>
            </a:r>
          </a:p>
        </p:txBody>
      </p:sp>
      <p:pic>
        <p:nvPicPr>
          <p:cNvPr id="12" name="Объект 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004"/>
            <a:ext cx="1751681" cy="1121260"/>
          </a:xfrm>
          <a:prstGeom prst="rect">
            <a:avLst/>
          </a:prstGeom>
          <a:solidFill>
            <a:schemeClr val="lt1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566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3870" y="62264"/>
            <a:ext cx="8675354" cy="11430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НО «Нижегородский медицинский колледж»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Учебно-производственный комплекс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«Бережливая аптека»</a:t>
            </a:r>
          </a:p>
        </p:txBody>
      </p:sp>
      <p:pic>
        <p:nvPicPr>
          <p:cNvPr id="9" name="Рисунок 8" descr="https://pp.userapi.com/c850628/v850628862/1003fe/cA2xY2nbFw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99" y="1536284"/>
            <a:ext cx="2035882" cy="2592288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F:\Учебная аптека ВИТА\IMG_6850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" t="2822" r="9169" b="3224"/>
          <a:stretch/>
        </p:blipFill>
        <p:spPr bwMode="auto">
          <a:xfrm>
            <a:off x="6588224" y="3861048"/>
            <a:ext cx="2391000" cy="2833276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Учебная аптека ВИТА\IMG_6831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81" b="4426"/>
          <a:stretch/>
        </p:blipFill>
        <p:spPr bwMode="auto">
          <a:xfrm>
            <a:off x="3131838" y="4309387"/>
            <a:ext cx="1724025" cy="228917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F:\Учебная аптека ВИТА\IMG_6838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0" y="4590693"/>
            <a:ext cx="2650069" cy="172656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GLAVMETOD\Desktop\Учебная аптека ВИТА\IMG_687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31" y="4482260"/>
            <a:ext cx="1295619" cy="19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AVMETOD\Desktop\IMG_909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3285" r="30422" b="26396"/>
          <a:stretch/>
        </p:blipFill>
        <p:spPr bwMode="auto">
          <a:xfrm>
            <a:off x="2830813" y="1827174"/>
            <a:ext cx="2588121" cy="20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AVMETOD\Desktop\IMG_909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30351" r="18121"/>
          <a:stretch/>
        </p:blipFill>
        <p:spPr bwMode="auto">
          <a:xfrm>
            <a:off x="5612150" y="1451675"/>
            <a:ext cx="3367073" cy="19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754" y="1844824"/>
            <a:ext cx="8702116" cy="33843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Актуализация содержания рабочих программ учебных дисциплин и профессиональных модулей всех специальностей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(наполнение содержания занятий инструментами «бережливых» технологий: рабочее место по системе 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стандартизация деятельности специалиста, психологическая компетентность и поведенческая культура  персонала «бережливой» медицинской организации и др.).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5296" y="116632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проекта. Организационно-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0339" y="1456493"/>
            <a:ext cx="2880320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ОПД.09.  Психология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00781" y="1276473"/>
            <a:ext cx="5487540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компетентность и поведенческая культура  персонала «бережливой» медицинской организации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8253" y="116632"/>
            <a:ext cx="8702116" cy="10801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содержания учебных дисциплин и профессиональных модулей по специальности </a:t>
            </a:r>
          </a:p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34.02.01 Сестринское дело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740" y="2210508"/>
            <a:ext cx="2880320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ПМ.04. Выполнение работ по должностям служащих «Младший медицинский персонал»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0781" y="2279739"/>
            <a:ext cx="5487540" cy="10052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«Бережливая поликлиника». Применение методов бережливого производства в медицинских организациях.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253" y="3775484"/>
            <a:ext cx="2880320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ПМ.01. Проведение профилактических мероприятий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0743" y="3501008"/>
            <a:ext cx="5487540" cy="15570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модель медицинской организации, оказывающей ПМСП. Организация рабочих мест медицинской сестры по системе 5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стандартизация деятельности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чек-листы для проведения внутреннего аудита).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296" y="5373216"/>
            <a:ext cx="2880320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ПМ.02. Участие в лечебно-диагностическом и реабилитационном процессах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20743" y="5206888"/>
            <a:ext cx="5487540" cy="14847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рабочего места и стандартизация деятельности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медицинской сестры палатной (постовой), медицинской сестры перевязочной, 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сестры процедурной и т.д.</a:t>
            </a:r>
          </a:p>
        </p:txBody>
      </p:sp>
    </p:spTree>
    <p:extLst>
      <p:ext uri="{BB962C8B-B14F-4D97-AF65-F5344CB8AC3E}">
        <p14:creationId xmlns:p14="http://schemas.microsoft.com/office/powerpoint/2010/main" val="36342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ttp://shkola129.ru/wp-content/uploads/2018/12/kurumsalpress-arkaplan-1024x68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1430338" y="2300288"/>
            <a:ext cx="631666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55638"/>
            <a:ext cx="6318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8"/>
          <p:cNvSpPr txBox="1">
            <a:spLocks/>
          </p:cNvSpPr>
          <p:nvPr/>
        </p:nvSpPr>
        <p:spPr>
          <a:xfrm>
            <a:off x="1539875" y="2679700"/>
            <a:ext cx="1844675" cy="1460500"/>
          </a:xfrm>
          <a:prstGeom prst="rect">
            <a:avLst/>
          </a:prstGeom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 defTabSz="4572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572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572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 b="1"/>
              <a:t>ПОТЕРИ</a:t>
            </a:r>
          </a:p>
          <a:p>
            <a:pPr marL="0" lvl="1"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/>
              <a:t>Работа, которая не добавляет ценности продукту.</a:t>
            </a:r>
          </a:p>
        </p:txBody>
      </p:sp>
      <p:sp>
        <p:nvSpPr>
          <p:cNvPr id="13" name="Объект 8"/>
          <p:cNvSpPr txBox="1">
            <a:spLocks/>
          </p:cNvSpPr>
          <p:nvPr/>
        </p:nvSpPr>
        <p:spPr>
          <a:xfrm>
            <a:off x="3395663" y="2668588"/>
            <a:ext cx="2220912" cy="1389062"/>
          </a:xfrm>
          <a:prstGeom prst="rect">
            <a:avLst/>
          </a:prstGeom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 defTabSz="4572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572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572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 b="1"/>
              <a:t>НЕЗНАЧИМАЯ РАБОТА</a:t>
            </a:r>
          </a:p>
          <a:p>
            <a:pPr marL="0" lvl="1"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/>
              <a:t>Работа, которая не добавляет ценности продукту, но при текущем состоянии работ без нее обойтись невозможно.</a:t>
            </a:r>
          </a:p>
        </p:txBody>
      </p:sp>
      <p:sp>
        <p:nvSpPr>
          <p:cNvPr id="14" name="Объект 8"/>
          <p:cNvSpPr txBox="1">
            <a:spLocks/>
          </p:cNvSpPr>
          <p:nvPr/>
        </p:nvSpPr>
        <p:spPr>
          <a:xfrm>
            <a:off x="5826125" y="2668588"/>
            <a:ext cx="1879600" cy="1463675"/>
          </a:xfrm>
          <a:prstGeom prst="rect">
            <a:avLst/>
          </a:prstGeom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 defTabSz="4572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572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5720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 b="1"/>
              <a:t>ЗНАЧИМАЯ РАБОТА</a:t>
            </a:r>
          </a:p>
          <a:p>
            <a:pPr marL="0" lvl="1" eaLnBrk="1" hangingPunct="1">
              <a:spcBef>
                <a:spcPct val="0"/>
              </a:spcBef>
              <a:buClr>
                <a:schemeClr val="tx2"/>
              </a:buClr>
              <a:buFontTx/>
              <a:buNone/>
              <a:defRPr/>
            </a:pPr>
            <a:r>
              <a:rPr lang="ru-RU" altLang="ru-RU" sz="1226"/>
              <a:t>Работа, которую необходимо выполнять для обеспечения требований заказчика и добавления ценностей.</a:t>
            </a:r>
          </a:p>
        </p:txBody>
      </p:sp>
      <p:sp>
        <p:nvSpPr>
          <p:cNvPr id="15" name="Объект 8"/>
          <p:cNvSpPr txBox="1">
            <a:spLocks/>
          </p:cNvSpPr>
          <p:nvPr/>
        </p:nvSpPr>
        <p:spPr>
          <a:xfrm>
            <a:off x="4013200" y="2160588"/>
            <a:ext cx="1069975" cy="3698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ru-RU" sz="1759" b="1" dirty="0">
                <a:solidFill>
                  <a:schemeClr val="tx2">
                    <a:lumMod val="75000"/>
                  </a:schemeClr>
                </a:solidFill>
              </a:rPr>
              <a:t>Процесс</a:t>
            </a:r>
          </a:p>
        </p:txBody>
      </p:sp>
      <p:sp>
        <p:nvSpPr>
          <p:cNvPr id="16" name="Объект 8"/>
          <p:cNvSpPr txBox="1">
            <a:spLocks/>
          </p:cNvSpPr>
          <p:nvPr/>
        </p:nvSpPr>
        <p:spPr>
          <a:xfrm>
            <a:off x="107950" y="2414588"/>
            <a:ext cx="1016000" cy="212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Я(врач, педагог)</a:t>
            </a:r>
          </a:p>
        </p:txBody>
      </p:sp>
      <p:sp>
        <p:nvSpPr>
          <p:cNvPr id="17" name="Объект 8"/>
          <p:cNvSpPr txBox="1">
            <a:spLocks/>
          </p:cNvSpPr>
          <p:nvPr/>
        </p:nvSpPr>
        <p:spPr>
          <a:xfrm>
            <a:off x="7747000" y="2382838"/>
            <a:ext cx="1366838" cy="2444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Пациент(студент</a:t>
            </a:r>
            <a:r>
              <a:rPr lang="ru-RU" sz="1407" b="1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95400" y="1265238"/>
            <a:ext cx="4522788" cy="942975"/>
          </a:xfrm>
          <a:prstGeom prst="rect">
            <a:avLst/>
          </a:prstGeom>
          <a:solidFill>
            <a:srgbClr val="FF5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2" name="Прямоугольник 21"/>
          <p:cNvSpPr/>
          <p:nvPr/>
        </p:nvSpPr>
        <p:spPr>
          <a:xfrm>
            <a:off x="5818188" y="1265238"/>
            <a:ext cx="1063625" cy="94297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3" name="Прямоугольник 22"/>
          <p:cNvSpPr/>
          <p:nvPr/>
        </p:nvSpPr>
        <p:spPr>
          <a:xfrm>
            <a:off x="6881813" y="1265238"/>
            <a:ext cx="569912" cy="9429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6576219" y="1570832"/>
            <a:ext cx="942975" cy="331787"/>
          </a:xfrm>
          <a:prstGeom prst="triangl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5512594" y="1570832"/>
            <a:ext cx="942975" cy="331787"/>
          </a:xfrm>
          <a:prstGeom prst="triangle">
            <a:avLst/>
          </a:prstGeom>
          <a:solidFill>
            <a:srgbClr val="FF5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7146131" y="1570832"/>
            <a:ext cx="942975" cy="331788"/>
          </a:xfrm>
          <a:prstGeom prst="triangl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46"/>
          </a:p>
        </p:txBody>
      </p:sp>
      <p:sp>
        <p:nvSpPr>
          <p:cNvPr id="28" name="Овал 27"/>
          <p:cNvSpPr/>
          <p:nvPr/>
        </p:nvSpPr>
        <p:spPr>
          <a:xfrm>
            <a:off x="1879600" y="1570038"/>
            <a:ext cx="331788" cy="331787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Овал 28"/>
          <p:cNvSpPr/>
          <p:nvPr/>
        </p:nvSpPr>
        <p:spPr>
          <a:xfrm>
            <a:off x="6351588" y="1570038"/>
            <a:ext cx="331787" cy="331787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Овал 29"/>
          <p:cNvSpPr/>
          <p:nvPr/>
        </p:nvSpPr>
        <p:spPr>
          <a:xfrm>
            <a:off x="7262813" y="1570038"/>
            <a:ext cx="331787" cy="331787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Овал 37"/>
          <p:cNvSpPr/>
          <p:nvPr/>
        </p:nvSpPr>
        <p:spPr>
          <a:xfrm>
            <a:off x="1123950" y="2419350"/>
            <a:ext cx="331788" cy="331788"/>
          </a:xfrm>
          <a:prstGeom prst="ellipse">
            <a:avLst/>
          </a:prstGeom>
          <a:solidFill>
            <a:srgbClr val="FF5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Овал 39"/>
          <p:cNvSpPr/>
          <p:nvPr/>
        </p:nvSpPr>
        <p:spPr>
          <a:xfrm>
            <a:off x="3005138" y="2406650"/>
            <a:ext cx="331787" cy="331788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Овал 40"/>
          <p:cNvSpPr/>
          <p:nvPr/>
        </p:nvSpPr>
        <p:spPr>
          <a:xfrm>
            <a:off x="5378450" y="2406650"/>
            <a:ext cx="331788" cy="331788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46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30338" y="5919788"/>
            <a:ext cx="7548562" cy="59690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080" tIns="44040" rIns="88080" bIns="44040"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Ценность определяется пациентом(студентом) как верное и ожидаемое качество, количество, цена и срок выполнения услуги</a:t>
            </a:r>
          </a:p>
        </p:txBody>
      </p:sp>
      <p:pic>
        <p:nvPicPr>
          <p:cNvPr id="19482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736600"/>
            <a:ext cx="9493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Изображение 8" descr="Снимок экрана 2015-02-24 в 23.31.2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b="4266"/>
          <a:stretch>
            <a:fillRect/>
          </a:stretch>
        </p:blipFill>
        <p:spPr bwMode="auto">
          <a:xfrm>
            <a:off x="1290638" y="3922713"/>
            <a:ext cx="78803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Рисунок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4362450"/>
            <a:ext cx="16049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058755" y="228512"/>
            <a:ext cx="6760150" cy="8542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 ЧЕГО СОСТОИТ ЛЮБОЙ ВИД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9233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0339" y="1276473"/>
            <a:ext cx="2880320" cy="6840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ОГСЭ. 05.  Психология общения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00781" y="1276473"/>
            <a:ext cx="5487540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компетентность и поведенческая культура  персонала «бережливой» медицинской организации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8253" y="116632"/>
            <a:ext cx="8702116" cy="10801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содержания учебных дисциплин и профессиональных модулей по специальности </a:t>
            </a:r>
          </a:p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31.02.01 Лечебное дело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806" y="2276872"/>
            <a:ext cx="2880320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ПМ.07. Выполнение работ по должностям служащих «Младший медицинский персонал»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0781" y="2279739"/>
            <a:ext cx="5487540" cy="10052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«Бережливая поликлиника». Применение методов бережливого производства в медицинских организациях.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253" y="3775484"/>
            <a:ext cx="2880320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ПМ.04. Профилактическая деятельность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0743" y="3501008"/>
            <a:ext cx="5487540" cy="15570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модель медицинской организации, оказывающей ПМСП. Организация рабочих мест фельдшеров по системе 5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стандартизация деятельности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чек-листы для проведения внутреннего аудита).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296" y="5373216"/>
            <a:ext cx="2880320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ПМ.02. Лечебная 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20743" y="5206888"/>
            <a:ext cx="5487540" cy="14847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рабочего места и стандартизация деятельности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фельдшера  в поликлинике, здравпункте,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лечению пациентов различного профиля  и т.д.</a:t>
            </a:r>
          </a:p>
        </p:txBody>
      </p:sp>
    </p:spTree>
    <p:extLst>
      <p:ext uri="{BB962C8B-B14F-4D97-AF65-F5344CB8AC3E}">
        <p14:creationId xmlns:p14="http://schemas.microsoft.com/office/powerpoint/2010/main" val="13831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0339" y="1276473"/>
            <a:ext cx="2880320" cy="5683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ОПД. 12.  Психология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5856" y="1276473"/>
            <a:ext cx="5760640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компетентность и поведенческая культура персонала «бережливой» аптечной организации.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8253" y="116632"/>
            <a:ext cx="8702116" cy="10801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содержания учебных дисциплин и профессиональных модулей по специальности </a:t>
            </a:r>
          </a:p>
          <a:p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33.02.01 Фармация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806" y="1988840"/>
            <a:ext cx="2880320" cy="17281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ПМ.03. Организация деятельности структурных подразделений аптеки и руководство аптечной организацией ….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2279739"/>
            <a:ext cx="5760640" cy="14372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Бережливое производство (основные понятия, инструменты «бережливых» технологий). Применение концепции «бережливого» производства в организации деятельности аптеки (организация рабочего пространства (5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стандартизация процессов).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253" y="3815864"/>
            <a:ext cx="2880320" cy="15573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ПМ.02. Изготовление лекарственных форм и проведение обязательных видов внутриаптечного контроля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75856" y="4005063"/>
            <a:ext cx="5760640" cy="10530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принципов бережливого производства в организацию изготовления и контроля качества лекарственных препаратов в условиях аптеки.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296" y="5508247"/>
            <a:ext cx="2880320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ПМ.01. Реализации лекарственных средств и товаров аптечного ассортимента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6" y="5206888"/>
            <a:ext cx="5760640" cy="14847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рабочего места фармацевта по отпуску товаров аптечного ассортимента с учетом принципов «бережливых технологий», стандартизация деятельности  по отпуску лекарственных препаратов и т.д.</a:t>
            </a:r>
          </a:p>
        </p:txBody>
      </p:sp>
    </p:spTree>
    <p:extLst>
      <p:ext uri="{BB962C8B-B14F-4D97-AF65-F5344CB8AC3E}">
        <p14:creationId xmlns:p14="http://schemas.microsoft.com/office/powerpoint/2010/main" val="185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5296" y="764704"/>
            <a:ext cx="8702116" cy="597666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и проведение производственной и преддипломной практик на базах «бережливых» медицинских организаций.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Дополнение проблематики курсовых и выпускных  квалификационных работ анализом внедрения «бережливых» технологий на конкретном рабочем месте будущего специалиста.</a:t>
            </a:r>
          </a:p>
          <a:p>
            <a:pPr algn="just"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Организационно-методическое сопровождение первичной аккредитации выпускников с применением «бережливых» технологий.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5296" y="116632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проекта. Организационно-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2325"/>
            <a:ext cx="3098194" cy="208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челяева.ASUS-NOTEBOOK\Desktop\arhipenko_berezno.jpg"/>
          <p:cNvPicPr>
            <a:picLocks noChangeAspect="1" noChangeArrowheads="1"/>
          </p:cNvPicPr>
          <p:nvPr/>
        </p:nvPicPr>
        <p:blipFill>
          <a:blip r:embed="rId6"/>
          <a:srcRect l="7165" r="10973" b="4819"/>
          <a:stretch>
            <a:fillRect/>
          </a:stretch>
        </p:blipFill>
        <p:spPr bwMode="auto">
          <a:xfrm>
            <a:off x="4966610" y="1948046"/>
            <a:ext cx="2730198" cy="2116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4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754" y="908720"/>
            <a:ext cx="8702116" cy="576064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romanUcPeriod" startAt="2"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дополнительного профессионального образования </a:t>
            </a: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заданию Министерства здравоохранения Нижегородской области)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Развертывание на площадках колледжа «фабрики медицинских процессов» по направлениям: вакцинопрофилактика детского населения, забор крови, диспансеризация населения и др.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учебно-методического обеспечения, организация и проведение курсов повышения квалификации младшего и среднего медицинского персонала организаций, оказывающих ПМСП, по основам «бережливых» технологий и коммуникативной культуре.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эффективности проведения  курсов повышения квалификации через обратную связь от слушателей курсов и руководителей медицинских организаций.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2754" y="188640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проекта. Организационно-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7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1456" y="3573016"/>
            <a:ext cx="4543413" cy="2952328"/>
          </a:xfrm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12754" y="2060848"/>
            <a:ext cx="87021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формирование мотивационной готовности медицинского персонала к профессиональной деятельности  в условиях «бережливой медицины»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2754" y="188640"/>
            <a:ext cx="8702116" cy="165618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«Организационно-психологические аспекты внедрения бережливых технологий в медицинских организациях, оказывающих ПМСП»</a:t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3" y="3573016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2754" y="188640"/>
            <a:ext cx="8702116" cy="64807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тематика занятий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980728"/>
            <a:ext cx="6012159" cy="56166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«Бережливая поликлиника» и «бережливые технологии» в работе медицинского персонала - гарант оказания качественной медицинской помощи населению.</a:t>
            </a:r>
          </a:p>
          <a:p>
            <a:pPr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компетентность среднего медицинского персонала «бережливой поликлиники» - как необходимое условие оказания качественных медицинских услуг.</a:t>
            </a:r>
          </a:p>
          <a:p>
            <a:pPr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«бережливого» рабочего места и стандартизация деятельности среднего медицинского персонала.</a:t>
            </a:r>
          </a:p>
          <a:p>
            <a:pPr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внедрения инструментов «бережливой медицины» в конкретной медицинской организации, на конкретных рабочих местах среднего медицинского персонала.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GLAVMETOD\Desktop\20190429_124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97479" y="4005064"/>
            <a:ext cx="3231743" cy="24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LAVMETOD\Desktop\Бережливая поликлиника\Бережливая поликлиника-занятия-фото\S184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21693"/>
            <a:ext cx="3212517" cy="21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922" y="2060848"/>
            <a:ext cx="5902246" cy="38651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НО «Городская поликлиника №4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Канавинского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района»;</a:t>
            </a:r>
          </a:p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НО «Детская городская поликлиника №39 Советского района»;</a:t>
            </a:r>
          </a:p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НО «Городская клиническая больница №40 Автозаводского района»;</a:t>
            </a:r>
          </a:p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НО «Детская городская поликлиника №32 Ленинского района».</a:t>
            </a:r>
          </a:p>
          <a:p>
            <a:pPr marL="0" indent="0"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41" y="4221088"/>
            <a:ext cx="2474491" cy="18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1922" y="260033"/>
            <a:ext cx="8702116" cy="117342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организации,  </a:t>
            </a:r>
          </a:p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принявшие участие в проекте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96048"/>
            <a:ext cx="2476864" cy="18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2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1012" y="980728"/>
            <a:ext cx="8702116" cy="266429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Анализ результатов внедрения проекта.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Поиск и обозначение перспектив развития «бережливого» образовательного пространства колледжа:</a:t>
            </a: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информационного пространства;</a:t>
            </a: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рабочих мест преподавателей и обучающихся в учебных кабинетам и лабораториях с использованием технологии 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-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1012" y="260648"/>
            <a:ext cx="8702116" cy="44117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проекта. Аналитико-стратегический</a:t>
            </a:r>
          </a:p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64" y="3789041"/>
            <a:ext cx="1770681" cy="145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406" y="3796398"/>
            <a:ext cx="1323926" cy="145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\\terminal\Method\Разное\Всероссийская конференция\IMG_20190527_1203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 bwMode="auto">
          <a:xfrm>
            <a:off x="5606350" y="5227477"/>
            <a:ext cx="305998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terminal\Method\Разное\фото\фотообработка\IMG_20190521_1245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5"/>
          <a:stretch/>
        </p:blipFill>
        <p:spPr bwMode="auto">
          <a:xfrm>
            <a:off x="2627784" y="4326714"/>
            <a:ext cx="2598229" cy="175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GLAVMETOD\Desktop\Стенды НИЖЕГОРОДСКИЙ МЕДИЦИНСКИЙ КОЛЛЕДЖ фойе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 bwMode="auto">
          <a:xfrm>
            <a:off x="467544" y="3828573"/>
            <a:ext cx="1912716" cy="28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Текст 1"/>
          <p:cNvSpPr txBox="1">
            <a:spLocks/>
          </p:cNvSpPr>
          <p:nvPr/>
        </p:nvSpPr>
        <p:spPr bwMode="auto">
          <a:xfrm>
            <a:off x="136525" y="1595438"/>
            <a:ext cx="29749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3" tIns="44596" rIns="89193" bIns="44596"/>
          <a:lstStyle>
            <a:lvl1pPr marL="311150" indent="-311150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ru-RU" altLang="ru-RU" sz="2651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/>
          <a:stretch/>
        </p:blipFill>
        <p:spPr bwMode="auto">
          <a:xfrm>
            <a:off x="5882601" y="1515324"/>
            <a:ext cx="3135125" cy="2103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r="14029"/>
          <a:stretch/>
        </p:blipFill>
        <p:spPr bwMode="auto">
          <a:xfrm>
            <a:off x="3591705" y="4581128"/>
            <a:ext cx="2155110" cy="2024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7"/>
          <a:stretch/>
        </p:blipFill>
        <p:spPr bwMode="auto">
          <a:xfrm>
            <a:off x="3702563" y="1084367"/>
            <a:ext cx="1933394" cy="1913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25" y="1412776"/>
            <a:ext cx="3374598" cy="2177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/>
          <a:stretch/>
        </p:blipFill>
        <p:spPr bwMode="auto">
          <a:xfrm>
            <a:off x="263028" y="4291115"/>
            <a:ext cx="2986266" cy="210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6699" y="4197189"/>
            <a:ext cx="2966931" cy="219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21" name="Picture 2" descr="G:\001- 2018-2019\2Фарм-2корп. Аптека ВИТА\vita-pharmacy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67253" y="3617702"/>
            <a:ext cx="2579562" cy="60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42204" y="89328"/>
            <a:ext cx="8640824" cy="93610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на базе центральной аптеки «ВИТА»</a:t>
            </a:r>
          </a:p>
        </p:txBody>
      </p:sp>
    </p:spTree>
    <p:extLst>
      <p:ext uri="{BB962C8B-B14F-4D97-AF65-F5344CB8AC3E}">
        <p14:creationId xmlns:p14="http://schemas.microsoft.com/office/powerpoint/2010/main" val="2709702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9725" y="330200"/>
            <a:ext cx="8713788" cy="339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728" tIns="42865" rIns="85728" bIns="42865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ts val="136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394" b="1" spc="513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/>
          <a:srcRect t="13180" b="12175"/>
          <a:stretch/>
        </p:blipFill>
        <p:spPr bwMode="auto">
          <a:xfrm>
            <a:off x="453230" y="884726"/>
            <a:ext cx="8208590" cy="326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072" y="4149080"/>
            <a:ext cx="4093657" cy="253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59" y="4239196"/>
            <a:ext cx="4242219" cy="2472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254000" dir="8400000" algn="ctr">
              <a:schemeClr val="tx1">
                <a:lumMod val="95000"/>
                <a:lumOff val="5000"/>
                <a:alpha val="47000"/>
              </a:scheme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7113" y="103128"/>
            <a:ext cx="8640824" cy="113359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визит заместителя министра здравоохранения Российской Федерации</a:t>
            </a:r>
          </a:p>
          <a:p>
            <a:pPr>
              <a:lnSpc>
                <a:spcPts val="2500"/>
              </a:lnSpc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ГБПОУ НО «Нижегородский медицинский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540518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Рисунок 9" descr="Рисунок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76" y="1412776"/>
            <a:ext cx="518323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314" y="2132856"/>
            <a:ext cx="3889375" cy="3024187"/>
          </a:xfrm>
          <a:prstGeom prst="rect">
            <a:avLst/>
          </a:prstGeom>
          <a:noFill/>
        </p:spPr>
        <p:txBody>
          <a:bodyPr anchor="ctr" anchorCtr="1"/>
          <a:lstStyle/>
          <a:p>
            <a:pPr algn="ctr"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результатам выявления потерь на карте текущего состояния производится анализ причин в целях выработки решений по их устранению.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88640"/>
            <a:ext cx="8640824" cy="61044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ВИДОВ ПОТЕРЬ</a:t>
            </a:r>
          </a:p>
        </p:txBody>
      </p:sp>
    </p:spTree>
    <p:extLst>
      <p:ext uri="{BB962C8B-B14F-4D97-AF65-F5344CB8AC3E}">
        <p14:creationId xmlns:p14="http://schemas.microsoft.com/office/powerpoint/2010/main" val="7366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Содержимое 4" descr="1982158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188" y="-571500"/>
            <a:ext cx="9501188" cy="7429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928826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25604" name="Прямоугольник 10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 НО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«НИЖЕГОРОДСКИЙ МЕДИЦИНСКИЙ  КОЛЛЕДЖ»</a:t>
            </a:r>
          </a:p>
        </p:txBody>
      </p:sp>
      <p:pic>
        <p:nvPicPr>
          <p:cNvPr id="25605" name="Picture 4" descr="http://images.vector-images.com/52/nn199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20775"/>
            <a:ext cx="10715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3"/>
          <p:cNvSpPr>
            <a:spLocks noChangeArrowheads="1"/>
          </p:cNvSpPr>
          <p:nvPr/>
        </p:nvSpPr>
        <p:spPr bwMode="auto">
          <a:xfrm>
            <a:off x="1763688" y="6012040"/>
            <a:ext cx="72129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alt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5" name="Группа 3"/>
          <p:cNvGrpSpPr>
            <a:grpSpLocks/>
          </p:cNvGrpSpPr>
          <p:nvPr/>
        </p:nvGrpSpPr>
        <p:grpSpPr bwMode="auto">
          <a:xfrm>
            <a:off x="971600" y="2957940"/>
            <a:ext cx="7272807" cy="3713162"/>
            <a:chOff x="971600" y="2060944"/>
            <a:chExt cx="7272808" cy="4320384"/>
          </a:xfrm>
        </p:grpSpPr>
        <p:pic>
          <p:nvPicPr>
            <p:cNvPr id="4403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060944"/>
              <a:ext cx="7272808" cy="43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39" name="TextBox 1"/>
            <p:cNvSpPr txBox="1">
              <a:spLocks noChangeArrowheads="1"/>
            </p:cNvSpPr>
            <p:nvPr/>
          </p:nvSpPr>
          <p:spPr bwMode="auto">
            <a:xfrm>
              <a:off x="3347864" y="2247255"/>
              <a:ext cx="864096" cy="49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2400" b="1"/>
                <a:t>1.</a:t>
              </a:r>
            </a:p>
          </p:txBody>
        </p:sp>
        <p:sp>
          <p:nvSpPr>
            <p:cNvPr id="44040" name="TextBox 9"/>
            <p:cNvSpPr txBox="1">
              <a:spLocks noChangeArrowheads="1"/>
            </p:cNvSpPr>
            <p:nvPr/>
          </p:nvSpPr>
          <p:spPr bwMode="auto">
            <a:xfrm>
              <a:off x="5004048" y="3444558"/>
              <a:ext cx="864096" cy="49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2400" b="1"/>
                <a:t>2.</a:t>
              </a:r>
            </a:p>
          </p:txBody>
        </p:sp>
        <p:sp>
          <p:nvSpPr>
            <p:cNvPr id="44041" name="TextBox 10"/>
            <p:cNvSpPr txBox="1">
              <a:spLocks noChangeArrowheads="1"/>
            </p:cNvSpPr>
            <p:nvPr/>
          </p:nvSpPr>
          <p:spPr bwMode="auto">
            <a:xfrm>
              <a:off x="4644008" y="4941168"/>
              <a:ext cx="864096" cy="49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2400" b="1"/>
                <a:t>3.</a:t>
              </a:r>
            </a:p>
          </p:txBody>
        </p:sp>
        <p:sp>
          <p:nvSpPr>
            <p:cNvPr id="44042" name="TextBox 11"/>
            <p:cNvSpPr txBox="1">
              <a:spLocks noChangeArrowheads="1"/>
            </p:cNvSpPr>
            <p:nvPr/>
          </p:nvSpPr>
          <p:spPr bwMode="auto">
            <a:xfrm>
              <a:off x="1835696" y="4941168"/>
              <a:ext cx="864096" cy="49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2400" b="1"/>
                <a:t>4.</a:t>
              </a:r>
            </a:p>
          </p:txBody>
        </p:sp>
        <p:sp>
          <p:nvSpPr>
            <p:cNvPr id="44043" name="TextBox 12"/>
            <p:cNvSpPr txBox="1">
              <a:spLocks noChangeArrowheads="1"/>
            </p:cNvSpPr>
            <p:nvPr/>
          </p:nvSpPr>
          <p:spPr bwMode="auto">
            <a:xfrm>
              <a:off x="1403648" y="3429000"/>
              <a:ext cx="864096" cy="49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2400" b="1"/>
                <a:t>5.</a:t>
              </a:r>
            </a:p>
          </p:txBody>
        </p:sp>
      </p:grpSp>
      <p:sp>
        <p:nvSpPr>
          <p:cNvPr id="44037" name="Прямоугольник 8"/>
          <p:cNvSpPr>
            <a:spLocks noChangeArrowheads="1"/>
          </p:cNvSpPr>
          <p:nvPr/>
        </p:nvSpPr>
        <p:spPr bwMode="auto">
          <a:xfrm>
            <a:off x="312676" y="869950"/>
            <a:ext cx="8640824" cy="193899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5S – это пять взаимосвязанных принципов организации рабочего пространства, направленных на мотивацию и вовлечение персонала в процесс улучшения продукции, процессов, системы менеджмента организации, снижение потерь, повышение безопасности и удобства в работе.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12676" y="116632"/>
            <a:ext cx="8640824" cy="61044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5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71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594" name="Rectangle 2">
            <a:extLst/>
          </p:cNvPr>
          <p:cNvSpPr>
            <a:spLocks noChangeArrowheads="1"/>
          </p:cNvSpPr>
          <p:nvPr/>
        </p:nvSpPr>
        <p:spPr bwMode="auto">
          <a:xfrm>
            <a:off x="2286000" y="1357313"/>
            <a:ext cx="5080000" cy="3748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038600" y="3706813"/>
            <a:ext cx="954088" cy="730250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970463" y="2962275"/>
            <a:ext cx="949325" cy="733425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22598" name="Rectangle 6">
            <a:extLst/>
          </p:cNvPr>
          <p:cNvSpPr>
            <a:spLocks noChangeArrowheads="1"/>
          </p:cNvSpPr>
          <p:nvPr/>
        </p:nvSpPr>
        <p:spPr bwMode="auto">
          <a:xfrm>
            <a:off x="1988497" y="5445125"/>
            <a:ext cx="5178425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Устранить ненужное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964238" y="2219325"/>
            <a:ext cx="950912" cy="731838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927850" y="1457325"/>
            <a:ext cx="1068388" cy="749300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pic>
        <p:nvPicPr>
          <p:cNvPr id="25610" name="Picture 11" descr="5S02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08500"/>
            <a:ext cx="1366837" cy="865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Text Box 12"/>
          <p:cNvSpPr txBox="1">
            <a:spLocks noChangeArrowheads="1"/>
          </p:cNvSpPr>
          <p:nvPr/>
        </p:nvSpPr>
        <p:spPr bwMode="auto">
          <a:xfrm>
            <a:off x="179388" y="2060575"/>
            <a:ext cx="51101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b="1" dirty="0"/>
              <a:t>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Отдели необходимое от бесполезного</a:t>
            </a:r>
          </a:p>
          <a:p>
            <a:pPr eaLnBrk="1" hangingPunct="1"/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Обозначь редко используемое</a:t>
            </a:r>
          </a:p>
          <a:p>
            <a:pPr eaLnBrk="1" hangingPunct="1"/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Оставь только нужное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95536" y="260648"/>
            <a:ext cx="8640824" cy="61044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Шаг: Сортируй (разборка)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6690" name="Rectangle 2">
            <a:extLst/>
          </p:cNvPr>
          <p:cNvSpPr>
            <a:spLocks noChangeArrowheads="1"/>
          </p:cNvSpPr>
          <p:nvPr/>
        </p:nvSpPr>
        <p:spPr bwMode="auto">
          <a:xfrm>
            <a:off x="2098675" y="1846263"/>
            <a:ext cx="5078413" cy="374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2411413" y="5435600"/>
            <a:ext cx="981075" cy="730250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779963" y="3249613"/>
            <a:ext cx="947737" cy="733425"/>
          </a:xfrm>
          <a:prstGeom prst="rect">
            <a:avLst/>
          </a:prstGeom>
          <a:gradFill rotWithShape="0">
            <a:gsLst>
              <a:gs pos="0">
                <a:srgbClr val="000C2F"/>
              </a:gs>
              <a:gs pos="50000">
                <a:srgbClr val="00279F"/>
              </a:gs>
              <a:gs pos="100000">
                <a:srgbClr val="000C2F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26694" name="Rectangle 6">
            <a:extLst/>
          </p:cNvPr>
          <p:cNvSpPr>
            <a:spLocks noChangeArrowheads="1"/>
          </p:cNvSpPr>
          <p:nvPr/>
        </p:nvSpPr>
        <p:spPr bwMode="auto">
          <a:xfrm>
            <a:off x="467544" y="4857750"/>
            <a:ext cx="7845425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Лучше система, лучше работа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5772150" y="2506663"/>
            <a:ext cx="950913" cy="733425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735763" y="1744663"/>
            <a:ext cx="1068387" cy="749300"/>
          </a:xfrm>
          <a:prstGeom prst="rect">
            <a:avLst/>
          </a:prstGeom>
          <a:gradFill rotWithShape="0">
            <a:gsLst>
              <a:gs pos="0">
                <a:srgbClr val="001040"/>
              </a:gs>
              <a:gs pos="50000">
                <a:srgbClr val="00279F"/>
              </a:gs>
              <a:gs pos="100000">
                <a:srgbClr val="001040"/>
              </a:gs>
            </a:gsLst>
            <a:lin ang="2700000" scaled="1"/>
          </a:gradFill>
          <a:ln w="12700">
            <a:solidFill>
              <a:srgbClr val="47474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pic>
        <p:nvPicPr>
          <p:cNvPr id="28681" name="Picture 10" descr="5S05B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005263"/>
            <a:ext cx="1314450" cy="10080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250825" y="2349500"/>
            <a:ext cx="47532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b="1" dirty="0"/>
              <a:t>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место для каждой вещи</a:t>
            </a:r>
          </a:p>
          <a:p>
            <a:pPr eaLnBrk="1" hangingPunct="1">
              <a:buFontTx/>
              <a:buChar char="•"/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Каждая вещь на своём месте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7776" y="193208"/>
            <a:ext cx="8640824" cy="83026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 Шаг: Соблюдай порядок</a:t>
            </a:r>
          </a:p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(правильная организация) </a:t>
            </a:r>
          </a:p>
        </p:txBody>
      </p:sp>
    </p:spTree>
    <p:extLst>
      <p:ext uri="{BB962C8B-B14F-4D97-AF65-F5344CB8AC3E}">
        <p14:creationId xmlns:p14="http://schemas.microsoft.com/office/powerpoint/2010/main" val="2002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kola129.ru/wp-content/uploads/2018/12/kurumsalpress-arkaplan-1024x683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20" cy="68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Номер слайда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F1557A-4EE1-4283-8D21-15B78930A606}" type="slidenum">
              <a:rPr lang="ru-RU" altLang="ru-RU" smtClean="0">
                <a:solidFill>
                  <a:schemeClr val="hlink"/>
                </a:solidFill>
              </a:rPr>
              <a:pPr/>
              <a:t>9</a:t>
            </a:fld>
            <a:endParaRPr lang="ru-RU" altLang="ru-RU">
              <a:solidFill>
                <a:schemeClr val="hlink"/>
              </a:solidFill>
            </a:endParaRPr>
          </a:p>
        </p:txBody>
      </p:sp>
      <p:graphicFrame>
        <p:nvGraphicFramePr>
          <p:cNvPr id="307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44683"/>
              </p:ext>
            </p:extLst>
          </p:nvPr>
        </p:nvGraphicFramePr>
        <p:xfrm>
          <a:off x="2522738" y="1196752"/>
          <a:ext cx="4109943" cy="2519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Фотография Photo Editor" r:id="rId6" imgW="24685714" imgH="18514286" progId="">
                  <p:embed/>
                </p:oleObj>
              </mc:Choice>
              <mc:Fallback>
                <p:oleObj name="Фотография Photo Editor" r:id="rId6" imgW="24685714" imgH="18514286" progId="">
                  <p:embed/>
                  <p:pic>
                    <p:nvPicPr>
                      <p:cNvPr id="307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738" y="1196752"/>
                        <a:ext cx="4109943" cy="2519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5" name="Рисунок 4" descr="C:\Мои документы\Иркут\5C\Метод теней трафаретов\Новая папка\рис 3 Эффективные зоны использования в горизонтальной плоскост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056"/>
            <a:ext cx="82804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3638" y="184710"/>
            <a:ext cx="8640824" cy="830263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 Шаг: Соблюдай порядок</a:t>
            </a:r>
          </a:p>
          <a:p>
            <a:pPr>
              <a:lnSpc>
                <a:spcPts val="25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(правильная организация) </a:t>
            </a:r>
          </a:p>
        </p:txBody>
      </p:sp>
    </p:spTree>
    <p:extLst>
      <p:ext uri="{BB962C8B-B14F-4D97-AF65-F5344CB8AC3E}">
        <p14:creationId xmlns:p14="http://schemas.microsoft.com/office/powerpoint/2010/main" val="15886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3650</Words>
  <Application>Microsoft Office PowerPoint</Application>
  <PresentationFormat>Экран (4:3)</PresentationFormat>
  <Paragraphs>407</Paragraphs>
  <Slides>50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GLAVMETOD</dc:creator>
  <cp:lastModifiedBy>Преподаватель</cp:lastModifiedBy>
  <cp:revision>79</cp:revision>
  <cp:lastPrinted>2019-05-17T06:59:36Z</cp:lastPrinted>
  <dcterms:created xsi:type="dcterms:W3CDTF">2019-05-13T10:49:18Z</dcterms:created>
  <dcterms:modified xsi:type="dcterms:W3CDTF">2019-05-31T05:12:50Z</dcterms:modified>
</cp:coreProperties>
</file>